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9.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1.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1" r:id="rId1"/>
    <p:sldMasterId id="2147483986" r:id="rId2"/>
    <p:sldMasterId id="2147483973" r:id="rId3"/>
    <p:sldMasterId id="2147484096" r:id="rId4"/>
    <p:sldMasterId id="2147484058" r:id="rId5"/>
    <p:sldMasterId id="2147483983" r:id="rId6"/>
    <p:sldMasterId id="2147484040" r:id="rId7"/>
    <p:sldMasterId id="2147484043" r:id="rId8"/>
    <p:sldMasterId id="2147484045" r:id="rId9"/>
    <p:sldMasterId id="2147484048" r:id="rId10"/>
    <p:sldMasterId id="2147484051" r:id="rId11"/>
    <p:sldMasterId id="2147484055" r:id="rId12"/>
    <p:sldMasterId id="2147484060" r:id="rId13"/>
    <p:sldMasterId id="2147484063" r:id="rId14"/>
    <p:sldMasterId id="2147484066" r:id="rId15"/>
    <p:sldMasterId id="2147484069" r:id="rId16"/>
    <p:sldMasterId id="2147484072" r:id="rId17"/>
    <p:sldMasterId id="2147484075" r:id="rId18"/>
    <p:sldMasterId id="2147484078" r:id="rId19"/>
    <p:sldMasterId id="2147484081" r:id="rId20"/>
    <p:sldMasterId id="2147484084" r:id="rId21"/>
    <p:sldMasterId id="2147484087" r:id="rId22"/>
    <p:sldMasterId id="2147484090" r:id="rId23"/>
    <p:sldMasterId id="2147484093" r:id="rId24"/>
    <p:sldMasterId id="2147484099" r:id="rId25"/>
  </p:sldMasterIdLst>
  <p:notesMasterIdLst>
    <p:notesMasterId r:id="rId340"/>
  </p:notesMasterIdLst>
  <p:handoutMasterIdLst>
    <p:handoutMasterId r:id="rId341"/>
  </p:handoutMasterIdLst>
  <p:sldIdLst>
    <p:sldId id="407" r:id="rId26"/>
    <p:sldId id="408" r:id="rId27"/>
    <p:sldId id="2384" r:id="rId28"/>
    <p:sldId id="2511" r:id="rId29"/>
    <p:sldId id="2512" r:id="rId30"/>
    <p:sldId id="2557" r:id="rId31"/>
    <p:sldId id="2522" r:id="rId32"/>
    <p:sldId id="2205" r:id="rId33"/>
    <p:sldId id="2524" r:id="rId34"/>
    <p:sldId id="496" r:id="rId35"/>
    <p:sldId id="497" r:id="rId36"/>
    <p:sldId id="2525" r:id="rId37"/>
    <p:sldId id="2526" r:id="rId38"/>
    <p:sldId id="499" r:id="rId39"/>
    <p:sldId id="501" r:id="rId40"/>
    <p:sldId id="502" r:id="rId41"/>
    <p:sldId id="503" r:id="rId42"/>
    <p:sldId id="504" r:id="rId43"/>
    <p:sldId id="505" r:id="rId44"/>
    <p:sldId id="506" r:id="rId45"/>
    <p:sldId id="507" r:id="rId46"/>
    <p:sldId id="508" r:id="rId47"/>
    <p:sldId id="509" r:id="rId48"/>
    <p:sldId id="510" r:id="rId49"/>
    <p:sldId id="511" r:id="rId50"/>
    <p:sldId id="512" r:id="rId51"/>
    <p:sldId id="513" r:id="rId52"/>
    <p:sldId id="514" r:id="rId53"/>
    <p:sldId id="516" r:id="rId54"/>
    <p:sldId id="517" r:id="rId55"/>
    <p:sldId id="658" r:id="rId56"/>
    <p:sldId id="659" r:id="rId57"/>
    <p:sldId id="661" r:id="rId58"/>
    <p:sldId id="662" r:id="rId59"/>
    <p:sldId id="2413" r:id="rId60"/>
    <p:sldId id="2513" r:id="rId61"/>
    <p:sldId id="2514" r:id="rId62"/>
    <p:sldId id="2515" r:id="rId63"/>
    <p:sldId id="2551" r:id="rId64"/>
    <p:sldId id="2643" r:id="rId65"/>
    <p:sldId id="2619" r:id="rId66"/>
    <p:sldId id="2644" r:id="rId67"/>
    <p:sldId id="2620" r:id="rId68"/>
    <p:sldId id="2645" r:id="rId69"/>
    <p:sldId id="2528" r:id="rId70"/>
    <p:sldId id="2530" r:id="rId71"/>
    <p:sldId id="2550" r:id="rId72"/>
    <p:sldId id="2532" r:id="rId73"/>
    <p:sldId id="2533" r:id="rId74"/>
    <p:sldId id="2673" r:id="rId75"/>
    <p:sldId id="2534" r:id="rId76"/>
    <p:sldId id="528" r:id="rId77"/>
    <p:sldId id="298" r:id="rId78"/>
    <p:sldId id="2535" r:id="rId79"/>
    <p:sldId id="2537" r:id="rId80"/>
    <p:sldId id="532" r:id="rId81"/>
    <p:sldId id="533" r:id="rId82"/>
    <p:sldId id="2536" r:id="rId83"/>
    <p:sldId id="534" r:id="rId84"/>
    <p:sldId id="536" r:id="rId85"/>
    <p:sldId id="2442" r:id="rId86"/>
    <p:sldId id="819" r:id="rId87"/>
    <p:sldId id="2538" r:id="rId88"/>
    <p:sldId id="2539" r:id="rId89"/>
    <p:sldId id="2540" r:id="rId90"/>
    <p:sldId id="2553" r:id="rId91"/>
    <p:sldId id="2675" r:id="rId92"/>
    <p:sldId id="2621" r:id="rId93"/>
    <p:sldId id="2676" r:id="rId94"/>
    <p:sldId id="2622" r:id="rId95"/>
    <p:sldId id="2677" r:id="rId96"/>
    <p:sldId id="2555" r:id="rId97"/>
    <p:sldId id="308" r:id="rId98"/>
    <p:sldId id="2549" r:id="rId99"/>
    <p:sldId id="311" r:id="rId100"/>
    <p:sldId id="2541" r:id="rId101"/>
    <p:sldId id="2542" r:id="rId102"/>
    <p:sldId id="2543" r:id="rId103"/>
    <p:sldId id="315" r:id="rId104"/>
    <p:sldId id="309" r:id="rId105"/>
    <p:sldId id="316" r:id="rId106"/>
    <p:sldId id="317" r:id="rId107"/>
    <p:sldId id="2544" r:id="rId108"/>
    <p:sldId id="2545" r:id="rId109"/>
    <p:sldId id="2546" r:id="rId110"/>
    <p:sldId id="2547" r:id="rId111"/>
    <p:sldId id="300" r:id="rId112"/>
    <p:sldId id="299" r:id="rId113"/>
    <p:sldId id="302" r:id="rId114"/>
    <p:sldId id="303" r:id="rId115"/>
    <p:sldId id="2556" r:id="rId116"/>
    <p:sldId id="2678" r:id="rId117"/>
    <p:sldId id="2623" r:id="rId118"/>
    <p:sldId id="2679" r:id="rId119"/>
    <p:sldId id="2624" r:id="rId120"/>
    <p:sldId id="2680" r:id="rId121"/>
    <p:sldId id="2558" r:id="rId122"/>
    <p:sldId id="544" r:id="rId123"/>
    <p:sldId id="545" r:id="rId124"/>
    <p:sldId id="546" r:id="rId125"/>
    <p:sldId id="547" r:id="rId126"/>
    <p:sldId id="846" r:id="rId127"/>
    <p:sldId id="548" r:id="rId128"/>
    <p:sldId id="549" r:id="rId129"/>
    <p:sldId id="550" r:id="rId130"/>
    <p:sldId id="551" r:id="rId131"/>
    <p:sldId id="552" r:id="rId132"/>
    <p:sldId id="553" r:id="rId133"/>
    <p:sldId id="2707" r:id="rId134"/>
    <p:sldId id="554" r:id="rId135"/>
    <p:sldId id="555" r:id="rId136"/>
    <p:sldId id="556" r:id="rId137"/>
    <p:sldId id="557" r:id="rId138"/>
    <p:sldId id="558" r:id="rId139"/>
    <p:sldId id="559" r:id="rId140"/>
    <p:sldId id="2521" r:id="rId141"/>
    <p:sldId id="560" r:id="rId142"/>
    <p:sldId id="567" r:id="rId143"/>
    <p:sldId id="568" r:id="rId144"/>
    <p:sldId id="569" r:id="rId145"/>
    <p:sldId id="2559" r:id="rId146"/>
    <p:sldId id="2531" r:id="rId147"/>
    <p:sldId id="573" r:id="rId148"/>
    <p:sldId id="2681" r:id="rId149"/>
    <p:sldId id="2682" r:id="rId150"/>
    <p:sldId id="2625" r:id="rId151"/>
    <p:sldId id="2626" r:id="rId152"/>
    <p:sldId id="2683" r:id="rId153"/>
    <p:sldId id="579" r:id="rId154"/>
    <p:sldId id="580" r:id="rId155"/>
    <p:sldId id="581" r:id="rId156"/>
    <p:sldId id="582" r:id="rId157"/>
    <p:sldId id="583" r:id="rId158"/>
    <p:sldId id="584" r:id="rId159"/>
    <p:sldId id="585" r:id="rId160"/>
    <p:sldId id="586" r:id="rId161"/>
    <p:sldId id="589" r:id="rId162"/>
    <p:sldId id="590" r:id="rId163"/>
    <p:sldId id="591" r:id="rId164"/>
    <p:sldId id="599" r:id="rId165"/>
    <p:sldId id="592" r:id="rId166"/>
    <p:sldId id="593" r:id="rId167"/>
    <p:sldId id="594" r:id="rId168"/>
    <p:sldId id="595" r:id="rId169"/>
    <p:sldId id="596" r:id="rId170"/>
    <p:sldId id="597" r:id="rId171"/>
    <p:sldId id="598" r:id="rId172"/>
    <p:sldId id="601" r:id="rId173"/>
    <p:sldId id="602" r:id="rId174"/>
    <p:sldId id="600" r:id="rId175"/>
    <p:sldId id="603" r:id="rId176"/>
    <p:sldId id="604" r:id="rId177"/>
    <p:sldId id="605" r:id="rId178"/>
    <p:sldId id="2560" r:id="rId179"/>
    <p:sldId id="606" r:id="rId180"/>
    <p:sldId id="607" r:id="rId181"/>
    <p:sldId id="2684" r:id="rId182"/>
    <p:sldId id="2627" r:id="rId183"/>
    <p:sldId id="2685" r:id="rId184"/>
    <p:sldId id="2629" r:id="rId185"/>
    <p:sldId id="2686" r:id="rId186"/>
    <p:sldId id="613" r:id="rId187"/>
    <p:sldId id="614" r:id="rId188"/>
    <p:sldId id="2561" r:id="rId189"/>
    <p:sldId id="2527" r:id="rId190"/>
    <p:sldId id="615" r:id="rId191"/>
    <p:sldId id="617" r:id="rId192"/>
    <p:sldId id="618" r:id="rId193"/>
    <p:sldId id="619" r:id="rId194"/>
    <p:sldId id="620" r:id="rId195"/>
    <p:sldId id="2674" r:id="rId196"/>
    <p:sldId id="621" r:id="rId197"/>
    <p:sldId id="705" r:id="rId198"/>
    <p:sldId id="706" r:id="rId199"/>
    <p:sldId id="707" r:id="rId200"/>
    <p:sldId id="708" r:id="rId201"/>
    <p:sldId id="2708" r:id="rId202"/>
    <p:sldId id="570" r:id="rId203"/>
    <p:sldId id="624" r:id="rId204"/>
    <p:sldId id="625" r:id="rId205"/>
    <p:sldId id="626" r:id="rId206"/>
    <p:sldId id="2562" r:id="rId207"/>
    <p:sldId id="627" r:id="rId208"/>
    <p:sldId id="2563" r:id="rId209"/>
    <p:sldId id="2564" r:id="rId210"/>
    <p:sldId id="2529" r:id="rId211"/>
    <p:sldId id="2687" r:id="rId212"/>
    <p:sldId id="2631" r:id="rId213"/>
    <p:sldId id="2657" r:id="rId214"/>
    <p:sldId id="2632" r:id="rId215"/>
    <p:sldId id="2688" r:id="rId216"/>
    <p:sldId id="2565" r:id="rId217"/>
    <p:sldId id="655" r:id="rId218"/>
    <p:sldId id="656" r:id="rId219"/>
    <p:sldId id="774" r:id="rId220"/>
    <p:sldId id="2566" r:id="rId221"/>
    <p:sldId id="2567" r:id="rId222"/>
    <p:sldId id="2568" r:id="rId223"/>
    <p:sldId id="2569" r:id="rId224"/>
    <p:sldId id="2570" r:id="rId225"/>
    <p:sldId id="2571" r:id="rId226"/>
    <p:sldId id="664" r:id="rId227"/>
    <p:sldId id="2709" r:id="rId228"/>
    <p:sldId id="2572" r:id="rId229"/>
    <p:sldId id="2573" r:id="rId230"/>
    <p:sldId id="2710" r:id="rId231"/>
    <p:sldId id="2574" r:id="rId232"/>
    <p:sldId id="663" r:id="rId233"/>
    <p:sldId id="675" r:id="rId234"/>
    <p:sldId id="676" r:id="rId235"/>
    <p:sldId id="2575" r:id="rId236"/>
    <p:sldId id="2689" r:id="rId237"/>
    <p:sldId id="2633" r:id="rId238"/>
    <p:sldId id="2690" r:id="rId239"/>
    <p:sldId id="2634" r:id="rId240"/>
    <p:sldId id="2691" r:id="rId241"/>
    <p:sldId id="2576" r:id="rId242"/>
    <p:sldId id="2577" r:id="rId243"/>
    <p:sldId id="2520" r:id="rId244"/>
    <p:sldId id="466" r:id="rId245"/>
    <p:sldId id="441" r:id="rId246"/>
    <p:sldId id="442" r:id="rId247"/>
    <p:sldId id="2578" r:id="rId248"/>
    <p:sldId id="2579" r:id="rId249"/>
    <p:sldId id="2523" r:id="rId250"/>
    <p:sldId id="2580" r:id="rId251"/>
    <p:sldId id="2581" r:id="rId252"/>
    <p:sldId id="2582" r:id="rId253"/>
    <p:sldId id="2583" r:id="rId254"/>
    <p:sldId id="2584" r:id="rId255"/>
    <p:sldId id="2585" r:id="rId256"/>
    <p:sldId id="2586" r:id="rId257"/>
    <p:sldId id="2692" r:id="rId258"/>
    <p:sldId id="2635" r:id="rId259"/>
    <p:sldId id="2693" r:id="rId260"/>
    <p:sldId id="2636" r:id="rId261"/>
    <p:sldId id="2694" r:id="rId262"/>
    <p:sldId id="2587" r:id="rId263"/>
    <p:sldId id="416" r:id="rId264"/>
    <p:sldId id="418" r:id="rId265"/>
    <p:sldId id="453" r:id="rId266"/>
    <p:sldId id="2588" r:id="rId267"/>
    <p:sldId id="2589" r:id="rId268"/>
    <p:sldId id="2590" r:id="rId269"/>
    <p:sldId id="2516" r:id="rId270"/>
    <p:sldId id="2517" r:id="rId271"/>
    <p:sldId id="2518" r:id="rId272"/>
    <p:sldId id="2519" r:id="rId273"/>
    <p:sldId id="2591" r:id="rId274"/>
    <p:sldId id="2592" r:id="rId275"/>
    <p:sldId id="2593" r:id="rId276"/>
    <p:sldId id="2594" r:id="rId277"/>
    <p:sldId id="2595" r:id="rId278"/>
    <p:sldId id="2596" r:id="rId279"/>
    <p:sldId id="2597" r:id="rId280"/>
    <p:sldId id="2598" r:id="rId281"/>
    <p:sldId id="2599" r:id="rId282"/>
    <p:sldId id="2600" r:id="rId283"/>
    <p:sldId id="642" r:id="rId284"/>
    <p:sldId id="643" r:id="rId285"/>
    <p:sldId id="2601" r:id="rId286"/>
    <p:sldId id="422" r:id="rId287"/>
    <p:sldId id="2548" r:id="rId288"/>
    <p:sldId id="2602" r:id="rId289"/>
    <p:sldId id="2603" r:id="rId290"/>
    <p:sldId id="648" r:id="rId291"/>
    <p:sldId id="2695" r:id="rId292"/>
    <p:sldId id="2637" r:id="rId293"/>
    <p:sldId id="2696" r:id="rId294"/>
    <p:sldId id="2697" r:id="rId295"/>
    <p:sldId id="2706" r:id="rId296"/>
    <p:sldId id="2605" r:id="rId297"/>
    <p:sldId id="2606" r:id="rId298"/>
    <p:sldId id="628" r:id="rId299"/>
    <p:sldId id="2607" r:id="rId300"/>
    <p:sldId id="631" r:id="rId301"/>
    <p:sldId id="2711" r:id="rId302"/>
    <p:sldId id="632" r:id="rId303"/>
    <p:sldId id="633" r:id="rId304"/>
    <p:sldId id="2608" r:id="rId305"/>
    <p:sldId id="2609" r:id="rId306"/>
    <p:sldId id="2610" r:id="rId307"/>
    <p:sldId id="2611" r:id="rId308"/>
    <p:sldId id="2612" r:id="rId309"/>
    <p:sldId id="2613" r:id="rId310"/>
    <p:sldId id="2614" r:id="rId311"/>
    <p:sldId id="2698" r:id="rId312"/>
    <p:sldId id="2639" r:id="rId313"/>
    <p:sldId id="2701" r:id="rId314"/>
    <p:sldId id="2699" r:id="rId315"/>
    <p:sldId id="2700" r:id="rId316"/>
    <p:sldId id="2552" r:id="rId317"/>
    <p:sldId id="823" r:id="rId318"/>
    <p:sldId id="2615" r:id="rId319"/>
    <p:sldId id="2554" r:id="rId320"/>
    <p:sldId id="824" r:id="rId321"/>
    <p:sldId id="825" r:id="rId322"/>
    <p:sldId id="2616" r:id="rId323"/>
    <p:sldId id="828" r:id="rId324"/>
    <p:sldId id="829" r:id="rId325"/>
    <p:sldId id="830" r:id="rId326"/>
    <p:sldId id="831" r:id="rId327"/>
    <p:sldId id="832" r:id="rId328"/>
    <p:sldId id="833" r:id="rId329"/>
    <p:sldId id="834" r:id="rId330"/>
    <p:sldId id="835" r:id="rId331"/>
    <p:sldId id="2617" r:id="rId332"/>
    <p:sldId id="2618" r:id="rId333"/>
    <p:sldId id="2702" r:id="rId334"/>
    <p:sldId id="2703" r:id="rId335"/>
    <p:sldId id="2704" r:id="rId336"/>
    <p:sldId id="2705" r:id="rId337"/>
    <p:sldId id="2642" r:id="rId338"/>
    <p:sldId id="2712" r:id="rId339"/>
  </p:sldIdLst>
  <p:sldSz cx="9144000" cy="6858000" type="screen4x3"/>
  <p:notesSz cx="7099300" cy="10234613"/>
  <p:defaultTextStyle>
    <a:defPPr>
      <a:defRPr lang="en-US"/>
    </a:defPPr>
    <a:lvl1pPr algn="l" rtl="0" fontAlgn="base">
      <a:spcBef>
        <a:spcPct val="0"/>
      </a:spcBef>
      <a:spcAft>
        <a:spcPct val="0"/>
      </a:spcAft>
      <a:defRPr sz="2400" b="1" kern="1200">
        <a:solidFill>
          <a:schemeClr val="bg1"/>
        </a:solidFill>
        <a:latin typeface="Arial" charset="0"/>
        <a:ea typeface="+mn-ea"/>
        <a:cs typeface="Arial" charset="0"/>
      </a:defRPr>
    </a:lvl1pPr>
    <a:lvl2pPr marL="457200" algn="l" rtl="0" fontAlgn="base">
      <a:spcBef>
        <a:spcPct val="0"/>
      </a:spcBef>
      <a:spcAft>
        <a:spcPct val="0"/>
      </a:spcAft>
      <a:defRPr sz="2400" b="1" kern="1200">
        <a:solidFill>
          <a:schemeClr val="bg1"/>
        </a:solidFill>
        <a:latin typeface="Arial" charset="0"/>
        <a:ea typeface="+mn-ea"/>
        <a:cs typeface="Arial" charset="0"/>
      </a:defRPr>
    </a:lvl2pPr>
    <a:lvl3pPr marL="914400" algn="l" rtl="0" fontAlgn="base">
      <a:spcBef>
        <a:spcPct val="0"/>
      </a:spcBef>
      <a:spcAft>
        <a:spcPct val="0"/>
      </a:spcAft>
      <a:defRPr sz="2400" b="1" kern="1200">
        <a:solidFill>
          <a:schemeClr val="bg1"/>
        </a:solidFill>
        <a:latin typeface="Arial" charset="0"/>
        <a:ea typeface="+mn-ea"/>
        <a:cs typeface="Arial" charset="0"/>
      </a:defRPr>
    </a:lvl3pPr>
    <a:lvl4pPr marL="1371600" algn="l" rtl="0" fontAlgn="base">
      <a:spcBef>
        <a:spcPct val="0"/>
      </a:spcBef>
      <a:spcAft>
        <a:spcPct val="0"/>
      </a:spcAft>
      <a:defRPr sz="2400" b="1" kern="1200">
        <a:solidFill>
          <a:schemeClr val="bg1"/>
        </a:solidFill>
        <a:latin typeface="Arial" charset="0"/>
        <a:ea typeface="+mn-ea"/>
        <a:cs typeface="Arial" charset="0"/>
      </a:defRPr>
    </a:lvl4pPr>
    <a:lvl5pPr marL="1828800" algn="l" rtl="0" fontAlgn="base">
      <a:spcBef>
        <a:spcPct val="0"/>
      </a:spcBef>
      <a:spcAft>
        <a:spcPct val="0"/>
      </a:spcAft>
      <a:defRPr sz="2400" b="1" kern="1200">
        <a:solidFill>
          <a:schemeClr val="bg1"/>
        </a:solidFill>
        <a:latin typeface="Arial" charset="0"/>
        <a:ea typeface="+mn-ea"/>
        <a:cs typeface="Arial" charset="0"/>
      </a:defRPr>
    </a:lvl5pPr>
    <a:lvl6pPr marL="2286000" algn="l" defTabSz="914400" rtl="0" eaLnBrk="1" latinLnBrk="0" hangingPunct="1">
      <a:defRPr sz="2400" b="1" kern="1200">
        <a:solidFill>
          <a:schemeClr val="bg1"/>
        </a:solidFill>
        <a:latin typeface="Arial" charset="0"/>
        <a:ea typeface="+mn-ea"/>
        <a:cs typeface="Arial" charset="0"/>
      </a:defRPr>
    </a:lvl6pPr>
    <a:lvl7pPr marL="2743200" algn="l" defTabSz="914400" rtl="0" eaLnBrk="1" latinLnBrk="0" hangingPunct="1">
      <a:defRPr sz="2400" b="1" kern="1200">
        <a:solidFill>
          <a:schemeClr val="bg1"/>
        </a:solidFill>
        <a:latin typeface="Arial" charset="0"/>
        <a:ea typeface="+mn-ea"/>
        <a:cs typeface="Arial" charset="0"/>
      </a:defRPr>
    </a:lvl7pPr>
    <a:lvl8pPr marL="3200400" algn="l" defTabSz="914400" rtl="0" eaLnBrk="1" latinLnBrk="0" hangingPunct="1">
      <a:defRPr sz="2400" b="1" kern="1200">
        <a:solidFill>
          <a:schemeClr val="bg1"/>
        </a:solidFill>
        <a:latin typeface="Arial" charset="0"/>
        <a:ea typeface="+mn-ea"/>
        <a:cs typeface="Arial" charset="0"/>
      </a:defRPr>
    </a:lvl8pPr>
    <a:lvl9pPr marL="3657600" algn="l" defTabSz="914400" rtl="0" eaLnBrk="1" latinLnBrk="0" hangingPunct="1">
      <a:defRPr sz="2400" b="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sie Waldram" initials="CW" lastIdx="1" clrIdx="0">
    <p:extLst>
      <p:ext uri="{19B8F6BF-5375-455C-9EA6-DF929625EA0E}">
        <p15:presenceInfo xmlns:p15="http://schemas.microsoft.com/office/powerpoint/2012/main" xmlns="" userId="S-1-5-21-2329286025-3058268268-2440667933-2288" providerId="AD"/>
      </p:ext>
    </p:extLst>
  </p:cmAuthor>
  <p:cmAuthor id="2" name="Chrissie Waldram" initials="CW [2]" lastIdx="35" clrIdx="1">
    <p:extLst>
      <p:ext uri="{19B8F6BF-5375-455C-9EA6-DF929625EA0E}">
        <p15:presenceInfo xmlns:p15="http://schemas.microsoft.com/office/powerpoint/2012/main" xmlns="" userId="S::cwaldram@highfield.co.uk::4c815916-f762-4309-97c7-79f653f1c0e7" providerId="AD"/>
      </p:ext>
    </p:extLst>
  </p:cmAuthor>
  <p:cmAuthor id="3" name="Rhiana Hughes" initials="RH" lastIdx="10" clrIdx="2">
    <p:extLst>
      <p:ext uri="{19B8F6BF-5375-455C-9EA6-DF929625EA0E}">
        <p15:presenceInfo xmlns:p15="http://schemas.microsoft.com/office/powerpoint/2012/main" xmlns="" userId="S::rhughes@highfield.co.uk::22b058b3-b2f7-4047-a36a-f3601c555a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62" autoAdjust="0"/>
  </p:normalViewPr>
  <p:slideViewPr>
    <p:cSldViewPr>
      <p:cViewPr varScale="1">
        <p:scale>
          <a:sx n="70" d="100"/>
          <a:sy n="70" d="100"/>
        </p:scale>
        <p:origin x="-135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99" Type="http://schemas.openxmlformats.org/officeDocument/2006/relationships/slide" Target="slides/slide274.xml"/><Relationship Id="rId303" Type="http://schemas.openxmlformats.org/officeDocument/2006/relationships/slide" Target="slides/slide278.xml"/><Relationship Id="rId21" Type="http://schemas.openxmlformats.org/officeDocument/2006/relationships/slideMaster" Target="slideMasters/slideMaster21.xml"/><Relationship Id="rId42" Type="http://schemas.openxmlformats.org/officeDocument/2006/relationships/slide" Target="slides/slide17.xml"/><Relationship Id="rId63" Type="http://schemas.openxmlformats.org/officeDocument/2006/relationships/slide" Target="slides/slide38.xml"/><Relationship Id="rId84" Type="http://schemas.openxmlformats.org/officeDocument/2006/relationships/slide" Target="slides/slide59.xml"/><Relationship Id="rId138" Type="http://schemas.openxmlformats.org/officeDocument/2006/relationships/slide" Target="slides/slide113.xml"/><Relationship Id="rId159" Type="http://schemas.openxmlformats.org/officeDocument/2006/relationships/slide" Target="slides/slide134.xml"/><Relationship Id="rId324" Type="http://schemas.openxmlformats.org/officeDocument/2006/relationships/slide" Target="slides/slide299.xml"/><Relationship Id="rId345" Type="http://schemas.openxmlformats.org/officeDocument/2006/relationships/theme" Target="theme/theme1.xml"/><Relationship Id="rId170" Type="http://schemas.openxmlformats.org/officeDocument/2006/relationships/slide" Target="slides/slide145.xml"/><Relationship Id="rId191" Type="http://schemas.openxmlformats.org/officeDocument/2006/relationships/slide" Target="slides/slide166.xml"/><Relationship Id="rId205" Type="http://schemas.openxmlformats.org/officeDocument/2006/relationships/slide" Target="slides/slide180.xml"/><Relationship Id="rId226" Type="http://schemas.openxmlformats.org/officeDocument/2006/relationships/slide" Target="slides/slide201.xml"/><Relationship Id="rId247" Type="http://schemas.openxmlformats.org/officeDocument/2006/relationships/slide" Target="slides/slide222.xml"/><Relationship Id="rId107" Type="http://schemas.openxmlformats.org/officeDocument/2006/relationships/slide" Target="slides/slide82.xml"/><Relationship Id="rId268" Type="http://schemas.openxmlformats.org/officeDocument/2006/relationships/slide" Target="slides/slide243.xml"/><Relationship Id="rId289" Type="http://schemas.openxmlformats.org/officeDocument/2006/relationships/slide" Target="slides/slide264.xml"/><Relationship Id="rId11" Type="http://schemas.openxmlformats.org/officeDocument/2006/relationships/slideMaster" Target="slideMasters/slideMaster11.xml"/><Relationship Id="rId32" Type="http://schemas.openxmlformats.org/officeDocument/2006/relationships/slide" Target="slides/slide7.xml"/><Relationship Id="rId53" Type="http://schemas.openxmlformats.org/officeDocument/2006/relationships/slide" Target="slides/slide28.xml"/><Relationship Id="rId74" Type="http://schemas.openxmlformats.org/officeDocument/2006/relationships/slide" Target="slides/slide49.xml"/><Relationship Id="rId128" Type="http://schemas.openxmlformats.org/officeDocument/2006/relationships/slide" Target="slides/slide103.xml"/><Relationship Id="rId149" Type="http://schemas.openxmlformats.org/officeDocument/2006/relationships/slide" Target="slides/slide124.xml"/><Relationship Id="rId314" Type="http://schemas.openxmlformats.org/officeDocument/2006/relationships/slide" Target="slides/slide289.xml"/><Relationship Id="rId335" Type="http://schemas.openxmlformats.org/officeDocument/2006/relationships/slide" Target="slides/slide310.xml"/><Relationship Id="rId5" Type="http://schemas.openxmlformats.org/officeDocument/2006/relationships/slideMaster" Target="slideMasters/slideMaster5.xml"/><Relationship Id="rId95" Type="http://schemas.openxmlformats.org/officeDocument/2006/relationships/slide" Target="slides/slide70.xml"/><Relationship Id="rId160" Type="http://schemas.openxmlformats.org/officeDocument/2006/relationships/slide" Target="slides/slide135.xml"/><Relationship Id="rId181" Type="http://schemas.openxmlformats.org/officeDocument/2006/relationships/slide" Target="slides/slide156.xml"/><Relationship Id="rId216" Type="http://schemas.openxmlformats.org/officeDocument/2006/relationships/slide" Target="slides/slide191.xml"/><Relationship Id="rId237" Type="http://schemas.openxmlformats.org/officeDocument/2006/relationships/slide" Target="slides/slide212.xml"/><Relationship Id="rId258" Type="http://schemas.openxmlformats.org/officeDocument/2006/relationships/slide" Target="slides/slide233.xml"/><Relationship Id="rId279" Type="http://schemas.openxmlformats.org/officeDocument/2006/relationships/slide" Target="slides/slide254.xml"/><Relationship Id="rId22" Type="http://schemas.openxmlformats.org/officeDocument/2006/relationships/slideMaster" Target="slideMasters/slideMaster22.xml"/><Relationship Id="rId43" Type="http://schemas.openxmlformats.org/officeDocument/2006/relationships/slide" Target="slides/slide18.xml"/><Relationship Id="rId64" Type="http://schemas.openxmlformats.org/officeDocument/2006/relationships/slide" Target="slides/slide39.xml"/><Relationship Id="rId118" Type="http://schemas.openxmlformats.org/officeDocument/2006/relationships/slide" Target="slides/slide93.xml"/><Relationship Id="rId139" Type="http://schemas.openxmlformats.org/officeDocument/2006/relationships/slide" Target="slides/slide114.xml"/><Relationship Id="rId290" Type="http://schemas.openxmlformats.org/officeDocument/2006/relationships/slide" Target="slides/slide265.xml"/><Relationship Id="rId304" Type="http://schemas.openxmlformats.org/officeDocument/2006/relationships/slide" Target="slides/slide279.xml"/><Relationship Id="rId325" Type="http://schemas.openxmlformats.org/officeDocument/2006/relationships/slide" Target="slides/slide300.xml"/><Relationship Id="rId346" Type="http://schemas.openxmlformats.org/officeDocument/2006/relationships/tableStyles" Target="tableStyles.xml"/><Relationship Id="rId85" Type="http://schemas.openxmlformats.org/officeDocument/2006/relationships/slide" Target="slides/slide60.xml"/><Relationship Id="rId150" Type="http://schemas.openxmlformats.org/officeDocument/2006/relationships/slide" Target="slides/slide125.xml"/><Relationship Id="rId171" Type="http://schemas.openxmlformats.org/officeDocument/2006/relationships/slide" Target="slides/slide146.xml"/><Relationship Id="rId192" Type="http://schemas.openxmlformats.org/officeDocument/2006/relationships/slide" Target="slides/slide167.xml"/><Relationship Id="rId206" Type="http://schemas.openxmlformats.org/officeDocument/2006/relationships/slide" Target="slides/slide181.xml"/><Relationship Id="rId227" Type="http://schemas.openxmlformats.org/officeDocument/2006/relationships/slide" Target="slides/slide202.xml"/><Relationship Id="rId248" Type="http://schemas.openxmlformats.org/officeDocument/2006/relationships/slide" Target="slides/slide223.xml"/><Relationship Id="rId269" Type="http://schemas.openxmlformats.org/officeDocument/2006/relationships/slide" Target="slides/slide244.xml"/><Relationship Id="rId12" Type="http://schemas.openxmlformats.org/officeDocument/2006/relationships/slideMaster" Target="slideMasters/slideMaster12.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280" Type="http://schemas.openxmlformats.org/officeDocument/2006/relationships/slide" Target="slides/slide255.xml"/><Relationship Id="rId315" Type="http://schemas.openxmlformats.org/officeDocument/2006/relationships/slide" Target="slides/slide290.xml"/><Relationship Id="rId336" Type="http://schemas.openxmlformats.org/officeDocument/2006/relationships/slide" Target="slides/slide311.xml"/><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182" Type="http://schemas.openxmlformats.org/officeDocument/2006/relationships/slide" Target="slides/slide157.xml"/><Relationship Id="rId217" Type="http://schemas.openxmlformats.org/officeDocument/2006/relationships/slide" Target="slides/slide192.xml"/><Relationship Id="rId6" Type="http://schemas.openxmlformats.org/officeDocument/2006/relationships/slideMaster" Target="slideMasters/slideMaster6.xml"/><Relationship Id="rId238" Type="http://schemas.openxmlformats.org/officeDocument/2006/relationships/slide" Target="slides/slide213.xml"/><Relationship Id="rId259" Type="http://schemas.openxmlformats.org/officeDocument/2006/relationships/slide" Target="slides/slide234.xml"/><Relationship Id="rId23" Type="http://schemas.openxmlformats.org/officeDocument/2006/relationships/slideMaster" Target="slideMasters/slideMaster23.xml"/><Relationship Id="rId119" Type="http://schemas.openxmlformats.org/officeDocument/2006/relationships/slide" Target="slides/slide94.xml"/><Relationship Id="rId270" Type="http://schemas.openxmlformats.org/officeDocument/2006/relationships/slide" Target="slides/slide245.xml"/><Relationship Id="rId291" Type="http://schemas.openxmlformats.org/officeDocument/2006/relationships/slide" Target="slides/slide266.xml"/><Relationship Id="rId305" Type="http://schemas.openxmlformats.org/officeDocument/2006/relationships/slide" Target="slides/slide280.xml"/><Relationship Id="rId326" Type="http://schemas.openxmlformats.org/officeDocument/2006/relationships/slide" Target="slides/slide301.xml"/><Relationship Id="rId44" Type="http://schemas.openxmlformats.org/officeDocument/2006/relationships/slide" Target="slides/slide19.xml"/><Relationship Id="rId65" Type="http://schemas.openxmlformats.org/officeDocument/2006/relationships/slide" Target="slides/slide40.xml"/><Relationship Id="rId86" Type="http://schemas.openxmlformats.org/officeDocument/2006/relationships/slide" Target="slides/slide61.xml"/><Relationship Id="rId130" Type="http://schemas.openxmlformats.org/officeDocument/2006/relationships/slide" Target="slides/slide105.xml"/><Relationship Id="rId151" Type="http://schemas.openxmlformats.org/officeDocument/2006/relationships/slide" Target="slides/slide126.xml"/><Relationship Id="rId172" Type="http://schemas.openxmlformats.org/officeDocument/2006/relationships/slide" Target="slides/slide147.xml"/><Relationship Id="rId193" Type="http://schemas.openxmlformats.org/officeDocument/2006/relationships/slide" Target="slides/slide168.xml"/><Relationship Id="rId207" Type="http://schemas.openxmlformats.org/officeDocument/2006/relationships/slide" Target="slides/slide182.xml"/><Relationship Id="rId228" Type="http://schemas.openxmlformats.org/officeDocument/2006/relationships/slide" Target="slides/slide203.xml"/><Relationship Id="rId249" Type="http://schemas.openxmlformats.org/officeDocument/2006/relationships/slide" Target="slides/slide224.xml"/><Relationship Id="rId13" Type="http://schemas.openxmlformats.org/officeDocument/2006/relationships/slideMaster" Target="slideMasters/slideMaster13.xml"/><Relationship Id="rId109" Type="http://schemas.openxmlformats.org/officeDocument/2006/relationships/slide" Target="slides/slide84.xml"/><Relationship Id="rId260" Type="http://schemas.openxmlformats.org/officeDocument/2006/relationships/slide" Target="slides/slide235.xml"/><Relationship Id="rId281" Type="http://schemas.openxmlformats.org/officeDocument/2006/relationships/slide" Target="slides/slide256.xml"/><Relationship Id="rId316" Type="http://schemas.openxmlformats.org/officeDocument/2006/relationships/slide" Target="slides/slide291.xml"/><Relationship Id="rId337" Type="http://schemas.openxmlformats.org/officeDocument/2006/relationships/slide" Target="slides/slide312.xml"/><Relationship Id="rId34" Type="http://schemas.openxmlformats.org/officeDocument/2006/relationships/slide" Target="slides/slide9.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20" Type="http://schemas.openxmlformats.org/officeDocument/2006/relationships/slide" Target="slides/slide95.xml"/><Relationship Id="rId141" Type="http://schemas.openxmlformats.org/officeDocument/2006/relationships/slide" Target="slides/slide116.xml"/><Relationship Id="rId7" Type="http://schemas.openxmlformats.org/officeDocument/2006/relationships/slideMaster" Target="slideMasters/slideMaster7.xml"/><Relationship Id="rId162" Type="http://schemas.openxmlformats.org/officeDocument/2006/relationships/slide" Target="slides/slide137.xml"/><Relationship Id="rId183" Type="http://schemas.openxmlformats.org/officeDocument/2006/relationships/slide" Target="slides/slide158.xml"/><Relationship Id="rId218" Type="http://schemas.openxmlformats.org/officeDocument/2006/relationships/slide" Target="slides/slide193.xml"/><Relationship Id="rId239" Type="http://schemas.openxmlformats.org/officeDocument/2006/relationships/slide" Target="slides/slide214.xml"/><Relationship Id="rId250" Type="http://schemas.openxmlformats.org/officeDocument/2006/relationships/slide" Target="slides/slide225.xml"/><Relationship Id="rId271" Type="http://schemas.openxmlformats.org/officeDocument/2006/relationships/slide" Target="slides/slide246.xml"/><Relationship Id="rId292" Type="http://schemas.openxmlformats.org/officeDocument/2006/relationships/slide" Target="slides/slide267.xml"/><Relationship Id="rId306" Type="http://schemas.openxmlformats.org/officeDocument/2006/relationships/slide" Target="slides/slide281.xml"/><Relationship Id="rId24" Type="http://schemas.openxmlformats.org/officeDocument/2006/relationships/slideMaster" Target="slideMasters/slideMaster24.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31" Type="http://schemas.openxmlformats.org/officeDocument/2006/relationships/slide" Target="slides/slide106.xml"/><Relationship Id="rId327" Type="http://schemas.openxmlformats.org/officeDocument/2006/relationships/slide" Target="slides/slide302.xml"/><Relationship Id="rId152" Type="http://schemas.openxmlformats.org/officeDocument/2006/relationships/slide" Target="slides/slide127.xml"/><Relationship Id="rId173" Type="http://schemas.openxmlformats.org/officeDocument/2006/relationships/slide" Target="slides/slide148.xml"/><Relationship Id="rId194" Type="http://schemas.openxmlformats.org/officeDocument/2006/relationships/slide" Target="slides/slide169.xml"/><Relationship Id="rId208" Type="http://schemas.openxmlformats.org/officeDocument/2006/relationships/slide" Target="slides/slide183.xml"/><Relationship Id="rId229" Type="http://schemas.openxmlformats.org/officeDocument/2006/relationships/slide" Target="slides/slide204.xml"/><Relationship Id="rId240" Type="http://schemas.openxmlformats.org/officeDocument/2006/relationships/slide" Target="slides/slide215.xml"/><Relationship Id="rId261" Type="http://schemas.openxmlformats.org/officeDocument/2006/relationships/slide" Target="slides/slide236.xml"/><Relationship Id="rId14" Type="http://schemas.openxmlformats.org/officeDocument/2006/relationships/slideMaster" Target="slideMasters/slideMaster14.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282" Type="http://schemas.openxmlformats.org/officeDocument/2006/relationships/slide" Target="slides/slide257.xml"/><Relationship Id="rId317" Type="http://schemas.openxmlformats.org/officeDocument/2006/relationships/slide" Target="slides/slide292.xml"/><Relationship Id="rId338" Type="http://schemas.openxmlformats.org/officeDocument/2006/relationships/slide" Target="slides/slide313.xml"/><Relationship Id="rId8" Type="http://schemas.openxmlformats.org/officeDocument/2006/relationships/slideMaster" Target="slideMasters/slideMaster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219" Type="http://schemas.openxmlformats.org/officeDocument/2006/relationships/slide" Target="slides/slide194.xml"/><Relationship Id="rId230" Type="http://schemas.openxmlformats.org/officeDocument/2006/relationships/slide" Target="slides/slide205.xml"/><Relationship Id="rId251" Type="http://schemas.openxmlformats.org/officeDocument/2006/relationships/slide" Target="slides/slide226.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72" Type="http://schemas.openxmlformats.org/officeDocument/2006/relationships/slide" Target="slides/slide247.xml"/><Relationship Id="rId293" Type="http://schemas.openxmlformats.org/officeDocument/2006/relationships/slide" Target="slides/slide268.xml"/><Relationship Id="rId302" Type="http://schemas.openxmlformats.org/officeDocument/2006/relationships/slide" Target="slides/slide277.xml"/><Relationship Id="rId307" Type="http://schemas.openxmlformats.org/officeDocument/2006/relationships/slide" Target="slides/slide282.xml"/><Relationship Id="rId323" Type="http://schemas.openxmlformats.org/officeDocument/2006/relationships/slide" Target="slides/slide298.xml"/><Relationship Id="rId328" Type="http://schemas.openxmlformats.org/officeDocument/2006/relationships/slide" Target="slides/slide303.xml"/><Relationship Id="rId344"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79" Type="http://schemas.openxmlformats.org/officeDocument/2006/relationships/slide" Target="slides/slide154.xml"/><Relationship Id="rId195" Type="http://schemas.openxmlformats.org/officeDocument/2006/relationships/slide" Target="slides/slide170.xml"/><Relationship Id="rId209" Type="http://schemas.openxmlformats.org/officeDocument/2006/relationships/slide" Target="slides/slide184.xml"/><Relationship Id="rId190" Type="http://schemas.openxmlformats.org/officeDocument/2006/relationships/slide" Target="slides/slide165.xml"/><Relationship Id="rId204" Type="http://schemas.openxmlformats.org/officeDocument/2006/relationships/slide" Target="slides/slide179.xml"/><Relationship Id="rId220" Type="http://schemas.openxmlformats.org/officeDocument/2006/relationships/slide" Target="slides/slide195.xml"/><Relationship Id="rId225" Type="http://schemas.openxmlformats.org/officeDocument/2006/relationships/slide" Target="slides/slide200.xml"/><Relationship Id="rId241" Type="http://schemas.openxmlformats.org/officeDocument/2006/relationships/slide" Target="slides/slide216.xml"/><Relationship Id="rId246" Type="http://schemas.openxmlformats.org/officeDocument/2006/relationships/slide" Target="slides/slide221.xml"/><Relationship Id="rId267" Type="http://schemas.openxmlformats.org/officeDocument/2006/relationships/slide" Target="slides/slide242.xml"/><Relationship Id="rId288" Type="http://schemas.openxmlformats.org/officeDocument/2006/relationships/slide" Target="slides/slide263.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262" Type="http://schemas.openxmlformats.org/officeDocument/2006/relationships/slide" Target="slides/slide237.xml"/><Relationship Id="rId283" Type="http://schemas.openxmlformats.org/officeDocument/2006/relationships/slide" Target="slides/slide258.xml"/><Relationship Id="rId313" Type="http://schemas.openxmlformats.org/officeDocument/2006/relationships/slide" Target="slides/slide288.xml"/><Relationship Id="rId318" Type="http://schemas.openxmlformats.org/officeDocument/2006/relationships/slide" Target="slides/slide293.xml"/><Relationship Id="rId339" Type="http://schemas.openxmlformats.org/officeDocument/2006/relationships/slide" Target="slides/slide314.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48" Type="http://schemas.openxmlformats.org/officeDocument/2006/relationships/slide" Target="slides/slide123.xml"/><Relationship Id="rId164" Type="http://schemas.openxmlformats.org/officeDocument/2006/relationships/slide" Target="slides/slide139.xml"/><Relationship Id="rId169" Type="http://schemas.openxmlformats.org/officeDocument/2006/relationships/slide" Target="slides/slide144.xml"/><Relationship Id="rId185" Type="http://schemas.openxmlformats.org/officeDocument/2006/relationships/slide" Target="slides/slide160.xml"/><Relationship Id="rId334" Type="http://schemas.openxmlformats.org/officeDocument/2006/relationships/slide" Target="slides/slide30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5.xml"/><Relationship Id="rId210" Type="http://schemas.openxmlformats.org/officeDocument/2006/relationships/slide" Target="slides/slide185.xml"/><Relationship Id="rId215" Type="http://schemas.openxmlformats.org/officeDocument/2006/relationships/slide" Target="slides/slide190.xml"/><Relationship Id="rId236" Type="http://schemas.openxmlformats.org/officeDocument/2006/relationships/slide" Target="slides/slide211.xml"/><Relationship Id="rId257" Type="http://schemas.openxmlformats.org/officeDocument/2006/relationships/slide" Target="slides/slide232.xml"/><Relationship Id="rId278" Type="http://schemas.openxmlformats.org/officeDocument/2006/relationships/slide" Target="slides/slide253.xml"/><Relationship Id="rId26" Type="http://schemas.openxmlformats.org/officeDocument/2006/relationships/slide" Target="slides/slide1.xml"/><Relationship Id="rId231" Type="http://schemas.openxmlformats.org/officeDocument/2006/relationships/slide" Target="slides/slide206.xml"/><Relationship Id="rId252" Type="http://schemas.openxmlformats.org/officeDocument/2006/relationships/slide" Target="slides/slide227.xml"/><Relationship Id="rId273" Type="http://schemas.openxmlformats.org/officeDocument/2006/relationships/slide" Target="slides/slide248.xml"/><Relationship Id="rId294" Type="http://schemas.openxmlformats.org/officeDocument/2006/relationships/slide" Target="slides/slide269.xml"/><Relationship Id="rId308" Type="http://schemas.openxmlformats.org/officeDocument/2006/relationships/slide" Target="slides/slide283.xml"/><Relationship Id="rId329" Type="http://schemas.openxmlformats.org/officeDocument/2006/relationships/slide" Target="slides/slide304.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340" Type="http://schemas.openxmlformats.org/officeDocument/2006/relationships/notesMaster" Target="notesMasters/notesMaster1.xml"/><Relationship Id="rId196" Type="http://schemas.openxmlformats.org/officeDocument/2006/relationships/slide" Target="slides/slide171.xml"/><Relationship Id="rId200" Type="http://schemas.openxmlformats.org/officeDocument/2006/relationships/slide" Target="slides/slide175.xml"/><Relationship Id="rId16" Type="http://schemas.openxmlformats.org/officeDocument/2006/relationships/slideMaster" Target="slideMasters/slideMaster16.xml"/><Relationship Id="rId221" Type="http://schemas.openxmlformats.org/officeDocument/2006/relationships/slide" Target="slides/slide196.xml"/><Relationship Id="rId242" Type="http://schemas.openxmlformats.org/officeDocument/2006/relationships/slide" Target="slides/slide217.xml"/><Relationship Id="rId263" Type="http://schemas.openxmlformats.org/officeDocument/2006/relationships/slide" Target="slides/slide238.xml"/><Relationship Id="rId284" Type="http://schemas.openxmlformats.org/officeDocument/2006/relationships/slide" Target="slides/slide259.xml"/><Relationship Id="rId319" Type="http://schemas.openxmlformats.org/officeDocument/2006/relationships/slide" Target="slides/slide294.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330" Type="http://schemas.openxmlformats.org/officeDocument/2006/relationships/slide" Target="slides/slide305.xml"/><Relationship Id="rId90" Type="http://schemas.openxmlformats.org/officeDocument/2006/relationships/slide" Target="slides/slide65.xml"/><Relationship Id="rId165" Type="http://schemas.openxmlformats.org/officeDocument/2006/relationships/slide" Target="slides/slide140.xml"/><Relationship Id="rId186" Type="http://schemas.openxmlformats.org/officeDocument/2006/relationships/slide" Target="slides/slide161.xml"/><Relationship Id="rId211" Type="http://schemas.openxmlformats.org/officeDocument/2006/relationships/slide" Target="slides/slide186.xml"/><Relationship Id="rId232" Type="http://schemas.openxmlformats.org/officeDocument/2006/relationships/slide" Target="slides/slide207.xml"/><Relationship Id="rId253" Type="http://schemas.openxmlformats.org/officeDocument/2006/relationships/slide" Target="slides/slide228.xml"/><Relationship Id="rId274" Type="http://schemas.openxmlformats.org/officeDocument/2006/relationships/slide" Target="slides/slide249.xml"/><Relationship Id="rId295" Type="http://schemas.openxmlformats.org/officeDocument/2006/relationships/slide" Target="slides/slide270.xml"/><Relationship Id="rId309" Type="http://schemas.openxmlformats.org/officeDocument/2006/relationships/slide" Target="slides/slide284.xml"/><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320" Type="http://schemas.openxmlformats.org/officeDocument/2006/relationships/slide" Target="slides/slide295.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slide" Target="slides/slide151.xml"/><Relationship Id="rId197" Type="http://schemas.openxmlformats.org/officeDocument/2006/relationships/slide" Target="slides/slide172.xml"/><Relationship Id="rId341" Type="http://schemas.openxmlformats.org/officeDocument/2006/relationships/handoutMaster" Target="handoutMasters/handoutMaster1.xml"/><Relationship Id="rId201" Type="http://schemas.openxmlformats.org/officeDocument/2006/relationships/slide" Target="slides/slide176.xml"/><Relationship Id="rId222" Type="http://schemas.openxmlformats.org/officeDocument/2006/relationships/slide" Target="slides/slide197.xml"/><Relationship Id="rId243" Type="http://schemas.openxmlformats.org/officeDocument/2006/relationships/slide" Target="slides/slide218.xml"/><Relationship Id="rId264" Type="http://schemas.openxmlformats.org/officeDocument/2006/relationships/slide" Target="slides/slide239.xml"/><Relationship Id="rId285" Type="http://schemas.openxmlformats.org/officeDocument/2006/relationships/slide" Target="slides/slide260.xml"/><Relationship Id="rId17" Type="http://schemas.openxmlformats.org/officeDocument/2006/relationships/slideMaster" Target="slideMasters/slideMaster17.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310" Type="http://schemas.openxmlformats.org/officeDocument/2006/relationships/slide" Target="slides/slide285.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87" Type="http://schemas.openxmlformats.org/officeDocument/2006/relationships/slide" Target="slides/slide162.xml"/><Relationship Id="rId331" Type="http://schemas.openxmlformats.org/officeDocument/2006/relationships/slide" Target="slides/slide306.xml"/><Relationship Id="rId1" Type="http://schemas.openxmlformats.org/officeDocument/2006/relationships/slideMaster" Target="slideMasters/slideMaster1.xml"/><Relationship Id="rId212" Type="http://schemas.openxmlformats.org/officeDocument/2006/relationships/slide" Target="slides/slide187.xml"/><Relationship Id="rId233" Type="http://schemas.openxmlformats.org/officeDocument/2006/relationships/slide" Target="slides/slide208.xml"/><Relationship Id="rId254" Type="http://schemas.openxmlformats.org/officeDocument/2006/relationships/slide" Target="slides/slide229.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275" Type="http://schemas.openxmlformats.org/officeDocument/2006/relationships/slide" Target="slides/slide250.xml"/><Relationship Id="rId296" Type="http://schemas.openxmlformats.org/officeDocument/2006/relationships/slide" Target="slides/slide271.xml"/><Relationship Id="rId300" Type="http://schemas.openxmlformats.org/officeDocument/2006/relationships/slide" Target="slides/slide275.xml"/><Relationship Id="rId60" Type="http://schemas.openxmlformats.org/officeDocument/2006/relationships/slide" Target="slides/slide35.xml"/><Relationship Id="rId81" Type="http://schemas.openxmlformats.org/officeDocument/2006/relationships/slide" Target="slides/slide56.xml"/><Relationship Id="rId135" Type="http://schemas.openxmlformats.org/officeDocument/2006/relationships/slide" Target="slides/slide110.xml"/><Relationship Id="rId156" Type="http://schemas.openxmlformats.org/officeDocument/2006/relationships/slide" Target="slides/slide131.xml"/><Relationship Id="rId177" Type="http://schemas.openxmlformats.org/officeDocument/2006/relationships/slide" Target="slides/slide152.xml"/><Relationship Id="rId198" Type="http://schemas.openxmlformats.org/officeDocument/2006/relationships/slide" Target="slides/slide173.xml"/><Relationship Id="rId321" Type="http://schemas.openxmlformats.org/officeDocument/2006/relationships/slide" Target="slides/slide296.xml"/><Relationship Id="rId342" Type="http://schemas.openxmlformats.org/officeDocument/2006/relationships/commentAuthors" Target="commentAuthors.xml"/><Relationship Id="rId202" Type="http://schemas.openxmlformats.org/officeDocument/2006/relationships/slide" Target="slides/slide177.xml"/><Relationship Id="rId223" Type="http://schemas.openxmlformats.org/officeDocument/2006/relationships/slide" Target="slides/slide198.xml"/><Relationship Id="rId244" Type="http://schemas.openxmlformats.org/officeDocument/2006/relationships/slide" Target="slides/slide219.xml"/><Relationship Id="rId18" Type="http://schemas.openxmlformats.org/officeDocument/2006/relationships/slideMaster" Target="slideMasters/slideMaster18.xml"/><Relationship Id="rId39" Type="http://schemas.openxmlformats.org/officeDocument/2006/relationships/slide" Target="slides/slide14.xml"/><Relationship Id="rId265" Type="http://schemas.openxmlformats.org/officeDocument/2006/relationships/slide" Target="slides/slide240.xml"/><Relationship Id="rId286" Type="http://schemas.openxmlformats.org/officeDocument/2006/relationships/slide" Target="slides/slide261.xml"/><Relationship Id="rId50" Type="http://schemas.openxmlformats.org/officeDocument/2006/relationships/slide" Target="slides/slide25.xml"/><Relationship Id="rId104" Type="http://schemas.openxmlformats.org/officeDocument/2006/relationships/slide" Target="slides/slide79.xml"/><Relationship Id="rId125" Type="http://schemas.openxmlformats.org/officeDocument/2006/relationships/slide" Target="slides/slide100.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slide" Target="slides/slide163.xml"/><Relationship Id="rId311" Type="http://schemas.openxmlformats.org/officeDocument/2006/relationships/slide" Target="slides/slide286.xml"/><Relationship Id="rId332" Type="http://schemas.openxmlformats.org/officeDocument/2006/relationships/slide" Target="slides/slide307.xml"/><Relationship Id="rId71" Type="http://schemas.openxmlformats.org/officeDocument/2006/relationships/slide" Target="slides/slide46.xml"/><Relationship Id="rId92" Type="http://schemas.openxmlformats.org/officeDocument/2006/relationships/slide" Target="slides/slide67.xml"/><Relationship Id="rId213" Type="http://schemas.openxmlformats.org/officeDocument/2006/relationships/slide" Target="slides/slide188.xml"/><Relationship Id="rId234" Type="http://schemas.openxmlformats.org/officeDocument/2006/relationships/slide" Target="slides/slide209.xml"/><Relationship Id="rId2" Type="http://schemas.openxmlformats.org/officeDocument/2006/relationships/slideMaster" Target="slideMasters/slideMaster2.xml"/><Relationship Id="rId29" Type="http://schemas.openxmlformats.org/officeDocument/2006/relationships/slide" Target="slides/slide4.xml"/><Relationship Id="rId255" Type="http://schemas.openxmlformats.org/officeDocument/2006/relationships/slide" Target="slides/slide230.xml"/><Relationship Id="rId276" Type="http://schemas.openxmlformats.org/officeDocument/2006/relationships/slide" Target="slides/slide251.xml"/><Relationship Id="rId297" Type="http://schemas.openxmlformats.org/officeDocument/2006/relationships/slide" Target="slides/slide272.xml"/><Relationship Id="rId40" Type="http://schemas.openxmlformats.org/officeDocument/2006/relationships/slide" Target="slides/slide15.xml"/><Relationship Id="rId115" Type="http://schemas.openxmlformats.org/officeDocument/2006/relationships/slide" Target="slides/slide90.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301" Type="http://schemas.openxmlformats.org/officeDocument/2006/relationships/slide" Target="slides/slide276.xml"/><Relationship Id="rId322" Type="http://schemas.openxmlformats.org/officeDocument/2006/relationships/slide" Target="slides/slide297.xml"/><Relationship Id="rId343" Type="http://schemas.openxmlformats.org/officeDocument/2006/relationships/presProps" Target="presProps.xml"/><Relationship Id="rId61" Type="http://schemas.openxmlformats.org/officeDocument/2006/relationships/slide" Target="slides/slide36.xml"/><Relationship Id="rId82" Type="http://schemas.openxmlformats.org/officeDocument/2006/relationships/slide" Target="slides/slide57.xml"/><Relationship Id="rId199" Type="http://schemas.openxmlformats.org/officeDocument/2006/relationships/slide" Target="slides/slide174.xml"/><Relationship Id="rId203" Type="http://schemas.openxmlformats.org/officeDocument/2006/relationships/slide" Target="slides/slide178.xml"/><Relationship Id="rId19" Type="http://schemas.openxmlformats.org/officeDocument/2006/relationships/slideMaster" Target="slideMasters/slideMaster19.xml"/><Relationship Id="rId224" Type="http://schemas.openxmlformats.org/officeDocument/2006/relationships/slide" Target="slides/slide199.xml"/><Relationship Id="rId245" Type="http://schemas.openxmlformats.org/officeDocument/2006/relationships/slide" Target="slides/slide220.xml"/><Relationship Id="rId266" Type="http://schemas.openxmlformats.org/officeDocument/2006/relationships/slide" Target="slides/slide241.xml"/><Relationship Id="rId287" Type="http://schemas.openxmlformats.org/officeDocument/2006/relationships/slide" Target="slides/slide262.xml"/><Relationship Id="rId30" Type="http://schemas.openxmlformats.org/officeDocument/2006/relationships/slide" Target="slides/slide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312" Type="http://schemas.openxmlformats.org/officeDocument/2006/relationships/slide" Target="slides/slide287.xml"/><Relationship Id="rId333" Type="http://schemas.openxmlformats.org/officeDocument/2006/relationships/slide" Target="slides/slide30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189" Type="http://schemas.openxmlformats.org/officeDocument/2006/relationships/slide" Target="slides/slide164.xml"/><Relationship Id="rId3" Type="http://schemas.openxmlformats.org/officeDocument/2006/relationships/slideMaster" Target="slideMasters/slideMaster3.xml"/><Relationship Id="rId214" Type="http://schemas.openxmlformats.org/officeDocument/2006/relationships/slide" Target="slides/slide189.xml"/><Relationship Id="rId235" Type="http://schemas.openxmlformats.org/officeDocument/2006/relationships/slide" Target="slides/slide210.xml"/><Relationship Id="rId256" Type="http://schemas.openxmlformats.org/officeDocument/2006/relationships/slide" Target="slides/slide231.xml"/><Relationship Id="rId277" Type="http://schemas.openxmlformats.org/officeDocument/2006/relationships/slide" Target="slides/slide252.xml"/><Relationship Id="rId298" Type="http://schemas.openxmlformats.org/officeDocument/2006/relationships/slide" Target="slides/slide2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3575" tIns="46787" rIns="93575" bIns="46787" numCol="1" anchor="t" anchorCtr="0" compatLnSpc="1">
            <a:prstTxWarp prst="textNoShape">
              <a:avLst/>
            </a:prstTxWarp>
          </a:bodyPr>
          <a:lstStyle>
            <a:lvl1pPr algn="l" defTabSz="936479">
              <a:defRPr sz="1200" b="0">
                <a:solidFill>
                  <a:schemeClr val="tx1"/>
                </a:solidFill>
                <a:latin typeface="Arial" charset="0"/>
                <a:cs typeface="+mn-cs"/>
              </a:defRPr>
            </a:lvl1pPr>
          </a:lstStyle>
          <a:p>
            <a:pPr>
              <a:defRPr/>
            </a:pPr>
            <a:endParaRPr lang="en-GB" dirty="0"/>
          </a:p>
        </p:txBody>
      </p:sp>
      <p:sp>
        <p:nvSpPr>
          <p:cNvPr id="32768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3575" tIns="46787" rIns="93575" bIns="46787" numCol="1" anchor="t" anchorCtr="0" compatLnSpc="1">
            <a:prstTxWarp prst="textNoShape">
              <a:avLst/>
            </a:prstTxWarp>
          </a:bodyPr>
          <a:lstStyle>
            <a:lvl1pPr algn="r" defTabSz="936479">
              <a:defRPr sz="1200" b="0">
                <a:solidFill>
                  <a:schemeClr val="tx1"/>
                </a:solidFill>
                <a:latin typeface="Arial" charset="0"/>
                <a:cs typeface="+mn-cs"/>
              </a:defRPr>
            </a:lvl1pPr>
          </a:lstStyle>
          <a:p>
            <a:pPr>
              <a:defRPr/>
            </a:pPr>
            <a:endParaRPr lang="en-GB" dirty="0"/>
          </a:p>
        </p:txBody>
      </p:sp>
      <p:sp>
        <p:nvSpPr>
          <p:cNvPr id="32768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3575" tIns="46787" rIns="93575" bIns="46787" numCol="1" anchor="b" anchorCtr="0" compatLnSpc="1">
            <a:prstTxWarp prst="textNoShape">
              <a:avLst/>
            </a:prstTxWarp>
          </a:bodyPr>
          <a:lstStyle>
            <a:lvl1pPr algn="l" defTabSz="936479">
              <a:defRPr sz="1200" b="0">
                <a:solidFill>
                  <a:schemeClr val="tx1"/>
                </a:solidFill>
                <a:latin typeface="Arial" charset="0"/>
                <a:cs typeface="+mn-cs"/>
              </a:defRPr>
            </a:lvl1pPr>
          </a:lstStyle>
          <a:p>
            <a:pPr>
              <a:defRPr/>
            </a:pPr>
            <a:endParaRPr lang="en-GB" dirty="0"/>
          </a:p>
        </p:txBody>
      </p:sp>
      <p:sp>
        <p:nvSpPr>
          <p:cNvPr id="32768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3575" tIns="46787" rIns="93575" bIns="46787" numCol="1" anchor="b" anchorCtr="0" compatLnSpc="1">
            <a:prstTxWarp prst="textNoShape">
              <a:avLst/>
            </a:prstTxWarp>
          </a:bodyPr>
          <a:lstStyle>
            <a:lvl1pPr algn="r" defTabSz="936479">
              <a:defRPr sz="1200" b="0">
                <a:solidFill>
                  <a:schemeClr val="tx1"/>
                </a:solidFill>
                <a:latin typeface="Arial" charset="0"/>
                <a:cs typeface="+mn-cs"/>
              </a:defRPr>
            </a:lvl1pPr>
          </a:lstStyle>
          <a:p>
            <a:pPr>
              <a:defRPr/>
            </a:pPr>
            <a:fld id="{317EB7D4-F5BC-4779-879B-A81BD4FC6EAC}" type="slidenum">
              <a:rPr lang="en-GB"/>
              <a:pPr>
                <a:defRPr/>
              </a:pPr>
              <a:t>‹#›</a:t>
            </a:fld>
            <a:endParaRPr lang="en-GB" dirty="0"/>
          </a:p>
        </p:txBody>
      </p:sp>
    </p:spTree>
    <p:extLst>
      <p:ext uri="{BB962C8B-B14F-4D97-AF65-F5344CB8AC3E}">
        <p14:creationId xmlns:p14="http://schemas.microsoft.com/office/powerpoint/2010/main" val="1567728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4"/>
          <p:cNvSpPr>
            <a:spLocks noGrp="1" noRot="1" noChangeAspect="1" noChangeArrowheads="1" noTextEdit="1"/>
          </p:cNvSpPr>
          <p:nvPr>
            <p:ph type="sldImg" idx="2"/>
          </p:nvPr>
        </p:nvSpPr>
        <p:spPr bwMode="auto">
          <a:xfrm>
            <a:off x="4197350" y="147638"/>
            <a:ext cx="2720975" cy="2039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9" name="Rectangle 11"/>
          <p:cNvSpPr>
            <a:spLocks noGrp="1" noChangeArrowheads="1"/>
          </p:cNvSpPr>
          <p:nvPr>
            <p:ph type="body" sz="quarter" idx="3"/>
          </p:nvPr>
        </p:nvSpPr>
        <p:spPr bwMode="auto">
          <a:xfrm>
            <a:off x="204788" y="2333625"/>
            <a:ext cx="6689725" cy="7251700"/>
          </a:xfrm>
          <a:prstGeom prst="rect">
            <a:avLst/>
          </a:prstGeom>
          <a:noFill/>
          <a:ln w="9525">
            <a:noFill/>
            <a:miter lim="800000"/>
            <a:headEnd/>
            <a:tailEnd/>
          </a:ln>
          <a:effectLst/>
        </p:spPr>
        <p:txBody>
          <a:bodyPr vert="horz" wrap="square" lIns="93575" tIns="46787" rIns="93575" bIns="4678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730493638"/>
      </p:ext>
    </p:extLst>
  </p:cSld>
  <p:clrMap bg1="lt1" tx1="dk1" bg2="lt2" tx2="dk2" accent1="accent1" accent2="accent2" accent3="accent3" accent4="accent4" accent5="accent5" accent6="accent6" hlink="hlink" folHlink="folHlink"/>
  <p:notesStyle>
    <a:lvl1pPr marL="174625" indent="-174625" algn="l" rtl="0" eaLnBrk="0" fontAlgn="base" hangingPunct="0">
      <a:spcBef>
        <a:spcPct val="30000"/>
      </a:spcBef>
      <a:spcAft>
        <a:spcPct val="0"/>
      </a:spcAft>
      <a:buChar char="•"/>
      <a:defRPr sz="1200" kern="1200">
        <a:solidFill>
          <a:schemeClr val="tx1"/>
        </a:solidFill>
        <a:latin typeface="Arial" charset="0"/>
        <a:ea typeface="+mn-ea"/>
        <a:cs typeface="+mn-cs"/>
      </a:defRPr>
    </a:lvl1pPr>
    <a:lvl2pPr marL="538163" indent="-184150"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914400" indent="-196850"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371600" algn="l" rtl="0" eaLnBrk="0" fontAlgn="base" hangingPunct="0">
      <a:spcBef>
        <a:spcPct val="30000"/>
      </a:spcBef>
      <a:spcAft>
        <a:spcPct val="0"/>
      </a:spcAft>
      <a:buChar char="•"/>
      <a:defRPr sz="1200" kern="1200">
        <a:solidFill>
          <a:schemeClr val="tx1"/>
        </a:solidFill>
        <a:latin typeface="Arial" charset="0"/>
        <a:ea typeface="+mn-ea"/>
        <a:cs typeface="+mn-cs"/>
      </a:defRPr>
    </a:lvl4pPr>
    <a:lvl5pPr marL="1828800" algn="l" rtl="0" eaLnBrk="0" fontAlgn="base" hangingPunct="0">
      <a:spcBef>
        <a:spcPct val="30000"/>
      </a:spcBef>
      <a:spcAft>
        <a:spcPct val="0"/>
      </a:spcAft>
      <a:buChar char="•"/>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legislation.gov.uk/ukpga/2001/12/cont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ia.homeoffice.gov.uk/Pages/licensing-applying.aspx"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3" Type="http://schemas.openxmlformats.org/officeDocument/2006/relationships/hyperlink" Target="https://act.campaign.gov.uk/" TargetMode="External"/><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3" Type="http://schemas.openxmlformats.org/officeDocument/2006/relationships/hyperlink" Target="https://www.thamesvalley.police.uk/advice/advice-and-information/asb/af/antisocial-behaviour/" TargetMode="External"/><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legislation.gov.uk/ukpga/2001/12/content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xmlns="" id="{2151BD4E-3714-4192-9EAB-BB9145765C18}"/>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xmlns="" id="{9C5D0F28-86BF-4E32-B57E-4302F962AF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Prevent by visual deterrent and detect crime through observation and possibly coordination with CCTV operative.</a:t>
            </a:r>
          </a:p>
          <a:p>
            <a:r>
              <a:rPr lang="en-US" dirty="0"/>
              <a:t>Prevent and reduce loss via monitoring staff and customers to reduce theft.  Turning off lights etc. reduces waste.</a:t>
            </a:r>
          </a:p>
          <a:p>
            <a:r>
              <a:rPr lang="en-US" dirty="0"/>
              <a:t>Knowing how and responding appropriately to safety risks.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222794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 well as the above examples, the next slide details other negative consequences that can come from breaching health and safety legislation.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Further to legal implications, companies and organisations that have poor health and safety policies and procedures can suffer from the above negative consequences.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Arial" panose="020B0604020202020204" pitchFamily="34" charset="0"/>
                <a:ea typeface="+mn-ea"/>
                <a:cs typeface="Arial" panose="020B0604020202020204" pitchFamily="34" charset="0"/>
              </a:rPr>
              <a:t>Employers have a moral and legal duty of care to protect the health, safety and welfare of their employees and others, including customers and members of the public who might be affected by their business. Employers must do whatever is reasonably practicable to achieve this. </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US" sz="1200" kern="1200" dirty="0">
                <a:solidFill>
                  <a:schemeClr val="tx1"/>
                </a:solidFill>
                <a:effectLst/>
                <a:latin typeface="Arial" panose="020B0604020202020204" pitchFamily="34" charset="0"/>
                <a:ea typeface="+mn-ea"/>
                <a:cs typeface="Arial" panose="020B0604020202020204" pitchFamily="34" charset="0"/>
              </a:rPr>
              <a:t>Serious breaches of health and safety legislation can result in penalties of up to 2 years’ imprisonment and/or unlimited fines.</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3554624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Class question: What are the employer’s responsibilities?</a:t>
            </a:r>
          </a:p>
          <a:p>
            <a:pPr marL="0" indent="0">
              <a:buNone/>
            </a:pPr>
            <a:r>
              <a:rPr lang="en-GB" dirty="0"/>
              <a:t>Safety equipment can include relevant warning signs.</a:t>
            </a:r>
          </a:p>
          <a:p>
            <a:pPr marL="0" indent="0">
              <a:buNone/>
            </a:pPr>
            <a:endParaRPr lang="en-GB" dirty="0"/>
          </a:p>
          <a:p>
            <a:pPr marL="0" indent="0">
              <a:buNone/>
            </a:pPr>
            <a:r>
              <a:rPr lang="en-GB" dirty="0"/>
              <a:t>Employers must also provide proper first-aid facilities, ensuring that there are proper reporting procedures in place in case of incidents. </a:t>
            </a:r>
          </a:p>
          <a:p>
            <a:pPr marL="0" indent="0">
              <a:buNone/>
            </a:pPr>
            <a:r>
              <a:rPr lang="en-GB" dirty="0"/>
              <a:t> </a:t>
            </a:r>
          </a:p>
          <a:p>
            <a:pPr marL="0" indent="0">
              <a:buNone/>
            </a:pPr>
            <a:r>
              <a:rPr lang="en-GB" sz="1200" kern="1200" dirty="0">
                <a:solidFill>
                  <a:schemeClr val="tx1"/>
                </a:solidFill>
                <a:effectLst/>
                <a:latin typeface="Arial" panose="020B0604020202020204" pitchFamily="34" charset="0"/>
                <a:ea typeface="+mn-ea"/>
                <a:cs typeface="Arial" panose="020B0604020202020204" pitchFamily="34" charset="0"/>
              </a:rPr>
              <a:t>Depending on the size of the site and the number of people working there, they may have to also provide a written health and safety policy. </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Class question: What are the employee’s responsibilities?</a:t>
            </a:r>
            <a:endParaRPr lang="en-GB" dirty="0"/>
          </a:p>
          <a:p>
            <a:pPr marL="0" indent="0">
              <a:buNone/>
            </a:pPr>
            <a:r>
              <a:rPr lang="en-GB" dirty="0"/>
              <a:t>The above is true regardless of whether employees/the self-employed are full or part-time staff. </a:t>
            </a:r>
          </a:p>
          <a:p>
            <a:pPr marL="0" indent="0">
              <a:buNone/>
            </a:pPr>
            <a:endParaRPr lang="en-GB" dirty="0"/>
          </a:p>
          <a:p>
            <a:pPr marL="0" indent="0">
              <a:buNone/>
            </a:pPr>
            <a:r>
              <a:rPr lang="en-GB" dirty="0"/>
              <a:t>In ensuring that they do not act in an unsafe manner, employees must ensure that not only are they caring for their own health and safety, but also that they are not putting the health and safety of others at risk. </a:t>
            </a:r>
          </a:p>
          <a:p>
            <a:pPr marL="0" indent="0">
              <a:buNone/>
            </a:pPr>
            <a:endParaRPr lang="en-GB" dirty="0"/>
          </a:p>
          <a:p>
            <a:pPr marL="0" indent="0">
              <a:buNone/>
            </a:pPr>
            <a:r>
              <a:rPr lang="en-GB" dirty="0"/>
              <a:t>If serious incidents occur they must follow the site or organisation’s emergency procedures to help protect themselves, other staff and any visitors/customers.  </a:t>
            </a:r>
          </a:p>
          <a:p>
            <a:pPr marL="0" indent="0">
              <a:buNone/>
            </a:pPr>
            <a:endParaRPr lang="en-GB" dirty="0"/>
          </a:p>
          <a:p>
            <a:pPr marL="0" indent="0">
              <a:buNone/>
            </a:pPr>
            <a:r>
              <a:rPr lang="en-GB" dirty="0"/>
              <a:t>They must then follow the site’s reporting procedures to inform the employer of any accidents and/or injuries.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Hazard:</a:t>
            </a:r>
            <a:r>
              <a:rPr lang="en-GB" b="1" baseline="0" dirty="0"/>
              <a:t> </a:t>
            </a:r>
            <a:r>
              <a:rPr lang="en-GB" b="0" baseline="0" dirty="0"/>
              <a:t>potential source of harm or adverse health effect on a person. </a:t>
            </a:r>
            <a:endParaRPr lang="en-GB" b="0" dirty="0"/>
          </a:p>
          <a:p>
            <a:pPr marL="0" indent="0">
              <a:buNone/>
            </a:pPr>
            <a:endParaRPr lang="en-GB" b="0" dirty="0"/>
          </a:p>
          <a:p>
            <a:pPr marL="0" indent="0">
              <a:buNone/>
            </a:pPr>
            <a:r>
              <a:rPr lang="en-GB" b="1" dirty="0"/>
              <a:t>Risk:</a:t>
            </a:r>
            <a:r>
              <a:rPr lang="en-GB" b="1" baseline="0" dirty="0"/>
              <a:t> </a:t>
            </a:r>
            <a:r>
              <a:rPr lang="en-GB" b="0" baseline="0" dirty="0"/>
              <a:t>likelihood that a person may be harmed or suffer adverse health effects if exposed to a hazard. Levels of risk may be, high, medium or low impact.</a:t>
            </a:r>
            <a:endParaRPr lang="en-GB" b="0" dirty="0"/>
          </a:p>
          <a:p>
            <a:pPr marL="0" indent="0">
              <a:buNone/>
            </a:pPr>
            <a:endParaRPr lang="en-GB" b="0" dirty="0"/>
          </a:p>
          <a:p>
            <a:pPr marL="0" indent="0">
              <a:buNone/>
            </a:pPr>
            <a:r>
              <a:rPr lang="en-GB" b="1" dirty="0"/>
              <a:t>Risk assessment</a:t>
            </a:r>
            <a:r>
              <a:rPr lang="en-GB" dirty="0"/>
              <a:t>:</a:t>
            </a:r>
            <a:r>
              <a:rPr lang="en-GB" baseline="0" dirty="0"/>
              <a:t> </a:t>
            </a:r>
            <a:r>
              <a:rPr lang="en-GB" dirty="0"/>
              <a:t>the identification of hazards, the calculation of risk and the reduction of that risk, either completely or to an acceptable level.</a:t>
            </a:r>
          </a:p>
          <a:p>
            <a:pPr marL="0" indent="0">
              <a:buNone/>
            </a:pPr>
            <a:endParaRPr lang="en-GB" dirty="0"/>
          </a:p>
          <a:p>
            <a:pPr marL="0" indent="0">
              <a:buNone/>
            </a:pPr>
            <a:r>
              <a:rPr lang="en-GB" dirty="0"/>
              <a:t>Good health and safety practices are all about reducing hazards and risks.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i="0" dirty="0">
                <a:latin typeface="Arial" panose="020B0604020202020204" pitchFamily="34" charset="0"/>
                <a:cs typeface="Arial" panose="020B0604020202020204" pitchFamily="34" charset="0"/>
              </a:rPr>
              <a:t>Typical risks and hazards in the workplace also include:</a:t>
            </a:r>
          </a:p>
          <a:p>
            <a:pPr marL="174625" indent="-174625"/>
            <a:r>
              <a:rPr lang="en-GB" b="0" i="0" dirty="0">
                <a:latin typeface="Arial" panose="020B0604020202020204" pitchFamily="34" charset="0"/>
                <a:cs typeface="Arial" panose="020B0604020202020204" pitchFamily="34" charset="0"/>
              </a:rPr>
              <a:t>accidents due to poor lighting, uneven surfaces, steps, etc.</a:t>
            </a:r>
          </a:p>
          <a:p>
            <a:pPr marL="174625" indent="-174625"/>
            <a:r>
              <a:rPr lang="en-GB" b="0" i="0" dirty="0">
                <a:latin typeface="Arial" panose="020B0604020202020204" pitchFamily="34" charset="0"/>
                <a:cs typeface="Arial" panose="020B0604020202020204" pitchFamily="34" charset="0"/>
              </a:rPr>
              <a:t>infection from body fluids</a:t>
            </a:r>
          </a:p>
          <a:p>
            <a:pPr marL="174625" indent="-174625"/>
            <a:r>
              <a:rPr lang="en-GB" b="0" i="0" dirty="0">
                <a:latin typeface="Arial" panose="020B0604020202020204" pitchFamily="34" charset="0"/>
                <a:cs typeface="Arial" panose="020B0604020202020204" pitchFamily="34" charset="0"/>
              </a:rPr>
              <a:t>dealing with aggressive behaviour</a:t>
            </a:r>
          </a:p>
          <a:p>
            <a:pPr marL="174625" indent="-174625"/>
            <a:r>
              <a:rPr lang="en-GB" b="0" i="0" dirty="0">
                <a:latin typeface="Arial" panose="020B0604020202020204" pitchFamily="34" charset="0"/>
                <a:cs typeface="Arial" panose="020B0604020202020204" pitchFamily="34" charset="0"/>
              </a:rPr>
              <a:t>spillages, e.g. cleaning chemicals</a:t>
            </a:r>
          </a:p>
          <a:p>
            <a:pPr marL="174625" indent="-174625"/>
            <a:endParaRPr lang="en-GB" b="0" i="0" dirty="0">
              <a:latin typeface="Arial" panose="020B0604020202020204" pitchFamily="34" charset="0"/>
              <a:cs typeface="Arial" panose="020B0604020202020204" pitchFamily="34" charset="0"/>
            </a:endParaRPr>
          </a:p>
          <a:p>
            <a:pPr marL="0" indent="0">
              <a:buNone/>
            </a:pPr>
            <a:r>
              <a:rPr lang="en-GB" b="0" i="0" dirty="0">
                <a:latin typeface="Arial" panose="020B0604020202020204" pitchFamily="34" charset="0"/>
                <a:cs typeface="Arial" panose="020B0604020202020204" pitchFamily="34" charset="0"/>
              </a:rPr>
              <a:t>Ask the learners to give examples of risks and hazards they will come across in their workplace as a security operative.</a:t>
            </a:r>
            <a:endParaRPr lang="en-GB" b="1" i="0" dirty="0">
              <a:latin typeface="Arial" panose="020B0604020202020204" pitchFamily="34" charset="0"/>
              <a:cs typeface="Arial" panose="020B0604020202020204" pitchFamily="34" charset="0"/>
            </a:endParaRPr>
          </a:p>
          <a:p>
            <a:pPr marL="0" indent="0">
              <a:buNone/>
            </a:pPr>
            <a:endParaRPr lang="en-GB" b="1" i="0" dirty="0">
              <a:latin typeface="Arial" panose="020B0604020202020204" pitchFamily="34" charset="0"/>
              <a:cs typeface="Arial" panose="020B0604020202020204" pitchFamily="34" charset="0"/>
            </a:endParaRPr>
          </a:p>
          <a:p>
            <a:pPr marL="0" indent="0" algn="l">
              <a:buNone/>
            </a:pPr>
            <a:r>
              <a:rPr lang="en-GB" b="0" i="0" u="none" strike="noStrike" baseline="0" dirty="0">
                <a:latin typeface="Arial" panose="020B0604020202020204" pitchFamily="34" charset="0"/>
                <a:cs typeface="Arial" panose="020B0604020202020204" pitchFamily="34" charset="0"/>
              </a:rPr>
              <a:t>In relation to global (or critical) incidents such as pandemics, epidemics, acts of terrorism, etc. you must ensure that you follow all relevant health and safety policies and organisational procedures. In the case of a pandemic, you may find that you are required to work from home where possible, if this is not possible then you may be asked to wear additional PPE such as face masks when in the workplace. You can find further information on the .gov website and the World Health Organisation website https://www.who.int/ about current global incidents.</a:t>
            </a:r>
            <a:endParaRPr lang="en-GB" b="1" i="0" dirty="0">
              <a:latin typeface="Arial" panose="020B0604020202020204" pitchFamily="34" charset="0"/>
              <a:cs typeface="Arial" panose="020B0604020202020204" pitchFamily="34" charset="0"/>
            </a:endParaRPr>
          </a:p>
          <a:p>
            <a:pPr marL="0" indent="0">
              <a:buNone/>
            </a:pPr>
            <a:endParaRPr lang="en-GB" b="1" i="0" dirty="0"/>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Minimising risks to personal safety and security</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5136576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3256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Security can be provided to clients in 3 main ways:</a:t>
            </a:r>
          </a:p>
          <a:p>
            <a:pPr marL="171450" lvl="0" indent="-171450">
              <a:buFont typeface="Arial" panose="020B0604020202020204" pitchFamily="34" charset="0"/>
              <a:buChar char="•"/>
            </a:pPr>
            <a:r>
              <a:rPr lang="en-GB" dirty="0"/>
              <a:t>manned security – where 1 or more security operatives (male or female) work on a site, providing both a deterrent against crime and an immediate response to incidents as they occur</a:t>
            </a:r>
          </a:p>
          <a:p>
            <a:pPr marL="171450" lvl="0" indent="-171450">
              <a:buFont typeface="Arial" panose="020B0604020202020204" pitchFamily="34" charset="0"/>
              <a:buChar char="•"/>
            </a:pPr>
            <a:r>
              <a:rPr lang="en-GB" dirty="0"/>
              <a:t>physical security – physical deterrents such as locks, alarms, barriers and grills to help reduce crime</a:t>
            </a:r>
          </a:p>
          <a:p>
            <a:pPr marL="171450" lvl="0" indent="-171450">
              <a:buFont typeface="Arial" panose="020B0604020202020204" pitchFamily="34" charset="0"/>
              <a:buChar char="•"/>
            </a:pPr>
            <a:r>
              <a:rPr lang="en-GB" dirty="0"/>
              <a:t>systems – electronic and other technical systems to monitor premises for crime and other dangers such as intruder alarms, fire detection systems and closed-circuit television (CCTV) systems</a:t>
            </a:r>
          </a:p>
          <a:p>
            <a:pPr marL="0" lvl="0" indent="0">
              <a:buFont typeface="Arial" panose="020B0604020202020204" pitchFamily="34" charset="0"/>
              <a:buNone/>
            </a:pPr>
            <a:endParaRPr lang="en-GB" dirty="0"/>
          </a:p>
          <a:p>
            <a:pPr marL="0" lvl="0" indent="0">
              <a:buFont typeface="Arial" panose="020B0604020202020204" pitchFamily="34" charset="0"/>
              <a:buNone/>
            </a:pPr>
            <a:r>
              <a:rPr lang="en-GB" dirty="0"/>
              <a:t>Some systems are a combination of physical security and systems e.g. an intercom with image and magnet lock.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114226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Class question: What items of personal protective equipment (PPE) might a security operative carry?</a:t>
            </a:r>
          </a:p>
          <a:p>
            <a:pPr marL="0" indent="0">
              <a:buNone/>
            </a:pPr>
            <a:r>
              <a:rPr lang="en-GB" dirty="0"/>
              <a:t>Click to reveal the answer.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sz="1200" kern="1200" dirty="0">
                <a:solidFill>
                  <a:schemeClr val="tx1"/>
                </a:solidFill>
                <a:effectLst/>
                <a:latin typeface="Arial" panose="020B0604020202020204" pitchFamily="34" charset="0"/>
                <a:ea typeface="+mn-ea"/>
                <a:cs typeface="Arial" panose="020B0604020202020204" pitchFamily="34" charset="0"/>
              </a:rPr>
              <a:t>Security operatives will carry needle/slash-resistant and rubber gloves to protect themselves from both physical injury and body fluids. </a:t>
            </a:r>
          </a:p>
          <a:p>
            <a:pPr marL="0" indent="0">
              <a:buNone/>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indent="0">
              <a:buNone/>
            </a:pPr>
            <a:r>
              <a:rPr lang="en-GB" sz="1200" kern="1200" dirty="0">
                <a:solidFill>
                  <a:schemeClr val="tx1"/>
                </a:solidFill>
                <a:effectLst/>
                <a:latin typeface="Arial" panose="020B0604020202020204" pitchFamily="34" charset="0"/>
                <a:ea typeface="+mn-ea"/>
                <a:cs typeface="Arial" panose="020B0604020202020204" pitchFamily="34" charset="0"/>
              </a:rPr>
              <a:t>Face-shields are worn also to protect against body fluids. </a:t>
            </a:r>
          </a:p>
          <a:p>
            <a:endParaRPr lang="en-GB" dirty="0"/>
          </a:p>
          <a:p>
            <a:pPr marL="0" indent="0">
              <a:buNone/>
            </a:pPr>
            <a:r>
              <a:rPr lang="en-GB" dirty="0"/>
              <a:t>Metal detectors and/or mirrors are used for searching.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It is important that safe routines are followed to avoid the risk of the above injuries. The following slides will introduce LITE, procedures to follow when lifting a load.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4341813" y="292100"/>
            <a:ext cx="2559050" cy="1920875"/>
          </a:xfr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4398963" y="292100"/>
            <a:ext cx="2495550" cy="1873250"/>
          </a:xfr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Security operatives who work alone can be at high-risk in the workplace. </a:t>
            </a:r>
          </a:p>
          <a:p>
            <a:pPr marL="0" indent="0">
              <a:buNone/>
            </a:pPr>
            <a:endParaRPr lang="en-GB" dirty="0"/>
          </a:p>
          <a:p>
            <a:pPr marL="0" indent="0">
              <a:buNone/>
            </a:pPr>
            <a:r>
              <a:rPr lang="en-GB" dirty="0"/>
              <a:t>They may feel isolated if they only have technological means with which to communicate with colleagues or call for assistance. </a:t>
            </a:r>
          </a:p>
          <a:p>
            <a:pPr marL="0" indent="0">
              <a:buNone/>
            </a:pPr>
            <a:endParaRPr lang="en-GB" dirty="0"/>
          </a:p>
          <a:p>
            <a:pPr marL="0" indent="0">
              <a:buNone/>
            </a:pPr>
            <a:r>
              <a:rPr lang="en-GB" dirty="0"/>
              <a:t>Technology can often fail to work in the manner it was intended. </a:t>
            </a:r>
          </a:p>
          <a:p>
            <a:pPr marL="0" indent="0">
              <a:buNone/>
            </a:pPr>
            <a:endParaRPr lang="en-GB" dirty="0"/>
          </a:p>
          <a:p>
            <a:pPr marL="0" indent="0">
              <a:buNone/>
            </a:pP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4270375" y="292100"/>
            <a:ext cx="2497138" cy="1873250"/>
          </a:xfr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Security operatives must be aware of the colour, shape and purpose of each category of safety sign/signal.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4197350" y="292100"/>
            <a:ext cx="2497138" cy="1873250"/>
          </a:xfr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Following any accident or medical incident, it is important to record all of the details relating to the situation.  The information contained in the accident or incident book can help employers to identify accident trends, so they can then improve practices and procedures on the site to prevent similar incidents.</a:t>
            </a:r>
          </a:p>
          <a:p>
            <a:pPr marL="0" indent="0">
              <a:buNone/>
            </a:pPr>
            <a:endParaRPr lang="en-GB" dirty="0"/>
          </a:p>
          <a:p>
            <a:pPr marL="0" indent="0">
              <a:buNone/>
            </a:pPr>
            <a:r>
              <a:rPr lang="en-GB" dirty="0"/>
              <a:t>These records may also be required for insurance and/or investigative purposes.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Reports need to be made as soon as possible after the incident/accident has finished, while events are still fresh in the mind.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0" dirty="0"/>
              <a:t>This is a good point at which to mention the Private Security Act 2001 </a:t>
            </a:r>
            <a:r>
              <a:rPr lang="en-GB" dirty="0">
                <a:hlinkClick r:id="rId3"/>
              </a:rPr>
              <a:t>http://www.legislation.gov.uk/ukpga/2001/12/contents</a:t>
            </a:r>
            <a:r>
              <a:rPr lang="en-GB" dirty="0"/>
              <a:t>. This is covered in more detail later.</a:t>
            </a:r>
            <a:endParaRPr lang="en-GB" b="0" dirty="0"/>
          </a:p>
          <a:p>
            <a:endParaRPr lang="en-GB" b="0" dirty="0"/>
          </a:p>
          <a:p>
            <a:pPr marL="0" indent="0">
              <a:buNone/>
            </a:pPr>
            <a:r>
              <a:rPr lang="en-GB" b="0" dirty="0"/>
              <a:t>Directly employed CCTV and security officers (guards) are not regulated by the SIA.</a:t>
            </a:r>
          </a:p>
          <a:p>
            <a:endParaRPr lang="en-GB" b="0" dirty="0"/>
          </a:p>
          <a:p>
            <a:pPr marL="0" indent="0">
              <a:buNone/>
            </a:pPr>
            <a:r>
              <a:rPr lang="en-GB" b="0" dirty="0"/>
              <a:t>ACS is a voluntary scheme that companies pay for.  It is an accreditation from the SIA, stating that all procedures, including record-keeping, meet or exceed the SIA standards. These companies do not need to wait for an SIA licence to arrive prior to employing a security officer. They are allowed 10% of their employees to be in the process of being licensed by the SIA for up to 16 weeks.</a:t>
            </a:r>
          </a:p>
          <a:p>
            <a:endParaRPr lang="en-GB" b="0" dirty="0"/>
          </a:p>
          <a:p>
            <a:pPr marL="0" indent="0">
              <a:buNone/>
            </a:pPr>
            <a:r>
              <a:rPr lang="en-GB" b="0" dirty="0"/>
              <a:t>Business licensing will standardise company record-keeping and insurance.  There is currently no date for implementation of this scheme (January 2020).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001503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Reporting of Injuries, Diseases and Dangerous Occurrences Regulations (RIDDOR)</a:t>
            </a:r>
          </a:p>
          <a:p>
            <a:pPr marL="0" indent="0">
              <a:buNone/>
            </a:pPr>
            <a:r>
              <a:rPr lang="en-GB" dirty="0"/>
              <a:t>For serious accidents, incidents and near misses at work, the employer or the designated ‘responsible person’ is required by law to notify their local authority, the Health and Safety Executive (HSE) or the incident contact centre.  This can now be done online.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4037013" y="292100"/>
            <a:ext cx="2497137" cy="1873250"/>
          </a:xfr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0" i="0" u="none" strike="noStrike" kern="1200" baseline="0" dirty="0">
                <a:solidFill>
                  <a:schemeClr val="tx1"/>
                </a:solidFill>
                <a:latin typeface="Arial" charset="0"/>
                <a:ea typeface="+mn-ea"/>
                <a:cs typeface="+mn-cs"/>
              </a:rPr>
              <a:t>The Data Protection Act/GDPR, covers any information related to a person or ‘data subject’ that can be used to directly or indirectly identify them. It can be anything from a name, a photo and an email address to bank details, social media posts, biometric data and medical information.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The Data Protection Act will be covered in more detail later in the course.</a:t>
            </a:r>
            <a:endParaRPr lang="en-GB" dirty="0"/>
          </a:p>
        </p:txBody>
      </p:sp>
    </p:spTree>
    <p:extLst>
      <p:ext uri="{BB962C8B-B14F-4D97-AF65-F5344CB8AC3E}">
        <p14:creationId xmlns:p14="http://schemas.microsoft.com/office/powerpoint/2010/main" val="36800530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300488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Ask delegates to complete the key tasks for this section in their</a:t>
            </a:r>
            <a:r>
              <a:rPr lang="en-GB" baseline="0" dirty="0"/>
              <a:t> handouts, </a:t>
            </a:r>
            <a:r>
              <a:rPr lang="en-GB" dirty="0"/>
              <a:t>or to complete it in groups in the classroom.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245154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Ask delegates to complete the key tasks for this section in their</a:t>
            </a:r>
            <a:r>
              <a:rPr lang="en-GB" baseline="0" dirty="0"/>
              <a:t> handouts, </a:t>
            </a:r>
            <a:r>
              <a:rPr lang="en-GB" dirty="0"/>
              <a:t>or to complete it in groups in the classroom.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287687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3034612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Ask delegates to complete the key tasks for this section in their</a:t>
            </a:r>
            <a:r>
              <a:rPr lang="en-GB" baseline="0" dirty="0"/>
              <a:t> handouts, </a:t>
            </a:r>
            <a:r>
              <a:rPr lang="en-GB" dirty="0"/>
              <a:t>or to complete it in groups in the classroom.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6034373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667152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269161-1724-475B-B1E8-C17BD620F8BF}"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Notes Placeholder 6"/>
          <p:cNvSpPr>
            <a:spLocks noGrp="1"/>
          </p:cNvSpPr>
          <p:nvPr>
            <p:ph type="body" idx="1"/>
          </p:nvPr>
        </p:nvSpPr>
        <p:spPr/>
        <p:txBody>
          <a:bodyPr/>
          <a:lstStyle/>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Completion of this module will enable learners to meet the following learning outcome:</a:t>
            </a:r>
          </a:p>
          <a:p>
            <a:pPr marL="0" indent="0">
              <a:lnSpc>
                <a:spcPct val="107000"/>
              </a:lnSpc>
              <a:spcAft>
                <a:spcPts val="800"/>
              </a:spcAft>
              <a:buFontTx/>
              <a:buNone/>
            </a:pPr>
            <a:r>
              <a:rPr lang="en-GB" b="1" dirty="0">
                <a:effectLst/>
                <a:latin typeface="Arial" panose="020B0604020202020204" pitchFamily="34" charset="0"/>
                <a:ea typeface="Calibri" panose="020F0502020204030204" pitchFamily="34" charset="0"/>
                <a:cs typeface="Arial" panose="020B0604020202020204" pitchFamily="34" charset="0"/>
              </a:rPr>
              <a:t>Learning outcome 5: Understand fire procedures in the workplace</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This includes assessment criteria:</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5.1 Identify the elements that must be present for fire to exist</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5.2 State the actions to be taken upon discovering a fire</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5.3 Identify basic fire safety controls</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5.4 Identify classifications of fire</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5.5 Identify the different types of fire-fighting equipment</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5.6 Identify the role of a fire marshal in the event of an emergency</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This module includes the following interactive activities:</a:t>
            </a:r>
          </a:p>
          <a:p>
            <a:pPr marL="0" indent="0">
              <a:lnSpc>
                <a:spcPct val="107000"/>
              </a:lnSpc>
              <a:spcAft>
                <a:spcPts val="800"/>
              </a:spcAft>
              <a:buFontTx/>
              <a:buNone/>
            </a:pPr>
            <a:r>
              <a:rPr lang="en-GB" b="1" dirty="0">
                <a:effectLst/>
                <a:latin typeface="Arial" panose="020B0604020202020204" pitchFamily="34" charset="0"/>
                <a:ea typeface="Calibri" panose="020F0502020204030204" pitchFamily="34" charset="0"/>
                <a:cs typeface="Arial" panose="020B0604020202020204" pitchFamily="34" charset="0"/>
              </a:rPr>
              <a:t>Key task 5</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dirty="0"/>
          </a:p>
          <a:p>
            <a:pPr marL="174625" indent="-174625"/>
            <a:endParaRPr lang="en-GB" dirty="0"/>
          </a:p>
          <a:p>
            <a:pPr marL="0" indent="0">
              <a:buNone/>
            </a:pPr>
            <a:endParaRPr lang="en-GB" dirty="0"/>
          </a:p>
          <a:p>
            <a:pPr marL="0" indent="0">
              <a:buNone/>
            </a:pPr>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575403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 ACS introduced both operational and performance standards for private security companies.</a:t>
            </a:r>
          </a:p>
          <a:p>
            <a:pPr marL="0" indent="0">
              <a:buNone/>
            </a:pPr>
            <a:endParaRPr lang="en-GB" dirty="0"/>
          </a:p>
          <a:p>
            <a:pPr marL="0" indent="0">
              <a:buNone/>
            </a:pPr>
            <a:r>
              <a:rPr lang="en-GB" dirty="0"/>
              <a:t>Only companies that can prove they can meet the ACSs high standards will be awarded ‘Approved Contractor’ status.</a:t>
            </a:r>
          </a:p>
        </p:txBody>
      </p:sp>
    </p:spTree>
    <p:extLst>
      <p:ext uri="{BB962C8B-B14F-4D97-AF65-F5344CB8AC3E}">
        <p14:creationId xmlns:p14="http://schemas.microsoft.com/office/powerpoint/2010/main" val="13698274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Fire safety measures</a:t>
            </a:r>
          </a:p>
          <a:p>
            <a:pPr marL="0" indent="0">
              <a:buNone/>
            </a:pPr>
            <a:r>
              <a:rPr lang="en-GB" dirty="0"/>
              <a:t>Fire safety on the premises or the site is important for both staff and any visitors or customers. </a:t>
            </a:r>
          </a:p>
          <a:p>
            <a:pPr marL="0" indent="0">
              <a:buNone/>
            </a:pPr>
            <a:endParaRPr lang="en-GB" dirty="0"/>
          </a:p>
          <a:p>
            <a:pPr marL="0" indent="0">
              <a:buNone/>
            </a:pPr>
            <a:r>
              <a:rPr lang="en-GB" dirty="0"/>
              <a:t>If a fire occurs in the workplace, it could result in the disruption of the normal business activities and affect profitability.  </a:t>
            </a:r>
          </a:p>
          <a:p>
            <a:pPr marL="0" indent="0">
              <a:buNone/>
            </a:pPr>
            <a:endParaRPr lang="en-GB" dirty="0"/>
          </a:p>
          <a:p>
            <a:pPr marL="0" indent="0">
              <a:buNone/>
            </a:pPr>
            <a:r>
              <a:rPr lang="en-GB" dirty="0"/>
              <a:t>More importantly, staff and/or customers could be injured or even lose their lives.</a:t>
            </a:r>
          </a:p>
          <a:p>
            <a:pPr marL="0" indent="0">
              <a:buNone/>
            </a:pPr>
            <a:endParaRPr lang="en-GB" dirty="0"/>
          </a:p>
          <a:p>
            <a:pPr marL="0" indent="0">
              <a:buNone/>
            </a:pPr>
            <a:r>
              <a:rPr lang="en-GB" dirty="0"/>
              <a:t>Good fire safety is, therefore, everyone’s responsibility.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0" dirty="0"/>
              <a:t>Basic fire prevention measures can be extremely useful in helping to prevent the chances of a fire starting to begin with.</a:t>
            </a:r>
          </a:p>
          <a:p>
            <a:pPr marL="0" indent="0">
              <a:buNone/>
            </a:pPr>
            <a:endParaRPr lang="en-GB" b="0" dirty="0"/>
          </a:p>
          <a:p>
            <a:pPr marL="0" indent="0">
              <a:buNone/>
            </a:pPr>
            <a:r>
              <a:rPr lang="en-GB" b="0" dirty="0"/>
              <a:t>To help prevent the chances of a fire starting, everyone should be mindful of the following: </a:t>
            </a:r>
          </a:p>
          <a:p>
            <a:pPr marL="174625" indent="-174625"/>
            <a:r>
              <a:rPr lang="en-GB" dirty="0"/>
              <a:t>all non-essential electrical appliances should be switched off</a:t>
            </a:r>
          </a:p>
          <a:p>
            <a:pPr marL="177674" indent="-177674">
              <a:buFont typeface="Arial" panose="020B0604020202020204" pitchFamily="34" charset="0"/>
              <a:buChar char="•"/>
            </a:pPr>
            <a:r>
              <a:rPr lang="en-GB" dirty="0"/>
              <a:t>electrical points should not be overloaded</a:t>
            </a:r>
          </a:p>
          <a:p>
            <a:pPr marL="177674" indent="-177674">
              <a:buFont typeface="Arial" panose="020B0604020202020204" pitchFamily="34" charset="0"/>
              <a:buChar char="•"/>
            </a:pPr>
            <a:r>
              <a:rPr lang="en-GB" dirty="0"/>
              <a:t>all electrical equipment should be inspected regularly and maintained properly</a:t>
            </a:r>
          </a:p>
          <a:p>
            <a:pPr marL="177674" indent="-177674">
              <a:buFont typeface="Arial" panose="020B0604020202020204" pitchFamily="34" charset="0"/>
              <a:buChar char="•"/>
            </a:pPr>
            <a:r>
              <a:rPr lang="en-GB" dirty="0"/>
              <a:t>flammables must be stored safely</a:t>
            </a:r>
          </a:p>
          <a:p>
            <a:pPr marL="177674" indent="-177674">
              <a:buFont typeface="Arial" panose="020B0604020202020204" pitchFamily="34" charset="0"/>
              <a:buChar char="•"/>
            </a:pPr>
            <a:r>
              <a:rPr lang="en-GB" dirty="0"/>
              <a:t>ashtrays should be emptied regularly</a:t>
            </a:r>
          </a:p>
          <a:p>
            <a:pPr marL="177674" indent="-177674">
              <a:buFont typeface="Arial" panose="020B0604020202020204" pitchFamily="34" charset="0"/>
              <a:buChar char="•"/>
            </a:pPr>
            <a:r>
              <a:rPr lang="en-GB" dirty="0"/>
              <a:t>rubbish should be stored away from the building</a:t>
            </a:r>
          </a:p>
          <a:p>
            <a:pPr marL="177674" indent="-177674">
              <a:buFont typeface="Arial" panose="020B0604020202020204" pitchFamily="34" charset="0"/>
              <a:buChar char="•"/>
            </a:pPr>
            <a:r>
              <a:rPr lang="en-GB" dirty="0"/>
              <a:t>electric and gas fires must be kept well away from furniture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latin typeface="Arial" panose="020B0604020202020204" pitchFamily="34" charset="0"/>
                <a:cs typeface="Arial" panose="020B0604020202020204" pitchFamily="34" charset="0"/>
              </a:rPr>
              <a:t>Under the Regulatory Reform (Fire Safety) Order of 2005, (Fire (Scotland) Act 2005) employers must nominate a competent person to carry out a full fire risk assessment for the site, which </a:t>
            </a:r>
            <a:r>
              <a:rPr lang="en-GB" b="1" dirty="0">
                <a:latin typeface="Arial" panose="020B0604020202020204" pitchFamily="34" charset="0"/>
                <a:cs typeface="Arial" panose="020B0604020202020204" pitchFamily="34" charset="0"/>
              </a:rPr>
              <a:t>must</a:t>
            </a:r>
            <a:r>
              <a:rPr lang="en-GB" dirty="0">
                <a:latin typeface="Arial" panose="020B0604020202020204" pitchFamily="34" charset="0"/>
                <a:cs typeface="Arial" panose="020B0604020202020204" pitchFamily="34" charset="0"/>
              </a:rPr>
              <a:t> be documented.  </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They must also provide their employees with any relevant information, instruction and training to ensure their safety while working on the site.</a:t>
            </a:r>
          </a:p>
          <a:p>
            <a:endParaRPr lang="en-GB" dirty="0">
              <a:latin typeface="Arial" panose="020B0604020202020204" pitchFamily="34" charset="0"/>
              <a:cs typeface="Arial" panose="020B0604020202020204" pitchFamily="34" charset="0"/>
            </a:endParaRPr>
          </a:p>
          <a:p>
            <a:pPr marL="0" indent="0" algn="l">
              <a:buNone/>
            </a:pPr>
            <a:r>
              <a:rPr lang="en-GB" b="0" i="0" u="none" strike="noStrike" baseline="0" dirty="0">
                <a:latin typeface="Arial" panose="020B0604020202020204" pitchFamily="34" charset="0"/>
                <a:cs typeface="Arial" panose="020B0604020202020204" pitchFamily="34" charset="0"/>
              </a:rPr>
              <a:t>Employees such as security operatives must take responsibility for their own health and safety, and for that of others. They must be observant, vigilant and also cooperate with their employers in all matters relating to fire safety. This includes following any training and adhering to the fire plan.</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862480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If any of these three elements are greatly reduced or removed, then the fire itself will be reduced or extinguished.</a:t>
            </a:r>
          </a:p>
          <a:p>
            <a:pPr marL="0" indent="0">
              <a:buNone/>
            </a:pPr>
            <a:r>
              <a:rPr lang="en-GB" dirty="0"/>
              <a:t> </a:t>
            </a:r>
          </a:p>
          <a:p>
            <a:r>
              <a:rPr lang="en-GB" b="1" dirty="0"/>
              <a:t>HEAT</a:t>
            </a:r>
            <a:r>
              <a:rPr lang="en-GB" dirty="0"/>
              <a:t> - a minimum temperature is needed to start a fire and for it to continue.</a:t>
            </a:r>
          </a:p>
          <a:p>
            <a:pPr marL="0" indent="0">
              <a:buNone/>
            </a:pPr>
            <a:r>
              <a:rPr lang="en-GB" dirty="0"/>
              <a:t> </a:t>
            </a:r>
          </a:p>
          <a:p>
            <a:r>
              <a:rPr lang="en-GB" b="1" dirty="0"/>
              <a:t>FUEL</a:t>
            </a:r>
            <a:r>
              <a:rPr lang="en-GB" dirty="0"/>
              <a:t> - fire needs something to burn, like solid fuel, oil or gas.</a:t>
            </a:r>
          </a:p>
          <a:p>
            <a:pPr marL="0" indent="0">
              <a:buNone/>
            </a:pPr>
            <a:r>
              <a:rPr lang="en-GB" dirty="0"/>
              <a:t> </a:t>
            </a:r>
          </a:p>
          <a:p>
            <a:r>
              <a:rPr lang="en-GB" b="1" dirty="0"/>
              <a:t>OXYGEN</a:t>
            </a:r>
            <a:r>
              <a:rPr lang="en-GB" dirty="0"/>
              <a:t> - fire needs oxygen to burn, as it supports the combustion process.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Fires are divided into types or classes. Each class requires a different method of extinguishing and so it is important that we understand the differences.</a:t>
            </a:r>
          </a:p>
          <a:p>
            <a:pPr marL="0" indent="0">
              <a:buNone/>
            </a:pPr>
            <a:endParaRPr lang="en-GB" dirty="0"/>
          </a:p>
          <a:p>
            <a:r>
              <a:rPr lang="en-GB" b="1" dirty="0"/>
              <a:t>CLASS A </a:t>
            </a:r>
            <a:r>
              <a:rPr lang="en-GB" dirty="0"/>
              <a:t>– Paper, wood, textiles, rubber, plastic, fabrics</a:t>
            </a:r>
          </a:p>
          <a:p>
            <a:r>
              <a:rPr lang="en-GB" b="1" dirty="0"/>
              <a:t>CLASS B </a:t>
            </a:r>
            <a:r>
              <a:rPr lang="en-GB" dirty="0"/>
              <a:t>– Flammable liquids, i.e. petrol, oil, paints and solvents</a:t>
            </a:r>
          </a:p>
          <a:p>
            <a:r>
              <a:rPr lang="en-GB" b="1" dirty="0"/>
              <a:t>CLASS C </a:t>
            </a:r>
            <a:r>
              <a:rPr lang="en-GB" dirty="0"/>
              <a:t>- Flammable gases, i.e. butane, propane</a:t>
            </a:r>
          </a:p>
          <a:p>
            <a:r>
              <a:rPr lang="en-GB" b="1" dirty="0"/>
              <a:t>CLASS D </a:t>
            </a:r>
            <a:r>
              <a:rPr lang="en-GB" dirty="0"/>
              <a:t>- Metal fires, i.e. magnesium, sodium </a:t>
            </a:r>
          </a:p>
          <a:p>
            <a:r>
              <a:rPr lang="en-GB" b="1" dirty="0"/>
              <a:t>CLASS F </a:t>
            </a:r>
            <a:r>
              <a:rPr lang="en-GB" dirty="0"/>
              <a:t>- Cooking oils and fats</a:t>
            </a:r>
          </a:p>
          <a:p>
            <a:endParaRPr lang="en-GB" dirty="0"/>
          </a:p>
          <a:p>
            <a:pPr marL="0" indent="0">
              <a:buNone/>
            </a:pPr>
            <a:r>
              <a:rPr lang="en-GB" dirty="0"/>
              <a:t>No class for fires</a:t>
            </a:r>
            <a:r>
              <a:rPr lang="en-GB" baseline="0" dirty="0"/>
              <a:t> involving electricity.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Fire extinguishers:</a:t>
            </a:r>
          </a:p>
          <a:p>
            <a:pPr marL="174625" indent="-174625"/>
            <a:r>
              <a:rPr lang="en-GB" dirty="0"/>
              <a:t>are generally used to fight small fires, in an effort to prevent them spreading and causing large-scale damage</a:t>
            </a:r>
          </a:p>
          <a:p>
            <a:pPr marL="174625" indent="-174625"/>
            <a:r>
              <a:rPr lang="en-GB" dirty="0"/>
              <a:t>have a limited capacity, but they can be easily carried to the fire and quickly put to work</a:t>
            </a:r>
          </a:p>
          <a:p>
            <a:pPr marL="174625" indent="-174625"/>
            <a:r>
              <a:rPr lang="en-GB" dirty="0"/>
              <a:t>are intended to be used by anyone who needs them, so it is important that all members of staff learn of their uses, locations and methods of operation</a:t>
            </a:r>
          </a:p>
          <a:p>
            <a:pPr marL="174625" indent="-174625"/>
            <a:r>
              <a:rPr lang="en-GB" dirty="0"/>
              <a:t>should be sited in conspicuous locations on escape routes, such as next to exits and in corridors and should be mounted on wall brackets</a:t>
            </a:r>
          </a:p>
          <a:p>
            <a:pPr marL="0" indent="0">
              <a:buNone/>
            </a:pPr>
            <a:endParaRPr lang="en-GB" dirty="0"/>
          </a:p>
          <a:p>
            <a:pPr marL="0" indent="0">
              <a:buNone/>
            </a:pPr>
            <a:r>
              <a:rPr lang="en-GB" dirty="0"/>
              <a:t>Different types of extinguishers are designed to fight different classes of fire, so it can be useless or even dangerous to use the wrong type of extinguisher at the scene of a fire.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649572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4244931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The SIA’s main functions are to: </a:t>
            </a:r>
          </a:p>
          <a:p>
            <a:pPr marL="174625" indent="-174625"/>
            <a:r>
              <a:rPr lang="en-GB" b="0" dirty="0"/>
              <a:t>protect the public and regulate the security industry through licensing </a:t>
            </a:r>
          </a:p>
          <a:p>
            <a:pPr marL="174625" indent="-174625"/>
            <a:r>
              <a:rPr lang="en-GB" b="0" dirty="0"/>
              <a:t>raise standards (through the Approved Contractor Scheme)</a:t>
            </a:r>
          </a:p>
          <a:p>
            <a:pPr marL="174625" indent="-174625"/>
            <a:r>
              <a:rPr lang="en-GB" b="0" dirty="0"/>
              <a:t>introduce business licensing for all regulated security business </a:t>
            </a:r>
          </a:p>
          <a:p>
            <a:pPr marL="174625" indent="-174625"/>
            <a:r>
              <a:rPr lang="en-GB" b="0" dirty="0"/>
              <a:t>monitor the activities and effectiveness of those working in the industry </a:t>
            </a:r>
          </a:p>
          <a:p>
            <a:pPr marL="174625" indent="-174625"/>
            <a:r>
              <a:rPr lang="en-GB" b="0" dirty="0"/>
              <a:t>set and approve standards of conduct, training and supervision within the industry </a:t>
            </a:r>
          </a:p>
          <a:p>
            <a:pPr marL="174625" indent="-174625"/>
            <a:r>
              <a:rPr lang="en-GB" b="0" dirty="0"/>
              <a:t>keep under review the private security industry and the operation of the legislative framework </a:t>
            </a:r>
          </a:p>
          <a:p>
            <a:pPr marL="174625" indent="-174625"/>
            <a:r>
              <a:rPr lang="en-GB" b="0" dirty="0"/>
              <a:t>increase customer confidence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875169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Fire alarms</a:t>
            </a:r>
          </a:p>
          <a:p>
            <a:pPr marL="0" indent="0">
              <a:buNone/>
            </a:pPr>
            <a:r>
              <a:rPr lang="en-GB" dirty="0"/>
              <a:t>Most commercial and business buildings now have their own fire alarm systems. These are designed to detect fires as soon as they start, raise the alarm and sometimes to call the fire brigade automatically.</a:t>
            </a:r>
          </a:p>
          <a:p>
            <a:pPr marL="0" indent="0">
              <a:buNone/>
            </a:pPr>
            <a:endParaRPr lang="en-GB" dirty="0"/>
          </a:p>
          <a:p>
            <a:pPr marL="0" indent="0">
              <a:buNone/>
            </a:pPr>
            <a:r>
              <a:rPr lang="en-GB" dirty="0"/>
              <a:t>Security operatives need to be aware of how their fire alarm system works and what they need to do themselves on hearing the alarm.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Fire blankets</a:t>
            </a:r>
          </a:p>
          <a:p>
            <a:pPr marL="0" indent="0">
              <a:buNone/>
            </a:pPr>
            <a:r>
              <a:rPr lang="en-GB" dirty="0"/>
              <a:t>Fire blankets can be used to extinguish fires by smothering them.  They are often found in kitchens, as they are very useful for extinguishing fat fires in pans.</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Hose reels</a:t>
            </a:r>
          </a:p>
          <a:p>
            <a:pPr marL="0" indent="0">
              <a:buNone/>
            </a:pPr>
            <a:r>
              <a:rPr lang="en-GB" dirty="0"/>
              <a:t>Hose reels are long lengths of rubber hose on large drums positioned strategically around the site.  </a:t>
            </a:r>
          </a:p>
          <a:p>
            <a:pPr marL="0" indent="0">
              <a:buNone/>
            </a:pPr>
            <a:endParaRPr lang="en-GB" dirty="0"/>
          </a:p>
          <a:p>
            <a:pPr marL="0" indent="0">
              <a:buNone/>
            </a:pPr>
            <a:r>
              <a:rPr lang="en-GB" dirty="0"/>
              <a:t>The hoses are permanently connected to the mains water supply and are started by opening a valve before use.  </a:t>
            </a:r>
          </a:p>
          <a:p>
            <a:pPr marL="0" indent="0">
              <a:buNone/>
            </a:pPr>
            <a:endParaRPr lang="en-GB" dirty="0"/>
          </a:p>
          <a:p>
            <a:pPr marL="0" indent="0">
              <a:buNone/>
            </a:pPr>
            <a:r>
              <a:rPr lang="en-GB" dirty="0"/>
              <a:t>They can be quite heavy to unreel when needed, but are very effective when used as they provide a limitless supply of water.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Dry and wet risers</a:t>
            </a:r>
          </a:p>
          <a:p>
            <a:pPr marL="0" indent="0">
              <a:buNone/>
            </a:pPr>
            <a:r>
              <a:rPr lang="en-GB" dirty="0"/>
              <a:t>Some buildings, particularly multi-storey ones, have riser systems built in.  </a:t>
            </a:r>
          </a:p>
          <a:p>
            <a:pPr marL="0" indent="0">
              <a:buNone/>
            </a:pPr>
            <a:endParaRPr lang="en-GB" dirty="0"/>
          </a:p>
          <a:p>
            <a:pPr marL="0" indent="0">
              <a:buNone/>
            </a:pPr>
            <a:r>
              <a:rPr lang="en-GB" dirty="0"/>
              <a:t>These systems consist of long water pipes running along the outside of the building and across the ceilings on each floor, allowing water to be dispensed via sprinklers to each floor in the event of a fire.</a:t>
            </a:r>
          </a:p>
          <a:p>
            <a:pPr marL="0" indent="0">
              <a:buNone/>
            </a:pPr>
            <a:r>
              <a:rPr lang="en-GB" dirty="0"/>
              <a:t> </a:t>
            </a:r>
          </a:p>
          <a:p>
            <a:pPr marL="0" indent="0">
              <a:buNone/>
            </a:pPr>
            <a:r>
              <a:rPr lang="en-GB" dirty="0"/>
              <a:t>Wet riser systems have water in the pipes all the time, whereas dry riser systems need to be activated manually to send the water into the pipes.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Flooding systems </a:t>
            </a:r>
            <a:endParaRPr lang="en-GB" dirty="0"/>
          </a:p>
          <a:p>
            <a:pPr marL="0" indent="0">
              <a:buNone/>
            </a:pPr>
            <a:r>
              <a:rPr lang="en-GB" dirty="0"/>
              <a:t>Flooding systems are designed to be used in unoccupied rooms where there are high value contents or areas where a fire may cause major disruption to the activities of the organisation. Examples might be archives, electrical equipment or switchgear. On detection of the fire, a fire extinguishing medium (most commonly CO2) will be discharged into the room to replace the air and extinguish the fire by smothering.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3549650" y="292100"/>
            <a:ext cx="2984500" cy="2238375"/>
          </a:xfr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Internal fire doors </a:t>
            </a:r>
            <a:r>
              <a:rPr lang="en-GB" dirty="0"/>
              <a:t>are used to help prevent or reduce the spread of smoke and flames from one room to another.  </a:t>
            </a:r>
          </a:p>
          <a:p>
            <a:pPr marL="0" indent="0">
              <a:buNone/>
            </a:pPr>
            <a:endParaRPr lang="en-GB" dirty="0"/>
          </a:p>
          <a:p>
            <a:pPr marL="0" indent="0">
              <a:buNone/>
            </a:pPr>
            <a:r>
              <a:rPr lang="en-GB" dirty="0"/>
              <a:t>They should be closed at all times, </a:t>
            </a:r>
            <a:r>
              <a:rPr lang="en-GB" b="1" dirty="0"/>
              <a:t>unless they can be closed electronically</a:t>
            </a:r>
            <a:r>
              <a:rPr lang="en-GB" dirty="0"/>
              <a:t> if the fire alarm activates.  </a:t>
            </a:r>
          </a:p>
          <a:p>
            <a:pPr marL="0" indent="0">
              <a:buNone/>
            </a:pPr>
            <a:endParaRPr lang="en-GB" dirty="0"/>
          </a:p>
          <a:p>
            <a:pPr marL="0" indent="0">
              <a:buNone/>
            </a:pPr>
            <a:r>
              <a:rPr lang="en-GB" dirty="0"/>
              <a:t>They should not be obstructed.</a:t>
            </a:r>
          </a:p>
          <a:p>
            <a:pPr marL="0" indent="0">
              <a:buNone/>
            </a:pPr>
            <a:endParaRPr lang="en-GB" dirty="0"/>
          </a:p>
          <a:p>
            <a:pPr marL="0" indent="0">
              <a:buNone/>
            </a:pPr>
            <a:r>
              <a:rPr lang="en-GB" b="1" dirty="0"/>
              <a:t>Fire exits </a:t>
            </a:r>
            <a:r>
              <a:rPr lang="en-GB" dirty="0"/>
              <a:t>are vital as a means of escape in the event of a fire.  </a:t>
            </a:r>
          </a:p>
          <a:p>
            <a:pPr marL="0" indent="0">
              <a:buNone/>
            </a:pPr>
            <a:endParaRPr lang="en-GB" dirty="0"/>
          </a:p>
          <a:p>
            <a:pPr marL="0" indent="0">
              <a:buNone/>
            </a:pPr>
            <a:r>
              <a:rPr lang="en-GB" dirty="0"/>
              <a:t>They should be clearly marked, must be unlocked when anyone is in the building and should not be obstructed on the inside or the outside.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Fire alarm control panels</a:t>
            </a:r>
          </a:p>
          <a:p>
            <a:pPr marL="0" indent="0">
              <a:buNone/>
            </a:pPr>
            <a:r>
              <a:rPr lang="en-GB" dirty="0"/>
              <a:t>These are the warning and controlling units within a fire alarm system.</a:t>
            </a:r>
          </a:p>
          <a:p>
            <a:endParaRPr lang="en-GB" dirty="0"/>
          </a:p>
          <a:p>
            <a:pPr marL="0" indent="0">
              <a:buNone/>
            </a:pPr>
            <a:r>
              <a:rPr lang="en-GB" dirty="0"/>
              <a:t>Once a possible fire emergency is detected within the building or somewhere on the site, usually as the result of a signal from a smoke or heat detector, the control panel alerts those monitoring it via various lights and audible alarms.</a:t>
            </a:r>
          </a:p>
          <a:p>
            <a:pPr marL="0" indent="0">
              <a:buNone/>
            </a:pPr>
            <a:r>
              <a:rPr lang="en-GB" dirty="0"/>
              <a:t> </a:t>
            </a:r>
          </a:p>
          <a:p>
            <a:pPr marL="0" indent="0">
              <a:buNone/>
            </a:pPr>
            <a:r>
              <a:rPr lang="en-GB" dirty="0"/>
              <a:t>By understanding the layout of the control panel, security operatives can work out what type of an emergency it is, exactly where it is occurring and over what extent of an area.</a:t>
            </a:r>
          </a:p>
          <a:p>
            <a:pPr marL="0" indent="0">
              <a:buNone/>
            </a:pPr>
            <a:endParaRPr lang="en-GB" dirty="0"/>
          </a:p>
          <a:p>
            <a:pPr marL="0" indent="0">
              <a:buNone/>
            </a:pPr>
            <a:r>
              <a:rPr lang="en-GB" dirty="0"/>
              <a:t>A decision can then be made as to what appropriate action to take, be it to inform a supervisor and then search the area concerned, to call the fire brigade immediately</a:t>
            </a:r>
            <a:r>
              <a:rPr lang="en-GB" baseline="0" dirty="0"/>
              <a:t> with </a:t>
            </a:r>
            <a:r>
              <a:rPr lang="en-GB" dirty="0"/>
              <a:t>information to tell them about the incident itself and any secondary dangers there might be.</a:t>
            </a:r>
          </a:p>
          <a:p>
            <a:pPr marL="0" indent="0">
              <a:buNone/>
            </a:pPr>
            <a:endParaRPr lang="en-GB" dirty="0"/>
          </a:p>
          <a:p>
            <a:pPr marL="0" indent="0">
              <a:buNone/>
            </a:pPr>
            <a:r>
              <a:rPr lang="en-GB" dirty="0"/>
              <a:t>Some of the more sophisticated systems actually call the fire brigade, sound the fire alarm, unlock doors, cut off electricity and set off sprinkler systems automatically.</a:t>
            </a:r>
          </a:p>
          <a:p>
            <a:pPr marL="0" indent="0">
              <a:buNone/>
            </a:pPr>
            <a:endParaRPr lang="en-GB" dirty="0"/>
          </a:p>
          <a:p>
            <a:pPr marL="0" indent="0">
              <a:buNone/>
            </a:pPr>
            <a:r>
              <a:rPr lang="en-GB" dirty="0"/>
              <a:t>If security operatives are required to monitor a fire alarm control system as a part of their duties, they need to properly understand how it works and what actions they personally need to take in an emergency.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Fire evacuation procedures</a:t>
            </a:r>
          </a:p>
          <a:p>
            <a:pPr marL="0" indent="0">
              <a:buNone/>
            </a:pPr>
            <a:r>
              <a:rPr lang="en-GB" dirty="0"/>
              <a:t>One of the most important roles for security operatives in the event of a fire will be ensuring that the site is evacuated quickly and safely.</a:t>
            </a:r>
          </a:p>
          <a:p>
            <a:pPr marL="0" indent="0">
              <a:buNone/>
            </a:pPr>
            <a:endParaRPr lang="en-GB" dirty="0"/>
          </a:p>
          <a:p>
            <a:pPr marL="0" indent="0">
              <a:buNone/>
            </a:pPr>
            <a:r>
              <a:rPr lang="en-GB" dirty="0"/>
              <a:t>Hopefully, both staff and visitors/customers that they should leave the building when they hear the fire alarm sounding.  Security operatives must be available to encourage people to leave via the safest exit, and to assist anyone who does not seem to know what to do.  Particular care needs to be taken to look after any vulnerable people like children, the elderly or those with physical or mental difficulties. </a:t>
            </a:r>
          </a:p>
          <a:p>
            <a:pPr marL="0" indent="0">
              <a:buNone/>
            </a:pPr>
            <a:endParaRPr lang="en-GB" dirty="0"/>
          </a:p>
          <a:p>
            <a:pPr marL="0" indent="0">
              <a:buNone/>
            </a:pPr>
            <a:r>
              <a:rPr lang="en-GB" dirty="0"/>
              <a:t>It is also important to try to avoid causing unnecessary panic.  Security operatives need to take control of fire incidents in an assertive but calm manner.  They need to show decisiveness, leadership and use clear, effective communication skills so that others understand how serious the situation is.</a:t>
            </a:r>
          </a:p>
          <a:p>
            <a:pPr marL="0" indent="0">
              <a:buNone/>
            </a:pPr>
            <a:endParaRPr lang="en-GB" dirty="0"/>
          </a:p>
          <a:p>
            <a:pPr marL="0" indent="0">
              <a:buNone/>
            </a:pPr>
            <a:r>
              <a:rPr lang="en-GB" dirty="0"/>
              <a:t>Security operatives also need to know where the fire assembly points are and what needs to be done once the building or site has been evacuated.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sz="1200" b="1" i="0" u="none" strike="noStrike" kern="1200" baseline="0" dirty="0">
                <a:solidFill>
                  <a:schemeClr val="tx1"/>
                </a:solidFill>
                <a:latin typeface="Arial" charset="0"/>
                <a:ea typeface="+mn-ea"/>
                <a:cs typeface="+mn-cs"/>
              </a:rPr>
              <a:t>Individual licensing</a:t>
            </a:r>
          </a:p>
          <a:p>
            <a:pPr marL="0" indent="0">
              <a:buNone/>
            </a:pPr>
            <a:r>
              <a:rPr lang="en-GB" sz="1200" b="0" i="0" u="none" strike="noStrike" kern="1200" baseline="0" dirty="0">
                <a:solidFill>
                  <a:schemeClr val="tx1"/>
                </a:solidFill>
                <a:latin typeface="Arial" charset="0"/>
                <a:ea typeface="+mn-ea"/>
                <a:cs typeface="+mn-cs"/>
              </a:rPr>
              <a:t>Anyone wishing to work as a security operative must have an SIA licence before they start work.  This is covered in more detail under ‘individual licencing’ further in this training presentation.</a:t>
            </a:r>
            <a:endParaRPr lang="en-US" dirty="0"/>
          </a:p>
          <a:p>
            <a:endParaRPr lang="en-US" dirty="0"/>
          </a:p>
          <a:p>
            <a:r>
              <a:rPr lang="en-US" dirty="0"/>
              <a:t>Licensed sectors in all of the UK</a:t>
            </a:r>
          </a:p>
          <a:p>
            <a:r>
              <a:rPr lang="en-US" dirty="0"/>
              <a:t>Northern Ireland also includes vehicle immobilization. </a:t>
            </a:r>
            <a:r>
              <a:rPr lang="en-GB" sz="1200" b="0" i="0" u="none" strike="noStrike" kern="1200" baseline="0" dirty="0">
                <a:solidFill>
                  <a:schemeClr val="tx1"/>
                </a:solidFill>
                <a:latin typeface="Arial" charset="0"/>
                <a:ea typeface="+mn-ea"/>
                <a:cs typeface="+mn-cs"/>
              </a:rPr>
              <a:t>These are security operatives who either remove or relocate vehicles, restrict the movement of vehicles using a device or release vehicles after demanding or collecting a charge</a:t>
            </a:r>
            <a:endParaRPr lang="en-US" dirty="0"/>
          </a:p>
          <a:p>
            <a:endParaRPr lang="en-US" dirty="0"/>
          </a:p>
          <a:p>
            <a:pPr marL="0" indent="0">
              <a:buNone/>
            </a:pPr>
            <a:r>
              <a:rPr lang="en-US" dirty="0"/>
              <a:t>Other as yet non-regulated sectors of the private security industry include private investigation, event security, electronic security and fire systems.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2318399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Typical actions would include</a:t>
            </a:r>
            <a:r>
              <a:rPr lang="en-GB" dirty="0"/>
              <a:t>:</a:t>
            </a:r>
          </a:p>
          <a:p>
            <a:pPr marL="177674" indent="-177674">
              <a:buFont typeface="Arial" panose="020B0604020202020204" pitchFamily="34" charset="0"/>
              <a:buChar char="•"/>
            </a:pPr>
            <a:r>
              <a:rPr lang="en-GB" dirty="0"/>
              <a:t>raise the alarm – yell ‘fire’ to warn others</a:t>
            </a:r>
          </a:p>
          <a:p>
            <a:pPr marL="177674" indent="-177674">
              <a:buFont typeface="Arial" panose="020B0604020202020204" pitchFamily="34" charset="0"/>
              <a:buChar char="•"/>
            </a:pPr>
            <a:r>
              <a:rPr lang="en-GB" dirty="0"/>
              <a:t>operate the nearest manual call point (if fitted)</a:t>
            </a:r>
          </a:p>
          <a:p>
            <a:pPr marL="177674" indent="-177674">
              <a:buFont typeface="Arial" panose="020B0604020202020204" pitchFamily="34" charset="0"/>
              <a:buChar char="•"/>
            </a:pPr>
            <a:r>
              <a:rPr lang="en-GB" dirty="0"/>
              <a:t>call the fire service (999)</a:t>
            </a:r>
          </a:p>
          <a:p>
            <a:pPr marL="177674" indent="-177674">
              <a:buFont typeface="Arial" panose="020B0604020202020204" pitchFamily="34" charset="0"/>
              <a:buChar char="•"/>
            </a:pPr>
            <a:r>
              <a:rPr lang="en-GB" dirty="0"/>
              <a:t>evacuate the area</a:t>
            </a:r>
          </a:p>
          <a:p>
            <a:pPr marL="177674" indent="-177674">
              <a:buFont typeface="Arial" panose="020B0604020202020204" pitchFamily="34" charset="0"/>
              <a:buChar char="•"/>
            </a:pPr>
            <a:r>
              <a:rPr lang="en-GB" dirty="0"/>
              <a:t>restrict access and isolate the fire</a:t>
            </a:r>
          </a:p>
          <a:p>
            <a:pPr marL="177674" indent="-177674">
              <a:buFont typeface="Arial" panose="020B0604020202020204" pitchFamily="34" charset="0"/>
              <a:buChar char="•"/>
            </a:pPr>
            <a:r>
              <a:rPr lang="en-GB" dirty="0"/>
              <a:t>report to the assembly point</a:t>
            </a:r>
          </a:p>
          <a:p>
            <a:pPr marL="177674" indent="-177674">
              <a:buFont typeface="Arial" panose="020B0604020202020204" pitchFamily="34" charset="0"/>
              <a:buChar char="•"/>
            </a:pPr>
            <a:r>
              <a:rPr lang="en-GB" dirty="0"/>
              <a:t>only attempt to fight the fire if it is safe to do so and you have been trained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3811588" y="292100"/>
            <a:ext cx="2722562" cy="2041525"/>
          </a:xfr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Evacuation procedures need to be practised.</a:t>
            </a:r>
          </a:p>
          <a:p>
            <a:pPr marL="0" indent="0">
              <a:buNone/>
            </a:pPr>
            <a:endParaRPr lang="en-GB" dirty="0"/>
          </a:p>
          <a:p>
            <a:pPr marL="0" indent="0">
              <a:buNone/>
            </a:pPr>
            <a:r>
              <a:rPr lang="en-GB" dirty="0"/>
              <a:t>Remember the five Ps:</a:t>
            </a:r>
          </a:p>
          <a:p>
            <a:r>
              <a:rPr lang="en-GB" dirty="0"/>
              <a:t>P - Planning and</a:t>
            </a:r>
          </a:p>
          <a:p>
            <a:r>
              <a:rPr lang="en-GB" dirty="0"/>
              <a:t>P - Preparation</a:t>
            </a:r>
          </a:p>
          <a:p>
            <a:r>
              <a:rPr lang="en-GB" dirty="0"/>
              <a:t>P - Prevents</a:t>
            </a:r>
          </a:p>
          <a:p>
            <a:r>
              <a:rPr lang="en-GB" dirty="0"/>
              <a:t>P - Poor</a:t>
            </a:r>
          </a:p>
          <a:p>
            <a:r>
              <a:rPr lang="en-GB" dirty="0"/>
              <a:t>P - Performance  </a:t>
            </a:r>
          </a:p>
          <a:p>
            <a:pPr marL="0" indent="0">
              <a:buNone/>
            </a:pPr>
            <a:endParaRPr lang="en-GB" dirty="0"/>
          </a:p>
          <a:p>
            <a:pPr marL="0" indent="0">
              <a:buNone/>
            </a:pPr>
            <a:r>
              <a:rPr lang="en-GB" dirty="0"/>
              <a:t>If security operatives act promptly and correctly in times of emergency, they can</a:t>
            </a:r>
            <a:r>
              <a:rPr lang="en-GB" baseline="0" dirty="0"/>
              <a:t> </a:t>
            </a:r>
            <a:r>
              <a:rPr lang="en-GB" dirty="0"/>
              <a:t>help save time in the evacuation, keep themselves and others safe, assist the emergency services, prevent injuries and save lives.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3811588" y="292100"/>
            <a:ext cx="2722562" cy="2041525"/>
          </a:xfr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Fire wardens (sometimes called fire marshals) are members of staff who are nominated to take responsibility for a particular area with regards to fire safety.  The numbers of nominated wardens/marshals will vary depending on the size of the site and the numbers of people involved.</a:t>
            </a:r>
          </a:p>
          <a:p>
            <a:pPr marL="0" indent="0">
              <a:buNone/>
            </a:pPr>
            <a:endParaRPr lang="en-GB" dirty="0"/>
          </a:p>
          <a:p>
            <a:pPr marL="0" indent="0">
              <a:buNone/>
            </a:pPr>
            <a:r>
              <a:rPr lang="en-GB" dirty="0"/>
              <a:t>Under the Regulatory Reform (Fire Safety) Order of 2005, (Fire (Scotland) Act 2005) they are there to assist the designated person responsible for fire safety generally.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The following list, although not exhaustive, details some of the specific duties usually given to fire wardens/marshals:</a:t>
            </a:r>
          </a:p>
          <a:p>
            <a:pPr marL="177674" indent="-177674">
              <a:buFont typeface="Arial" panose="020B0604020202020204" pitchFamily="34" charset="0"/>
              <a:buChar char="•"/>
            </a:pPr>
            <a:r>
              <a:rPr lang="en-GB" dirty="0"/>
              <a:t>assisting with fire risk assessments</a:t>
            </a:r>
          </a:p>
          <a:p>
            <a:pPr marL="177674" indent="-177674">
              <a:buFont typeface="Arial" panose="020B0604020202020204" pitchFamily="34" charset="0"/>
              <a:buChar char="•"/>
            </a:pPr>
            <a:r>
              <a:rPr lang="en-GB" dirty="0"/>
              <a:t>checking that all exit doors and escape routes are unlocked and unobstructed</a:t>
            </a:r>
          </a:p>
          <a:p>
            <a:pPr marL="177674" indent="-177674">
              <a:buFont typeface="Arial" panose="020B0604020202020204" pitchFamily="34" charset="0"/>
              <a:buChar char="•"/>
            </a:pPr>
            <a:r>
              <a:rPr lang="en-GB" dirty="0"/>
              <a:t>ensuring that all fire extinguishers are in the correct position with seals in place</a:t>
            </a:r>
          </a:p>
          <a:p>
            <a:pPr marL="177674" indent="-177674">
              <a:buFont typeface="Arial" panose="020B0604020202020204" pitchFamily="34" charset="0"/>
              <a:buChar char="•"/>
            </a:pPr>
            <a:r>
              <a:rPr lang="en-GB" dirty="0"/>
              <a:t>checking that all safety signs are clearly visible and in the correct place</a:t>
            </a:r>
          </a:p>
          <a:p>
            <a:endParaRPr lang="en-GB" dirty="0"/>
          </a:p>
          <a:p>
            <a:pPr marL="0" indent="0">
              <a:buNone/>
            </a:pPr>
            <a:r>
              <a:rPr lang="en-GB" dirty="0"/>
              <a:t>List continues on following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4035425" y="292100"/>
            <a:ext cx="2498725" cy="1873250"/>
          </a:xfr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The following list, although not exhaustive, details some of the specific duties usually given to fire wardens/marshals:</a:t>
            </a:r>
          </a:p>
          <a:p>
            <a:pPr marL="177674" indent="-177674">
              <a:buFont typeface="Arial" panose="020B0604020202020204" pitchFamily="34" charset="0"/>
              <a:buChar char="•"/>
            </a:pPr>
            <a:r>
              <a:rPr lang="en-GB" dirty="0"/>
              <a:t>making sure that all alarm call points are unobstructed and working correctly;</a:t>
            </a:r>
          </a:p>
          <a:p>
            <a:pPr marL="177674" indent="-177674">
              <a:buFont typeface="Arial" panose="020B0604020202020204" pitchFamily="34" charset="0"/>
              <a:buChar char="•"/>
            </a:pPr>
            <a:r>
              <a:rPr lang="en-GB" dirty="0"/>
              <a:t>checking that all fire doors are closed and functioning properly;</a:t>
            </a:r>
          </a:p>
          <a:p>
            <a:pPr marL="177674" indent="-177674">
              <a:buFont typeface="Arial" panose="020B0604020202020204" pitchFamily="34" charset="0"/>
              <a:buChar char="•"/>
            </a:pPr>
            <a:r>
              <a:rPr lang="en-GB" dirty="0"/>
              <a:t>ensuring that corridors and walkways are kept clear;</a:t>
            </a:r>
          </a:p>
          <a:p>
            <a:pPr marL="177674" indent="-177674">
              <a:buFont typeface="Arial" panose="020B0604020202020204" pitchFamily="34" charset="0"/>
              <a:buChar char="•"/>
            </a:pPr>
            <a:r>
              <a:rPr lang="en-GB" dirty="0"/>
              <a:t>ensuring that assembly points are clearly marked and easily accessible; and</a:t>
            </a:r>
          </a:p>
          <a:p>
            <a:pPr marL="177674" indent="-177674">
              <a:buFont typeface="Arial" panose="020B0604020202020204" pitchFamily="34" charset="0"/>
              <a:buChar char="•"/>
            </a:pPr>
            <a:r>
              <a:rPr lang="en-GB" dirty="0"/>
              <a:t>reporting any equipment faults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3940175" y="292100"/>
            <a:ext cx="2593975" cy="1944688"/>
          </a:xfrm>
        </p:spPr>
      </p:sp>
    </p:spTree>
    <p:extLst>
      <p:ext uri="{BB962C8B-B14F-4D97-AF65-F5344CB8AC3E}">
        <p14:creationId xmlns:p14="http://schemas.microsoft.com/office/powerpoint/2010/main" val="254283511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buNone/>
            </a:pPr>
            <a:r>
              <a:rPr lang="en-GB" dirty="0"/>
              <a:t>During a fire situation, their duties will include:</a:t>
            </a:r>
          </a:p>
          <a:p>
            <a:pPr marL="177674" indent="-177674">
              <a:buFont typeface="Arial" panose="020B0604020202020204" pitchFamily="34" charset="0"/>
              <a:buChar char="•"/>
            </a:pPr>
            <a:r>
              <a:rPr lang="en-GB" dirty="0"/>
              <a:t>sounding the alarm/calling the fire service</a:t>
            </a:r>
          </a:p>
          <a:p>
            <a:pPr marL="177674" indent="-177674">
              <a:buFont typeface="Arial" panose="020B0604020202020204" pitchFamily="34" charset="0"/>
              <a:buChar char="•"/>
            </a:pPr>
            <a:r>
              <a:rPr lang="en-GB" dirty="0"/>
              <a:t>assisting with the evacuation (strangers and vulnerable people)</a:t>
            </a:r>
          </a:p>
          <a:p>
            <a:pPr marL="177674" indent="-177674">
              <a:buFont typeface="Arial" panose="020B0604020202020204" pitchFamily="34" charset="0"/>
              <a:buChar char="•"/>
            </a:pPr>
            <a:r>
              <a:rPr lang="en-GB" dirty="0"/>
              <a:t>fighting the fire if it is safe to do so</a:t>
            </a:r>
          </a:p>
          <a:p>
            <a:pPr marL="177674" indent="-177674">
              <a:buFont typeface="Arial" panose="020B0604020202020204" pitchFamily="34" charset="0"/>
              <a:buChar char="•"/>
            </a:pPr>
            <a:r>
              <a:rPr lang="en-GB" dirty="0"/>
              <a:t>ensuring everyone is out of the building</a:t>
            </a:r>
          </a:p>
          <a:p>
            <a:pPr marL="177674" indent="-177674">
              <a:buFont typeface="Arial" panose="020B0604020202020204" pitchFamily="34" charset="0"/>
              <a:buChar char="•"/>
            </a:pPr>
            <a:r>
              <a:rPr lang="en-GB" dirty="0"/>
              <a:t>closing doors and windows</a:t>
            </a:r>
          </a:p>
          <a:p>
            <a:pPr marL="177674" indent="-177674">
              <a:buFont typeface="Arial" panose="020B0604020202020204" pitchFamily="34" charset="0"/>
              <a:buChar char="•"/>
            </a:pPr>
            <a:r>
              <a:rPr lang="en-GB" dirty="0"/>
              <a:t>manning the assembly point;</a:t>
            </a:r>
          </a:p>
          <a:p>
            <a:pPr marL="177674" indent="-177674">
              <a:buFont typeface="Arial" panose="020B0604020202020204" pitchFamily="34" charset="0"/>
              <a:buChar char="•"/>
            </a:pPr>
            <a:r>
              <a:rPr lang="en-GB" dirty="0"/>
              <a:t>taking or assisting with the roll call</a:t>
            </a:r>
          </a:p>
          <a:p>
            <a:pPr marL="177674" indent="-177674">
              <a:buFont typeface="Arial" panose="020B0604020202020204" pitchFamily="34" charset="0"/>
              <a:buChar char="•"/>
            </a:pPr>
            <a:r>
              <a:rPr lang="en-GB" dirty="0"/>
              <a:t>assisting the fire coordinator</a:t>
            </a:r>
          </a:p>
          <a:p>
            <a:pPr marL="177674" indent="-177674">
              <a:buFont typeface="Arial" panose="020B0604020202020204" pitchFamily="34" charset="0"/>
              <a:buChar char="•"/>
            </a:pPr>
            <a:r>
              <a:rPr lang="en-GB" dirty="0"/>
              <a:t>liaising with the fire service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Ask delegates to complete the key tasks for this section in their</a:t>
            </a:r>
            <a:r>
              <a:rPr lang="en-GB" baseline="0" dirty="0"/>
              <a:t> handouts, </a:t>
            </a:r>
            <a:r>
              <a:rPr lang="en-GB" dirty="0"/>
              <a:t>or to complete it in groups in the classroom.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0052138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Ask delegates to complete the key tasks for this section in their</a:t>
            </a:r>
            <a:r>
              <a:rPr lang="en-GB" baseline="0" dirty="0"/>
              <a:t> handouts, </a:t>
            </a:r>
            <a:r>
              <a:rPr lang="en-GB" dirty="0"/>
              <a:t>or to complete it in groups in the classroom.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5902687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57990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Door supervisors - those who carry out security duties where alcohol is being consumed. </a:t>
            </a:r>
          </a:p>
          <a:p>
            <a:pPr marL="0" indent="0">
              <a:buNone/>
            </a:pPr>
            <a:endParaRPr lang="en-GB" dirty="0"/>
          </a:p>
          <a:p>
            <a:pPr marL="0" indent="0">
              <a:buNone/>
            </a:pPr>
            <a:r>
              <a:rPr lang="en-GB" dirty="0"/>
              <a:t>This SIA licence also includes the duties of a security and retail officer. Many people with this licence do not work stereotypical venues such as night clubs but may require this licence to work an event with a bar.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902003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Ask delegates to complete the key tasks for this section in their</a:t>
            </a:r>
            <a:r>
              <a:rPr lang="en-GB" baseline="0" dirty="0"/>
              <a:t> handouts, </a:t>
            </a:r>
            <a:r>
              <a:rPr lang="en-GB" dirty="0"/>
              <a:t>or to complete it in groups in the classroom.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4324079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614859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269161-1724-475B-B1E8-C17BD620F8BF}"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Notes Placeholder 6"/>
          <p:cNvSpPr>
            <a:spLocks noGrp="1"/>
          </p:cNvSpPr>
          <p:nvPr>
            <p:ph type="body" idx="1"/>
          </p:nvPr>
        </p:nvSpPr>
        <p:spPr/>
        <p:txBody>
          <a:bodyPr/>
          <a:lstStyle/>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Completion of this module will enable learners to meet the following learning outcome:</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Learning outcome 6: Understand emergencies and the importance of emergency procedures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includes assessment criteria:</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6.1 Identify the key emergency terms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6.2 Identify different types of emergencies within the workplace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6.3 Recognise how people react when emergencies occur</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6.4 Identify actions to be taken in an emergency situation</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6.5 Identify the role of the security operative in relation to first aid incidents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6.6 Recognise evacuation principles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module includes the following interactive activities:</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Key task 6</a:t>
            </a:r>
          </a:p>
          <a:p>
            <a:pPr marL="0" indent="0">
              <a:buNone/>
            </a:pPr>
            <a:endParaRPr lang="en-GB" b="0" dirty="0"/>
          </a:p>
          <a:p>
            <a:pPr marL="0" indent="0">
              <a:buNone/>
            </a:pPr>
            <a:endParaRPr lang="en-GB" dirty="0"/>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57540301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Emergencies</a:t>
            </a:r>
          </a:p>
          <a:p>
            <a:pPr marL="0" indent="0">
              <a:buNone/>
            </a:pPr>
            <a:r>
              <a:rPr lang="en-GB" dirty="0"/>
              <a:t>An emergency is any incident/situation that is unexpected and serious, that could threaten safety or cause serious disruption and therefore requires immediate attention.</a:t>
            </a:r>
          </a:p>
          <a:p>
            <a:pPr marL="0" indent="0">
              <a:buNone/>
            </a:pPr>
            <a:endParaRPr lang="en-GB" dirty="0"/>
          </a:p>
          <a:p>
            <a:pPr marL="0" indent="0">
              <a:buNone/>
            </a:pPr>
            <a:r>
              <a:rPr lang="en-GB" dirty="0"/>
              <a:t>Security operatives may come across or could be called to any number of serious incidents in the workplace, and it is important that they know how to deal with them promptly, efficiently and safely.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Emergencies </a:t>
            </a:r>
          </a:p>
          <a:p>
            <a:pPr marL="0" indent="0">
              <a:buNone/>
            </a:pPr>
            <a:r>
              <a:rPr lang="en-GB" dirty="0"/>
              <a:t>Emergencies can include: </a:t>
            </a:r>
          </a:p>
          <a:p>
            <a:pPr marL="174625" indent="-174625"/>
            <a:r>
              <a:rPr lang="en-GB" dirty="0"/>
              <a:t>incidents </a:t>
            </a:r>
          </a:p>
          <a:p>
            <a:pPr marL="174625" indent="-174625"/>
            <a:r>
              <a:rPr lang="en-GB" dirty="0"/>
              <a:t>occurrences </a:t>
            </a:r>
          </a:p>
          <a:p>
            <a:pPr marL="174625" indent="-174625"/>
            <a:r>
              <a:rPr lang="en-GB" dirty="0"/>
              <a:t>accidents </a:t>
            </a:r>
          </a:p>
          <a:p>
            <a:pPr marL="174625" indent="-174625"/>
            <a:endParaRPr lang="en-GB" dirty="0"/>
          </a:p>
          <a:p>
            <a:pPr marL="0" indent="0">
              <a:buNone/>
            </a:pPr>
            <a:r>
              <a:rPr lang="en-GB" sz="1200" b="1" i="0" u="none" strike="noStrike" kern="1200" baseline="0" dirty="0">
                <a:solidFill>
                  <a:schemeClr val="tx1"/>
                </a:solidFill>
                <a:latin typeface="Arial" charset="0"/>
                <a:ea typeface="+mn-ea"/>
                <a:cs typeface="+mn-cs"/>
              </a:rPr>
              <a:t>an incident/occurrence </a:t>
            </a:r>
            <a:r>
              <a:rPr lang="en-GB" sz="1200" b="0" i="0" u="none" strike="noStrike" kern="1200" baseline="0" dirty="0">
                <a:solidFill>
                  <a:schemeClr val="tx1"/>
                </a:solidFill>
                <a:latin typeface="Arial" charset="0"/>
                <a:ea typeface="+mn-ea"/>
                <a:cs typeface="+mn-cs"/>
              </a:rPr>
              <a:t>could include:</a:t>
            </a:r>
          </a:p>
          <a:p>
            <a:r>
              <a:rPr lang="en-GB" sz="1200" b="0" i="0" u="none" strike="noStrike" kern="1200" baseline="0" dirty="0">
                <a:solidFill>
                  <a:schemeClr val="tx1"/>
                </a:solidFill>
                <a:latin typeface="Arial" charset="0"/>
                <a:ea typeface="+mn-ea"/>
                <a:cs typeface="+mn-cs"/>
              </a:rPr>
              <a:t>a fight, power cut or drug overdose</a:t>
            </a:r>
          </a:p>
          <a:p>
            <a:pPr marL="0" indent="0">
              <a:buNone/>
            </a:pPr>
            <a:endParaRPr lang="en-GB" sz="1200" b="1" i="0" u="none" strike="noStrike" kern="1200" baseline="0" dirty="0">
              <a:solidFill>
                <a:schemeClr val="tx1"/>
              </a:solidFill>
              <a:latin typeface="Arial" charset="0"/>
              <a:ea typeface="+mn-ea"/>
              <a:cs typeface="+mn-cs"/>
            </a:endParaRPr>
          </a:p>
          <a:p>
            <a:pPr marL="0" indent="0">
              <a:buNone/>
            </a:pPr>
            <a:r>
              <a:rPr lang="en-GB" sz="1200" b="1" i="0" u="none" strike="noStrike" kern="1200" baseline="0" dirty="0">
                <a:solidFill>
                  <a:schemeClr val="tx1"/>
                </a:solidFill>
                <a:latin typeface="Arial" charset="0"/>
                <a:ea typeface="+mn-ea"/>
                <a:cs typeface="+mn-cs"/>
              </a:rPr>
              <a:t>an emergency </a:t>
            </a:r>
            <a:r>
              <a:rPr lang="en-GB" sz="1200" b="0" i="0" u="none" strike="noStrike" kern="1200" baseline="0" dirty="0">
                <a:solidFill>
                  <a:schemeClr val="tx1"/>
                </a:solidFill>
                <a:latin typeface="Arial" charset="0"/>
                <a:ea typeface="+mn-ea"/>
                <a:cs typeface="+mn-cs"/>
              </a:rPr>
              <a:t>could include health</a:t>
            </a:r>
          </a:p>
          <a:p>
            <a:r>
              <a:rPr lang="en-GB" sz="1200" b="0" i="0" u="none" strike="noStrike" kern="1200" baseline="0" dirty="0">
                <a:solidFill>
                  <a:schemeClr val="tx1"/>
                </a:solidFill>
                <a:latin typeface="Arial" charset="0"/>
                <a:ea typeface="+mn-ea"/>
                <a:cs typeface="+mn-cs"/>
              </a:rPr>
              <a:t>emergencies such as epileptic seizure, anaphylactic shock, heart attack etc.</a:t>
            </a:r>
          </a:p>
          <a:p>
            <a:pPr marL="0" indent="0">
              <a:buNone/>
            </a:pPr>
            <a:endParaRPr lang="en-GB" sz="1200" b="1" i="0" u="none" strike="noStrike" kern="1200" baseline="0" dirty="0">
              <a:solidFill>
                <a:schemeClr val="tx1"/>
              </a:solidFill>
              <a:latin typeface="Arial" charset="0"/>
              <a:ea typeface="+mn-ea"/>
              <a:cs typeface="+mn-cs"/>
            </a:endParaRPr>
          </a:p>
          <a:p>
            <a:pPr marL="0" indent="0">
              <a:buNone/>
            </a:pPr>
            <a:r>
              <a:rPr lang="en-GB" sz="1200" b="1" i="0" u="none" strike="noStrike" kern="1200" baseline="0" dirty="0">
                <a:solidFill>
                  <a:schemeClr val="tx1"/>
                </a:solidFill>
                <a:latin typeface="Arial" charset="0"/>
                <a:ea typeface="+mn-ea"/>
                <a:cs typeface="+mn-cs"/>
              </a:rPr>
              <a:t>an accident </a:t>
            </a:r>
            <a:r>
              <a:rPr lang="en-GB" sz="1200" b="0" i="0" u="none" strike="noStrike" kern="1200" baseline="0" dirty="0">
                <a:solidFill>
                  <a:schemeClr val="tx1"/>
                </a:solidFill>
                <a:latin typeface="Arial" charset="0"/>
                <a:ea typeface="+mn-ea"/>
                <a:cs typeface="+mn-cs"/>
              </a:rPr>
              <a:t>could include someone</a:t>
            </a:r>
          </a:p>
          <a:p>
            <a:r>
              <a:rPr lang="en-GB" sz="1200" b="0" i="0" u="none" strike="noStrike" kern="1200" baseline="0" dirty="0">
                <a:solidFill>
                  <a:schemeClr val="tx1"/>
                </a:solidFill>
                <a:latin typeface="Arial" charset="0"/>
                <a:ea typeface="+mn-ea"/>
                <a:cs typeface="+mn-cs"/>
              </a:rPr>
              <a:t>falling down steps or slipping on a wet floor</a:t>
            </a:r>
          </a:p>
          <a:p>
            <a:endParaRPr lang="en-GB" sz="1200" b="0" i="0" u="none" strike="noStrike" kern="1200" baseline="0" dirty="0">
              <a:solidFill>
                <a:schemeClr val="tx1"/>
              </a:solidFill>
              <a:latin typeface="Arial" charset="0"/>
              <a:ea typeface="+mn-ea"/>
              <a:cs typeface="+mn-cs"/>
            </a:endParaRPr>
          </a:p>
          <a:p>
            <a:pPr marL="0" indent="0">
              <a:buNone/>
            </a:pPr>
            <a:endParaRPr lang="en-GB" dirty="0"/>
          </a:p>
        </p:txBody>
      </p:sp>
    </p:spTree>
    <p:extLst>
      <p:ext uri="{BB962C8B-B14F-4D97-AF65-F5344CB8AC3E}">
        <p14:creationId xmlns:p14="http://schemas.microsoft.com/office/powerpoint/2010/main" val="263438792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i="0" u="none" strike="noStrike" kern="1200" baseline="0" dirty="0">
                <a:solidFill>
                  <a:schemeClr val="tx1"/>
                </a:solidFill>
                <a:latin typeface="Arial" charset="0"/>
                <a:ea typeface="+mn-ea"/>
                <a:cs typeface="+mn-cs"/>
              </a:rPr>
              <a:t>We can place incidents generally into three camps:</a:t>
            </a:r>
          </a:p>
          <a:p>
            <a:pPr marL="0" indent="0">
              <a:buNone/>
            </a:pPr>
            <a:r>
              <a:rPr lang="en-GB" sz="1200" b="0" i="0" u="none" strike="noStrike" kern="1200" baseline="0" dirty="0">
                <a:solidFill>
                  <a:schemeClr val="tx1"/>
                </a:solidFill>
                <a:latin typeface="Arial" charset="0"/>
                <a:ea typeface="+mn-ea"/>
                <a:cs typeface="+mn-cs"/>
              </a:rPr>
              <a:t>Emergencies are life-threatening incidents requiring immediate attention and probable deployment of emergency services.</a:t>
            </a:r>
            <a:endParaRPr lang="en-GB" dirty="0"/>
          </a:p>
        </p:txBody>
      </p:sp>
    </p:spTree>
    <p:extLst>
      <p:ext uri="{BB962C8B-B14F-4D97-AF65-F5344CB8AC3E}">
        <p14:creationId xmlns:p14="http://schemas.microsoft.com/office/powerpoint/2010/main" val="216890229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Types of emergencies and the actions to be taken</a:t>
            </a:r>
          </a:p>
          <a:p>
            <a:pPr marL="0" indent="0">
              <a:buNone/>
            </a:pPr>
            <a:endParaRPr lang="en-GB" b="1" dirty="0"/>
          </a:p>
          <a:p>
            <a:pPr marL="0" indent="0">
              <a:buNone/>
            </a:pPr>
            <a:r>
              <a:rPr lang="en-GB" dirty="0"/>
              <a:t>Examples of emergencies that security operatives may become involved in include:</a:t>
            </a:r>
          </a:p>
          <a:p>
            <a:pPr marL="174625" indent="-174625"/>
            <a:r>
              <a:rPr lang="en-GB" dirty="0"/>
              <a:t>power system/equipment failures </a:t>
            </a:r>
          </a:p>
          <a:p>
            <a:pPr marL="174625" indent="-174625"/>
            <a:r>
              <a:rPr lang="en-GB" dirty="0"/>
              <a:t>floods</a:t>
            </a:r>
          </a:p>
          <a:p>
            <a:pPr marL="174625" indent="-174625"/>
            <a:r>
              <a:rPr lang="en-GB" dirty="0"/>
              <a:t>actual or threatened serious injuries </a:t>
            </a:r>
          </a:p>
          <a:p>
            <a:pPr marL="174625" indent="-174625"/>
            <a:r>
              <a:rPr lang="en-GB" dirty="0"/>
              <a:t>serious illness </a:t>
            </a:r>
          </a:p>
          <a:p>
            <a:pPr marL="174625" indent="-174625"/>
            <a:r>
              <a:rPr lang="en-GB" dirty="0"/>
              <a:t>bomb threats </a:t>
            </a:r>
          </a:p>
          <a:p>
            <a:pPr marL="174625" indent="-174625"/>
            <a:r>
              <a:rPr lang="en-GB" dirty="0"/>
              <a:t>fires </a:t>
            </a:r>
          </a:p>
          <a:p>
            <a:pPr marL="174625" indent="-174625"/>
            <a:r>
              <a:rPr lang="en-GB" dirty="0"/>
              <a:t>terror threats </a:t>
            </a:r>
          </a:p>
          <a:p>
            <a:pPr marL="174625" indent="-174625"/>
            <a:endParaRPr lang="en-GB" dirty="0"/>
          </a:p>
          <a:p>
            <a:pPr marL="0" indent="0">
              <a:buNone/>
            </a:pPr>
            <a:r>
              <a:rPr lang="en-GB" dirty="0"/>
              <a:t>All incidents need to be dealt with immediately and will often require the emergency services to be contacted. </a:t>
            </a:r>
          </a:p>
          <a:p>
            <a:pPr marL="0" indent="0">
              <a:buNone/>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Fires, floods, power cuts, gas leaks and chemical spillages are normally dealt with by activating the alarm and then evacuating the site.  The emergency services should be called once the evacuation has been started.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In a situation where a gas leak is suspected, once the evacuation has been started security operatives should try to ensure that no one smokes or switches on any lights or electrical equipment in the area, as even a small spark could cause an explosion.  Where possible, doors and windows should be opened to try to disperse the gas.  If possible, the gas supply should be turned off at the mains.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Road traffic accidents are normally dealt with by the police.  An ambulance may also be required if serious injuries are sustained.</a:t>
            </a:r>
          </a:p>
          <a:p>
            <a:pPr marL="0" indent="0">
              <a:buNone/>
            </a:pPr>
            <a:endParaRPr lang="en-GB" dirty="0"/>
          </a:p>
          <a:p>
            <a:pPr marL="0" indent="0">
              <a:buNone/>
            </a:pPr>
            <a:r>
              <a:rPr lang="en-GB" dirty="0"/>
              <a:t>Incidents of violence may be dealt with by removing the instigators from the site, by calling the police or by making arrests if serious injuries are sustained.  First aid may also be required.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Security officers (guarding) – this sector includes providing security at factories, retail premises, building sites and hospitals - in effect, anywhere that alcohol is not being consumed. It also allows the individual to work at an off-licence (e.g. supermarket) as alcohol is only being sold, not served.</a:t>
            </a:r>
          </a:p>
          <a:p>
            <a:pPr marL="0" indent="0">
              <a:buNone/>
            </a:pPr>
            <a:endParaRPr lang="en-GB" dirty="0"/>
          </a:p>
          <a:p>
            <a:pPr marL="0" indent="0">
              <a:buNone/>
            </a:pPr>
            <a:r>
              <a:rPr lang="en-GB" dirty="0"/>
              <a:t>Security officers (guarding) may also guard individuals against assault/injury as the result of the unlawful conduct of others.</a:t>
            </a:r>
          </a:p>
          <a:p>
            <a:pPr marL="0" indent="0">
              <a:buNone/>
            </a:pPr>
            <a:endParaRPr lang="en-GB" dirty="0"/>
          </a:p>
          <a:p>
            <a:pPr marL="0" indent="0">
              <a:buNone/>
            </a:pPr>
            <a:r>
              <a:rPr lang="en-GB" dirty="0"/>
              <a:t>They can either provide physical protection or protection by way of patrolling or surveilling, thereby deterring crime.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a:xfrm>
            <a:off x="4217988" y="365125"/>
            <a:ext cx="2495550" cy="1871663"/>
          </a:xfrm>
        </p:spPr>
      </p:sp>
    </p:spTree>
    <p:extLst>
      <p:ext uri="{BB962C8B-B14F-4D97-AF65-F5344CB8AC3E}">
        <p14:creationId xmlns:p14="http://schemas.microsoft.com/office/powerpoint/2010/main" val="125861777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lgn="l">
              <a:buNone/>
            </a:pPr>
            <a:r>
              <a:rPr lang="en-GB" b="0" i="0" u="none" strike="noStrike" baseline="0" dirty="0">
                <a:latin typeface="Arial" panose="020B0604020202020204" pitchFamily="34" charset="0"/>
                <a:cs typeface="Arial" panose="020B0604020202020204" pitchFamily="34" charset="0"/>
              </a:rPr>
              <a:t>It is important that all security operatives know and follow correct procedures for any of these emergencies. You need to ensure your own safety as well as the safety of others in dangerous situations. You may need to call and assist any of the emergency services.</a:t>
            </a:r>
          </a:p>
          <a:p>
            <a:pPr marL="0" indent="0" algn="l">
              <a:buNone/>
            </a:pPr>
            <a:endParaRPr lang="en-GB" b="0" i="0" u="none" strike="noStrike" baseline="0" dirty="0">
              <a:latin typeface="Arial" panose="020B0604020202020204" pitchFamily="34" charset="0"/>
              <a:cs typeface="Arial" panose="020B0604020202020204" pitchFamily="34" charset="0"/>
            </a:endParaRPr>
          </a:p>
          <a:p>
            <a:pPr marL="0" indent="0" algn="l">
              <a:buNone/>
            </a:pPr>
            <a:r>
              <a:rPr lang="en-GB" b="0" i="0" u="none" strike="noStrike" baseline="0" dirty="0">
                <a:latin typeface="Arial" panose="020B0604020202020204" pitchFamily="34" charset="0"/>
                <a:cs typeface="Arial" panose="020B0604020202020204" pitchFamily="34" charset="0"/>
              </a:rPr>
              <a:t>You will need to take control of situations professionally and calmly and follow the correct procedures so that other people do what is safest and best for themselves until the situation is resolved.</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Serious crimes that occur on the site will normally be dealt with by calling the police.  Containing any suspects and crime scene preservation must also be considered.</a:t>
            </a:r>
          </a:p>
          <a:p>
            <a:pPr marL="0" indent="0">
              <a:buNone/>
            </a:pPr>
            <a:endParaRPr lang="en-GB" dirty="0"/>
          </a:p>
          <a:p>
            <a:pPr marL="0" indent="0">
              <a:buNone/>
            </a:pPr>
            <a:r>
              <a:rPr lang="en-GB" dirty="0"/>
              <a:t>First-aid incidents, where staff or visitors/customers are injured or become ill, should be dealt with by a trained first aider.  In serious incidents an ambulance should be called.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7572342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If you need to call for the emergency services, call 999.  This will put you through to the emergency services operator.  </a:t>
            </a:r>
          </a:p>
          <a:p>
            <a:endParaRPr lang="en-GB" dirty="0"/>
          </a:p>
          <a:p>
            <a:pPr marL="0" indent="0">
              <a:buNone/>
            </a:pPr>
            <a:r>
              <a:rPr lang="en-GB" dirty="0"/>
              <a:t>The operator will ask you for the following information:</a:t>
            </a:r>
          </a:p>
          <a:p>
            <a:pPr marL="177674" indent="-177674">
              <a:buFont typeface="Arial" panose="020B0604020202020204" pitchFamily="34" charset="0"/>
              <a:buChar char="•"/>
            </a:pPr>
            <a:r>
              <a:rPr lang="en-GB" dirty="0"/>
              <a:t>which service you require (police, fire, ambulance)</a:t>
            </a:r>
          </a:p>
          <a:p>
            <a:pPr marL="177674" indent="-177674">
              <a:buFont typeface="Arial" panose="020B0604020202020204" pitchFamily="34" charset="0"/>
              <a:buChar char="•"/>
            </a:pPr>
            <a:r>
              <a:rPr lang="en-GB" dirty="0"/>
              <a:t>the telephone number you are calling from (in case you are cut off or for a call back)</a:t>
            </a:r>
          </a:p>
          <a:p>
            <a:pPr marL="177674" indent="-177674">
              <a:buFont typeface="Arial" panose="020B0604020202020204" pitchFamily="34" charset="0"/>
              <a:buChar char="•"/>
            </a:pPr>
            <a:r>
              <a:rPr lang="en-GB" dirty="0"/>
              <a:t>your exact location (address and postcode)</a:t>
            </a:r>
          </a:p>
          <a:p>
            <a:pPr marL="177674" indent="-177674">
              <a:buFont typeface="Arial" panose="020B0604020202020204" pitchFamily="34" charset="0"/>
              <a:buChar char="•"/>
            </a:pPr>
            <a:r>
              <a:rPr lang="en-GB" dirty="0"/>
              <a:t>type of incident</a:t>
            </a:r>
          </a:p>
          <a:p>
            <a:pPr marL="177674" indent="-177674">
              <a:buFont typeface="Arial" panose="020B0604020202020204" pitchFamily="34" charset="0"/>
              <a:buChar char="•"/>
            </a:pPr>
            <a:r>
              <a:rPr lang="en-GB" dirty="0"/>
              <a:t>number of casualties</a:t>
            </a:r>
          </a:p>
          <a:p>
            <a:pPr marL="177674" indent="-177674">
              <a:buFont typeface="Arial" panose="020B0604020202020204" pitchFamily="34" charset="0"/>
              <a:buChar char="•"/>
            </a:pPr>
            <a:r>
              <a:rPr lang="en-GB" dirty="0"/>
              <a:t>extent of injuries</a:t>
            </a:r>
          </a:p>
          <a:p>
            <a:pPr marL="177674" indent="-177674">
              <a:buFont typeface="Arial" panose="020B0604020202020204" pitchFamily="34" charset="0"/>
              <a:buChar char="•"/>
            </a:pPr>
            <a:r>
              <a:rPr lang="en-GB" dirty="0"/>
              <a:t>any other dangers or hazards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0013" y="292100"/>
            <a:ext cx="2470150" cy="1852613"/>
          </a:xfrm>
        </p:spPr>
      </p:sp>
      <p:sp>
        <p:nvSpPr>
          <p:cNvPr id="3" name="Notes Placeholder 2"/>
          <p:cNvSpPr>
            <a:spLocks noGrp="1"/>
          </p:cNvSpPr>
          <p:nvPr>
            <p:ph type="body" idx="1"/>
          </p:nvPr>
        </p:nvSpPr>
        <p:spPr/>
        <p:txBody>
          <a:bodyPr>
            <a:normAutofit/>
          </a:bodyPr>
          <a:lstStyle/>
          <a:p>
            <a:pPr marL="0" indent="0">
              <a:buNone/>
            </a:pPr>
            <a:r>
              <a:rPr lang="en-GB" b="1" dirty="0"/>
              <a:t>Fight or flight</a:t>
            </a:r>
            <a:endParaRPr lang="en-GB" dirty="0"/>
          </a:p>
          <a:p>
            <a:pPr marL="0" indent="0">
              <a:buNone/>
            </a:pPr>
            <a:r>
              <a:rPr lang="en-GB" dirty="0"/>
              <a:t>It is important that learners understand what happens to themselves and others when confronted by either conflict or frightening/threatening situations. Only then can they plan what is the best way to react and how to treat others when conflict arises.</a:t>
            </a:r>
          </a:p>
          <a:p>
            <a:pPr marL="0" indent="0">
              <a:buNone/>
            </a:pPr>
            <a:endParaRPr lang="en-GB" dirty="0"/>
          </a:p>
          <a:p>
            <a:pPr marL="0" indent="0">
              <a:buNone/>
            </a:pPr>
            <a:r>
              <a:rPr lang="en-GB" dirty="0"/>
              <a:t>If someone becomes angry and starts to threaten a security operative, the security operative will automatically start to use the emotional side of their brain more than the rational side.  It is the natural human response to a threat/potential threat to wellbeing and safety. </a:t>
            </a:r>
          </a:p>
          <a:p>
            <a:pPr marL="0" indent="0">
              <a:buNone/>
            </a:pPr>
            <a:endParaRPr lang="en-GB" dirty="0"/>
          </a:p>
          <a:p>
            <a:pPr marL="0" indent="0">
              <a:buNone/>
            </a:pPr>
            <a:r>
              <a:rPr lang="en-GB" dirty="0"/>
              <a:t>If, as humans, we did not get frightened in such situations, our brains and bodies might not be prepared to be able to react quickly enough or in the proper way if we did actually need to protect ourselves.</a:t>
            </a:r>
          </a:p>
          <a:p>
            <a:pPr marL="0" indent="0">
              <a:buNone/>
            </a:pPr>
            <a:endParaRPr lang="en-GB" dirty="0"/>
          </a:p>
          <a:p>
            <a:pPr marL="0" indent="0">
              <a:buNone/>
            </a:pPr>
            <a:r>
              <a:rPr lang="en-GB" dirty="0"/>
              <a:t>When we become frightened our bodies will automatically go into what is called </a:t>
            </a:r>
            <a:r>
              <a:rPr lang="en-GB" b="1" dirty="0"/>
              <a:t>fight or flight</a:t>
            </a:r>
            <a:r>
              <a:rPr lang="en-GB" dirty="0"/>
              <a:t> mode.  This is because of the basic natural animal instinct in us all to help us to survive potentially dangerous situations.</a:t>
            </a:r>
          </a:p>
          <a:p>
            <a:pPr marL="0" indent="0">
              <a:buNone/>
            </a:pPr>
            <a:r>
              <a:rPr lang="en-GB" dirty="0"/>
              <a:t> </a:t>
            </a:r>
          </a:p>
          <a:p>
            <a:pPr marL="0" indent="0">
              <a:buNone/>
            </a:pPr>
            <a:r>
              <a:rPr lang="en-GB" dirty="0"/>
              <a:t>Fight or flight prepares our brains and bodies to:</a:t>
            </a:r>
          </a:p>
          <a:p>
            <a:pPr marL="174625" indent="-174625"/>
            <a:r>
              <a:rPr lang="en-GB" dirty="0"/>
              <a:t> stand and physically fight off an attack (</a:t>
            </a:r>
            <a:r>
              <a:rPr lang="en-GB" b="1" dirty="0"/>
              <a:t>FIGHT</a:t>
            </a:r>
            <a:r>
              <a:rPr lang="en-GB" b="0" dirty="0"/>
              <a:t>)</a:t>
            </a:r>
          </a:p>
          <a:p>
            <a:r>
              <a:rPr lang="en-GB" dirty="0"/>
              <a:t>run away from the situation to keep ourselves safe (</a:t>
            </a:r>
            <a:r>
              <a:rPr lang="en-GB" b="1" dirty="0"/>
              <a:t>FLIGHT</a:t>
            </a:r>
            <a:r>
              <a:rPr lang="en-GB" b="0"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1450" y="292100"/>
            <a:ext cx="2398713" cy="1798638"/>
          </a:xfrm>
        </p:spPr>
      </p:sp>
      <p:sp>
        <p:nvSpPr>
          <p:cNvPr id="3" name="Notes Placeholder 2"/>
          <p:cNvSpPr>
            <a:spLocks noGrp="1"/>
          </p:cNvSpPr>
          <p:nvPr>
            <p:ph type="body" idx="1"/>
          </p:nvPr>
        </p:nvSpPr>
        <p:spPr/>
        <p:txBody>
          <a:bodyPr>
            <a:normAutofit/>
          </a:bodyPr>
          <a:lstStyle/>
          <a:p>
            <a:pPr marL="0" indent="0">
              <a:buNone/>
            </a:pPr>
            <a:r>
              <a:rPr lang="en-GB" dirty="0"/>
              <a:t>Advise the learners that during fight or flight, their bodies will release the hormone adrenaline into their systems to increase their physical ability to fight or run away.  This adrenaline rush will increase their heart rates, pumping extra blood and oxygen to the muscles they need to use.</a:t>
            </a:r>
          </a:p>
          <a:p>
            <a:pPr marL="0" indent="0">
              <a:buNone/>
            </a:pPr>
            <a:endParaRPr lang="en-GB" dirty="0"/>
          </a:p>
          <a:p>
            <a:pPr marL="0" indent="0">
              <a:buNone/>
            </a:pPr>
            <a:r>
              <a:rPr lang="en-GB" dirty="0"/>
              <a:t>During fight or flight, eyes will widen to take in as much of the situation as possible, although sometimes attention will be centred directly onto the threat itself, causing what is often called tunnel vision.</a:t>
            </a:r>
          </a:p>
          <a:p>
            <a:pPr marL="0" indent="0">
              <a:buNone/>
            </a:pPr>
            <a:endParaRPr lang="en-GB" dirty="0"/>
          </a:p>
          <a:p>
            <a:pPr marL="0" indent="0">
              <a:buNone/>
            </a:pPr>
            <a:r>
              <a:rPr lang="en-GB" dirty="0"/>
              <a:t>Sense of hearing also intensifies, again to try to allow in as much information about the threat as possible.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10013" y="292100"/>
            <a:ext cx="2470150" cy="1852613"/>
          </a:xfrm>
        </p:spPr>
      </p:sp>
      <p:sp>
        <p:nvSpPr>
          <p:cNvPr id="3" name="Notes Placeholder 2"/>
          <p:cNvSpPr>
            <a:spLocks noGrp="1"/>
          </p:cNvSpPr>
          <p:nvPr>
            <p:ph type="body" idx="1"/>
          </p:nvPr>
        </p:nvSpPr>
        <p:spPr/>
        <p:txBody>
          <a:bodyPr>
            <a:normAutofit/>
          </a:bodyPr>
          <a:lstStyle/>
          <a:p>
            <a:pPr marL="0" indent="0">
              <a:buNone/>
            </a:pPr>
            <a:r>
              <a:rPr lang="en-GB" dirty="0"/>
              <a:t>Once the situation ends, whether that is by the security operative having halted or fought off the threat, or whether they have been able to get away from it, their brain/body will begin to calm down again in an attempt to get back to normal.  </a:t>
            </a:r>
          </a:p>
          <a:p>
            <a:pPr marL="0" indent="0">
              <a:buNone/>
            </a:pPr>
            <a:endParaRPr lang="en-GB" dirty="0"/>
          </a:p>
          <a:p>
            <a:pPr marL="0" indent="0">
              <a:buNone/>
            </a:pPr>
            <a:r>
              <a:rPr lang="en-GB" dirty="0"/>
              <a:t>Their body will slowly return to its natural relaxed state and as they calm down, their brain will return to thinking with the rational side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36988" y="292100"/>
            <a:ext cx="2543175" cy="1906588"/>
          </a:xfrm>
        </p:spPr>
      </p:sp>
      <p:sp>
        <p:nvSpPr>
          <p:cNvPr id="3" name="Notes Placeholder 2"/>
          <p:cNvSpPr>
            <a:spLocks noGrp="1"/>
          </p:cNvSpPr>
          <p:nvPr>
            <p:ph type="body" idx="1"/>
          </p:nvPr>
        </p:nvSpPr>
        <p:spPr/>
        <p:txBody>
          <a:bodyPr>
            <a:normAutofit/>
          </a:bodyPr>
          <a:lstStyle/>
          <a:p>
            <a:pPr marL="0" indent="0" defTabSz="947613">
              <a:buNone/>
              <a:defRPr/>
            </a:pPr>
            <a:r>
              <a:rPr lang="en-GB" dirty="0"/>
              <a:t>However,</a:t>
            </a:r>
            <a:r>
              <a:rPr lang="en-GB" baseline="0" dirty="0"/>
              <a:t> i</a:t>
            </a:r>
            <a:r>
              <a:rPr lang="en-GB" dirty="0"/>
              <a:t>f our brains and bodies do not return to their natural conditions as they should, then we can go into a state known as shock.  This normally only happens after a particularly threatening or frightening situation though.</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9931067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The main aims of first aid are to:</a:t>
            </a:r>
          </a:p>
          <a:p>
            <a:pPr marL="177674" indent="-177674">
              <a:buFont typeface="Arial" panose="020B0604020202020204" pitchFamily="34" charset="0"/>
              <a:buChar char="•"/>
            </a:pPr>
            <a:r>
              <a:rPr lang="en-GB" dirty="0"/>
              <a:t>preserve life</a:t>
            </a:r>
          </a:p>
          <a:p>
            <a:pPr marL="177674" indent="-177674">
              <a:buFont typeface="Arial" panose="020B0604020202020204" pitchFamily="34" charset="0"/>
              <a:buChar char="•"/>
            </a:pPr>
            <a:r>
              <a:rPr lang="en-GB" dirty="0"/>
              <a:t>prevent the condition from worsening</a:t>
            </a:r>
          </a:p>
          <a:p>
            <a:pPr marL="177674" indent="-177674">
              <a:buFont typeface="Arial" panose="020B0604020202020204" pitchFamily="34" charset="0"/>
              <a:buChar char="•"/>
            </a:pPr>
            <a:r>
              <a:rPr lang="en-GB" dirty="0"/>
              <a:t>promote recovery</a:t>
            </a:r>
          </a:p>
          <a:p>
            <a:pPr marL="177674" indent="-177674">
              <a:buFont typeface="Arial" panose="020B0604020202020204" pitchFamily="34" charset="0"/>
              <a:buChar char="•"/>
            </a:pPr>
            <a:r>
              <a:rPr lang="en-GB" dirty="0"/>
              <a:t>obtain qualified assistance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3940175" y="292100"/>
            <a:ext cx="2593975" cy="1944688"/>
          </a:xfr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Key holding is not a specific license but is an SIA-regulated sector.  Someone who locks/unlocks or responds to an alarm activation is required to hold either a door supervisor or security officer SIA licence.  This does not apply to an individual such as a caretaker in a school who is employed directly by the company who owns/rents the premises.</a:t>
            </a:r>
          </a:p>
          <a:p>
            <a:pPr marL="0" indent="0">
              <a:buNone/>
            </a:pPr>
            <a:endParaRPr lang="en-GB" dirty="0"/>
          </a:p>
          <a:p>
            <a:pPr marL="0" indent="0">
              <a:buNone/>
            </a:pPr>
            <a:r>
              <a:rPr lang="en-GB" dirty="0"/>
              <a:t>Key holders do not provide security themselves, they simply hold the keys for the company.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4366239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 a security operative you must know your site’s policy for providing first aid, you must know what you are expected to do in a medical emergency, and you must know who the designated qualified first aiders are on the site.  You may even be required to undergo first-aid training yourself.</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If you are trained to do so you may be required to administer first aid in times of emergency.  If you are, remember the following:</a:t>
            </a:r>
          </a:p>
          <a:p>
            <a:pPr marL="177674" indent="-177674">
              <a:buFont typeface="Arial" panose="020B0604020202020204" pitchFamily="34" charset="0"/>
              <a:buChar char="•"/>
            </a:pPr>
            <a:r>
              <a:rPr lang="en-GB" dirty="0"/>
              <a:t>ensure your own safety first</a:t>
            </a:r>
          </a:p>
          <a:p>
            <a:pPr marL="177674" indent="-177674">
              <a:buFont typeface="Arial" panose="020B0604020202020204" pitchFamily="34" charset="0"/>
              <a:buChar char="•"/>
            </a:pPr>
            <a:r>
              <a:rPr lang="en-GB" dirty="0"/>
              <a:t>assess the situation</a:t>
            </a:r>
          </a:p>
          <a:p>
            <a:pPr marL="177674" indent="-177674">
              <a:buFont typeface="Arial" panose="020B0604020202020204" pitchFamily="34" charset="0"/>
              <a:buChar char="•"/>
            </a:pPr>
            <a:r>
              <a:rPr lang="en-GB" dirty="0"/>
              <a:t>control the situation</a:t>
            </a:r>
          </a:p>
          <a:p>
            <a:pPr marL="177674" indent="-177674">
              <a:buFont typeface="Arial" panose="020B0604020202020204" pitchFamily="34" charset="0"/>
              <a:buChar char="•"/>
            </a:pPr>
            <a:r>
              <a:rPr lang="en-GB" dirty="0"/>
              <a:t>diagnose the injury/illness</a:t>
            </a:r>
          </a:p>
          <a:p>
            <a:pPr marL="177674" indent="-177674">
              <a:buFont typeface="Arial" panose="020B0604020202020204" pitchFamily="34" charset="0"/>
              <a:buChar char="•"/>
            </a:pPr>
            <a:r>
              <a:rPr lang="en-GB" dirty="0"/>
              <a:t>save life</a:t>
            </a:r>
          </a:p>
          <a:p>
            <a:pPr marL="177674" indent="-177674">
              <a:buFont typeface="Arial" panose="020B0604020202020204" pitchFamily="34" charset="0"/>
              <a:buChar char="•"/>
            </a:pPr>
            <a:r>
              <a:rPr lang="en-GB" dirty="0"/>
              <a:t>send for appropriate medical assistance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Arial" charset="0"/>
                <a:ea typeface="+mn-ea"/>
                <a:cs typeface="+mn-cs"/>
              </a:rPr>
              <a:t>call the first-aider if you are not qualified (if you are, you may still need support)</a:t>
            </a:r>
          </a:p>
          <a:p>
            <a:r>
              <a:rPr lang="en-GB" sz="1200" b="0" i="0" u="none" strike="noStrike" kern="1200" baseline="0" dirty="0">
                <a:solidFill>
                  <a:schemeClr val="tx1"/>
                </a:solidFill>
                <a:latin typeface="Arial" charset="0"/>
                <a:ea typeface="+mn-ea"/>
                <a:cs typeface="+mn-cs"/>
              </a:rPr>
              <a:t>know when to call an ambulance; you or the first-aider may be able to deal with a minor injury, but it is very important that you know when to call an ambulance - always take guidance from a qualified first-aider</a:t>
            </a:r>
          </a:p>
          <a:p>
            <a:r>
              <a:rPr lang="en-GB" sz="1200" b="0" i="0" u="none" strike="noStrike" kern="1200" baseline="0" dirty="0">
                <a:solidFill>
                  <a:schemeClr val="tx1"/>
                </a:solidFill>
                <a:latin typeface="Arial" charset="0"/>
                <a:ea typeface="+mn-ea"/>
                <a:cs typeface="+mn-cs"/>
              </a:rPr>
              <a:t>ensure that onlookers are kept to a minimum but also monitor anyone who has remained for signs of shock</a:t>
            </a:r>
          </a:p>
          <a:p>
            <a:r>
              <a:rPr lang="en-GB" sz="1200" b="0" i="0" u="none" strike="noStrike" kern="1200" baseline="0" dirty="0">
                <a:solidFill>
                  <a:schemeClr val="tx1"/>
                </a:solidFill>
                <a:latin typeface="Arial" charset="0"/>
                <a:ea typeface="+mn-ea"/>
                <a:cs typeface="+mn-cs"/>
              </a:rPr>
              <a:t>provide as much of a physical block as you can, to protect the dignity of the casualty and prevent onlooking</a:t>
            </a:r>
          </a:p>
          <a:p>
            <a:r>
              <a:rPr lang="en-GB" sz="1200" b="0" i="0" u="none" strike="noStrike" kern="1200" baseline="0" dirty="0">
                <a:solidFill>
                  <a:schemeClr val="tx1"/>
                </a:solidFill>
                <a:latin typeface="Arial" charset="0"/>
                <a:ea typeface="+mn-ea"/>
                <a:cs typeface="+mn-cs"/>
              </a:rPr>
              <a:t>direct the ambulance to the casualty (if you are not the first-aider)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5141235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 mentioned previously, it is important to record all details relating to injuries sustained on the site, whether they are sustained through accidents or criminal actions. </a:t>
            </a:r>
          </a:p>
          <a:p>
            <a:endParaRPr lang="en-GB" dirty="0"/>
          </a:p>
          <a:p>
            <a:pPr marL="0" indent="0">
              <a:buNone/>
            </a:pPr>
            <a:r>
              <a:rPr lang="en-GB" dirty="0"/>
              <a:t>The information contained in the accident book can often help employers to identify accident trends and improve the general health and safety of the site. These records may also be required for insurance and/or investigative purposes.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9012058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993233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1771542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369409045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416988364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80987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Cash and valuables in transit operatives will operate secure machinery, for example money vans.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4734206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73432840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76489163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Completion of this module will enable learners to meet the following learning outcome:</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Learning outcome 7: Understand how to communicate effectively as a security operative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includes assessment criteria:</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7.1 Identify the different types of communication</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7.2 State the importance of effective communication</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7.3 Identify the benefits of teamwork in the private security industry</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7.4 State the principles of customer service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7.5 Recognise diverse customer needs and expectations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module includes the following interactive activities:</a:t>
            </a:r>
          </a:p>
          <a:p>
            <a:pPr marL="174625" marR="0" lvl="0" indent="-174625" algn="l" defTabSz="914400" rtl="0" eaLnBrk="0" fontAlgn="base" latinLnBrk="0" hangingPunct="0">
              <a:lnSpc>
                <a:spcPct val="107000"/>
              </a:lnSpc>
              <a:spcBef>
                <a:spcPct val="30000"/>
              </a:spcBef>
              <a:spcAft>
                <a:spcPts val="800"/>
              </a:spcAft>
              <a:buClrTx/>
              <a:buSzTx/>
              <a:tabLst/>
              <a:defRPr/>
            </a:pPr>
            <a:r>
              <a:rPr lang="en-GB" dirty="0">
                <a:effectLst/>
                <a:latin typeface="Arial" panose="020B0604020202020204" pitchFamily="34" charset="0"/>
                <a:ea typeface="Calibri" panose="020F0502020204030204" pitchFamily="34" charset="0"/>
                <a:cs typeface="Arial" panose="020B0604020202020204" pitchFamily="34" charset="0"/>
              </a:rPr>
              <a:t>group exercise – the make-up of communication (discussion)</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Key task 7</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Communication</a:t>
            </a:r>
          </a:p>
          <a:p>
            <a:pPr marL="0" indent="0">
              <a:buNone/>
            </a:pPr>
            <a:r>
              <a:rPr lang="en-GB" sz="1200" b="0" i="0" u="none" strike="noStrike" kern="1200" baseline="0" dirty="0">
                <a:solidFill>
                  <a:schemeClr val="tx1"/>
                </a:solidFill>
                <a:latin typeface="Arial" charset="0"/>
                <a:ea typeface="+mn-ea"/>
                <a:cs typeface="+mn-cs"/>
              </a:rPr>
              <a:t>Security operatives will regularly come into contact with members of the public. They will also regularly interact with other members of staff and people from other organisations and therefore need to have effective communication skills.</a:t>
            </a:r>
          </a:p>
          <a:p>
            <a:pPr marL="0" indent="0">
              <a:buNone/>
            </a:pPr>
            <a:endParaRPr lang="en-GB"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3721327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How we communicate</a:t>
            </a:r>
          </a:p>
          <a:p>
            <a:pPr marL="0" indent="0">
              <a:buNone/>
            </a:pPr>
            <a:r>
              <a:rPr lang="en-GB" dirty="0"/>
              <a:t>SENDER   –   ENCODES THOUGHTS   –   SENDER SENDS   –   RECEIVER RECEIVES</a:t>
            </a:r>
          </a:p>
          <a:p>
            <a:pPr marL="0" indent="0">
              <a:buNone/>
            </a:pPr>
            <a:endParaRPr lang="en-GB" dirty="0"/>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687149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0" y="292100"/>
            <a:ext cx="2368550" cy="1778000"/>
          </a:xfrm>
        </p:spPr>
      </p:sp>
      <p:sp>
        <p:nvSpPr>
          <p:cNvPr id="3" name="Notes Placeholder 2"/>
          <p:cNvSpPr>
            <a:spLocks noGrp="1"/>
          </p:cNvSpPr>
          <p:nvPr>
            <p:ph type="body" idx="1"/>
          </p:nvPr>
        </p:nvSpPr>
        <p:spPr/>
        <p:txBody>
          <a:bodyPr>
            <a:normAutofit/>
          </a:bodyPr>
          <a:lstStyle/>
          <a:p>
            <a:pPr marL="0" indent="0">
              <a:buNone/>
            </a:pPr>
            <a:r>
              <a:rPr lang="en-GB" b="1" dirty="0"/>
              <a:t>Group exercise - the make-up of communication</a:t>
            </a:r>
          </a:p>
          <a:p>
            <a:pPr marL="0" indent="0">
              <a:buNone/>
            </a:pPr>
            <a:r>
              <a:rPr lang="en-GB" dirty="0"/>
              <a:t> </a:t>
            </a:r>
          </a:p>
          <a:p>
            <a:r>
              <a:rPr lang="en-GB" b="1" dirty="0"/>
              <a:t>WORDS - the actual words used     7%                                    </a:t>
            </a:r>
          </a:p>
          <a:p>
            <a:endParaRPr lang="en-GB" dirty="0"/>
          </a:p>
          <a:p>
            <a:r>
              <a:rPr lang="en-GB" b="1" dirty="0"/>
              <a:t>TONE - how we say those words        38%                            </a:t>
            </a:r>
          </a:p>
          <a:p>
            <a:pPr marL="0" indent="0">
              <a:buNone/>
            </a:pPr>
            <a:endParaRPr lang="en-GB" dirty="0"/>
          </a:p>
          <a:p>
            <a:r>
              <a:rPr lang="en-GB" b="1" dirty="0"/>
              <a:t>BODY LANGUAGE - all other non-verbal signals 55%</a:t>
            </a:r>
          </a:p>
          <a:p>
            <a:endParaRPr lang="en-GB" b="1" dirty="0"/>
          </a:p>
          <a:p>
            <a:pPr marL="0" indent="0">
              <a:buNone/>
            </a:pPr>
            <a:r>
              <a:rPr lang="en-GB" b="1" dirty="0"/>
              <a:t>The actual percentages are disputed from theory to theory. Discuss with your groups whether you think the percentages are accurate or nonsense.</a:t>
            </a:r>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Tree>
    <p:extLst>
      <p:ext uri="{BB962C8B-B14F-4D97-AF65-F5344CB8AC3E}">
        <p14:creationId xmlns:p14="http://schemas.microsoft.com/office/powerpoint/2010/main" val="412774190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sz="1200" b="1" i="0" u="none" strike="noStrike" kern="1200" baseline="0" dirty="0">
                <a:solidFill>
                  <a:schemeClr val="tx1"/>
                </a:solidFill>
                <a:latin typeface="Arial" charset="0"/>
                <a:ea typeface="+mn-ea"/>
                <a:cs typeface="+mn-cs"/>
              </a:rPr>
              <a:t>Verbal communication </a:t>
            </a:r>
            <a:r>
              <a:rPr lang="en-GB" sz="1200" b="0" i="0" u="none" strike="noStrike" kern="1200" baseline="0" dirty="0">
                <a:solidFill>
                  <a:schemeClr val="tx1"/>
                </a:solidFill>
                <a:latin typeface="Arial" charset="0"/>
                <a:ea typeface="+mn-ea"/>
                <a:cs typeface="+mn-cs"/>
              </a:rPr>
              <a:t>is the use of words and tone to convey a message when interacting with another person.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Remind learners that while the words they use are important, so is the tone they use to express those words - it’s not just what you say, but how you say it that counts.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Verbal communication includes: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speaking</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listening</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reading (aloud)</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pitch and tone of voice</a:t>
            </a: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9728580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sz="1200" b="1" i="0" u="none" strike="noStrike" kern="1200" baseline="0" dirty="0">
                <a:solidFill>
                  <a:schemeClr val="tx1"/>
                </a:solidFill>
                <a:latin typeface="Arial" charset="0"/>
                <a:ea typeface="+mn-ea"/>
                <a:cs typeface="+mn-cs"/>
              </a:rPr>
              <a:t>Non-verbal communication </a:t>
            </a:r>
            <a:r>
              <a:rPr lang="en-GB" sz="1200" b="0" i="0" u="none" strike="noStrike" kern="1200" baseline="0" dirty="0">
                <a:solidFill>
                  <a:schemeClr val="tx1"/>
                </a:solidFill>
                <a:latin typeface="Arial" charset="0"/>
                <a:ea typeface="+mn-ea"/>
                <a:cs typeface="+mn-cs"/>
              </a:rPr>
              <a:t>is everything else that people do when communicating with another person on a face-to-face basis.</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Non-verbal communication includes: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gestures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stance</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eye contact</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facial expression</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written communication (pictures, signs, script, text messages etc.)</a:t>
            </a: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6042573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GB" dirty="0"/>
          </a:p>
        </p:txBody>
      </p:sp>
    </p:spTree>
    <p:extLst>
      <p:ext uri="{BB962C8B-B14F-4D97-AF65-F5344CB8AC3E}">
        <p14:creationId xmlns:p14="http://schemas.microsoft.com/office/powerpoint/2010/main" val="283776516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31790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xmlns="" id="{3906E4E7-CEF2-4545-A99E-D77B4C6358A5}"/>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xmlns="" id="{FCD8A587-2900-4E04-97AD-B385E7AF2D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 CCTV operator’s role includes watching live images and reviewing footage not including themselves.  It also includes reviewing images from body-worn cameras.  </a:t>
            </a:r>
          </a:p>
          <a:p>
            <a:pPr marL="0" indent="0">
              <a:buNone/>
            </a:pPr>
            <a:endParaRPr lang="en-GB" dirty="0"/>
          </a:p>
          <a:p>
            <a:pPr marL="0" indent="0">
              <a:buNone/>
            </a:pPr>
            <a:r>
              <a:rPr lang="en-GB" dirty="0"/>
              <a:t>This does not apply to individuals employed directly by the business but is an additional licence for all contracted security operatives. Anyone can review footage that includes themselves for the purpose of accurately writing an incident report.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3646869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Effective communication in a team is essential</a:t>
            </a:r>
          </a:p>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5353103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889441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Diverse customer needs </a:t>
            </a:r>
          </a:p>
          <a:p>
            <a:pPr marL="0" indent="0">
              <a:buNone/>
            </a:pPr>
            <a:r>
              <a:rPr lang="en-GB" b="0" dirty="0"/>
              <a:t>All customers are different people, with differing needs and expectations. Customers may:</a:t>
            </a:r>
          </a:p>
          <a:p>
            <a:pPr marL="174625" indent="-174625"/>
            <a:r>
              <a:rPr lang="en-GB" b="0" dirty="0"/>
              <a:t>come from different countries</a:t>
            </a:r>
          </a:p>
          <a:p>
            <a:pPr marL="174625" indent="-174625"/>
            <a:r>
              <a:rPr lang="en-GB" b="0" dirty="0"/>
              <a:t>have different faiths/religions</a:t>
            </a:r>
          </a:p>
          <a:p>
            <a:pPr marL="174625" indent="-174625"/>
            <a:r>
              <a:rPr lang="en-GB" b="0" dirty="0"/>
              <a:t>be from different age groups</a:t>
            </a:r>
          </a:p>
          <a:p>
            <a:pPr marL="174625" indent="-174625"/>
            <a:r>
              <a:rPr lang="en-GB" b="0" dirty="0"/>
              <a:t>have different levels of physical/mental ability</a:t>
            </a:r>
          </a:p>
          <a:p>
            <a:pPr marL="174625" indent="-174625"/>
            <a:endParaRPr lang="en-GB" b="0" dirty="0"/>
          </a:p>
          <a:p>
            <a:pPr marL="0" indent="0">
              <a:buNone/>
            </a:pPr>
            <a:r>
              <a:rPr lang="en-GB" b="0" dirty="0"/>
              <a:t>People form their own personal values as they grow up. The following factors all contribute to how a person’s values are formed: </a:t>
            </a:r>
          </a:p>
          <a:p>
            <a:pPr marL="174625" indent="-174625"/>
            <a:r>
              <a:rPr lang="en-GB" b="0" dirty="0"/>
              <a:t>where they were born</a:t>
            </a:r>
          </a:p>
          <a:p>
            <a:pPr marL="174625" indent="-174625"/>
            <a:r>
              <a:rPr lang="en-GB" b="0" dirty="0"/>
              <a:t>where they live</a:t>
            </a:r>
          </a:p>
          <a:p>
            <a:pPr marL="174625" indent="-174625"/>
            <a:r>
              <a:rPr lang="en-GB" b="0" dirty="0"/>
              <a:t>how they were brought up</a:t>
            </a:r>
          </a:p>
          <a:p>
            <a:pPr marL="174625" indent="-174625"/>
            <a:r>
              <a:rPr lang="en-GB" b="0" dirty="0"/>
              <a:t>their friends and family</a:t>
            </a:r>
          </a:p>
          <a:p>
            <a:pPr marL="174625" indent="-174625"/>
            <a:r>
              <a:rPr lang="en-GB" b="0" dirty="0"/>
              <a:t>their jobs</a:t>
            </a:r>
          </a:p>
          <a:p>
            <a:pPr marL="0" indent="0">
              <a:buNone/>
            </a:pPr>
            <a:endParaRPr lang="en-GB" dirty="0"/>
          </a:p>
          <a:p>
            <a:pPr marL="0" indent="0">
              <a:buNone/>
            </a:pPr>
            <a:r>
              <a:rPr lang="en-GB" dirty="0"/>
              <a:t>Security operatives need to factor in the above and based on this, choose the most appropriate and effective way to deal with each particular customer.</a:t>
            </a:r>
          </a:p>
          <a:p>
            <a:pPr marL="0" indent="0">
              <a:buNone/>
            </a:pPr>
            <a:endParaRPr lang="en-GB" dirty="0"/>
          </a:p>
          <a:p>
            <a:pPr marL="0" indent="0">
              <a:buNone/>
            </a:pPr>
            <a:r>
              <a:rPr lang="en-GB" dirty="0"/>
              <a:t>For example, security operatives would speak to a distressed young child in the street very differently to the way they would treat a drunk, aggressive customer outside a pub.  Both are customers if they have to be dealt with as part of their duties, but both would need to be dealt with differently because of their different values, needs and expectations.</a:t>
            </a:r>
          </a:p>
          <a:p>
            <a:pPr marL="0" indent="0">
              <a:buNone/>
            </a:pPr>
            <a:endParaRPr lang="en-GB" dirty="0"/>
          </a:p>
          <a:p>
            <a:pPr marL="0" indent="0">
              <a:buNone/>
            </a:pPr>
            <a:r>
              <a:rPr lang="en-GB" dirty="0"/>
              <a:t>Consider the Jamie Bulger case (child who was tortured and killed by other children) or any other example you prefer.</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9119756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59312015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8381251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127158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9142606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602691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8200984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sz="1200" b="1" i="0" u="none" strike="noStrike" kern="1200" baseline="0" dirty="0">
                <a:solidFill>
                  <a:schemeClr val="tx1"/>
                </a:solidFill>
                <a:latin typeface="Arial" charset="0"/>
                <a:ea typeface="+mn-ea"/>
                <a:cs typeface="+mn-cs"/>
              </a:rPr>
              <a:t>The phonetic alphabet</a:t>
            </a:r>
          </a:p>
          <a:p>
            <a:pPr marL="0" indent="0">
              <a:buNone/>
            </a:pPr>
            <a:r>
              <a:rPr lang="en-GB" sz="1200" b="0" i="0" u="none" strike="noStrike" kern="1200" baseline="0" dirty="0">
                <a:solidFill>
                  <a:schemeClr val="tx1"/>
                </a:solidFill>
                <a:latin typeface="Arial" charset="0"/>
                <a:ea typeface="+mn-ea"/>
                <a:cs typeface="+mn-cs"/>
              </a:rPr>
              <a:t>In the phonetic alphabet, all the words used to represent the letters sound different, so there is no confusion about what people are saying.</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Security operatives may need to use the phonetic alphabet during the course of their duties, as they may well have to use the telephone or radio to communicate with other members of staff, outside organisations or members of the public.</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It is important that this is always done professionally and politely and that security operatives always remember to use clear language.</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Effective telephone/radio communication between security teams and other people on-site is essential and helps to deal with incidents swiftly and efficiently.</a:t>
            </a: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07819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Close protection operatives are commonly called bodyguards.  </a:t>
            </a:r>
          </a:p>
          <a:p>
            <a:pPr marL="0" indent="0">
              <a:buNone/>
            </a:pPr>
            <a:endParaRPr lang="en-GB" dirty="0"/>
          </a:p>
          <a:p>
            <a:pPr marL="0" indent="0">
              <a:buNone/>
            </a:pPr>
            <a:r>
              <a:rPr lang="en-GB" dirty="0"/>
              <a:t>Their roles may include protecting people or property. </a:t>
            </a:r>
          </a:p>
          <a:p>
            <a:pPr marL="0" indent="0">
              <a:buNone/>
            </a:pPr>
            <a:endParaRPr lang="en-GB" dirty="0"/>
          </a:p>
          <a:p>
            <a:pPr marL="0" indent="0">
              <a:buNone/>
            </a:pPr>
            <a:r>
              <a:rPr lang="en-GB" dirty="0"/>
              <a:t>This is currently (January 2020) </a:t>
            </a:r>
            <a:r>
              <a:rPr lang="en-GB" dirty="0">
                <a:highlight>
                  <a:srgbClr val="FFFF00"/>
                </a:highlight>
              </a:rPr>
              <a:t>the only SIA licence </a:t>
            </a:r>
            <a:r>
              <a:rPr lang="en-GB" dirty="0"/>
              <a:t>that would also allow the holder to work in the door and security officer sectors.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a:xfrm>
            <a:off x="4221163" y="160338"/>
            <a:ext cx="2673350" cy="2005012"/>
          </a:xfrm>
        </p:spPr>
      </p:sp>
    </p:spTree>
    <p:extLst>
      <p:ext uri="{BB962C8B-B14F-4D97-AF65-F5344CB8AC3E}">
        <p14:creationId xmlns:p14="http://schemas.microsoft.com/office/powerpoint/2010/main" val="125519472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effectLst/>
              <a:uLnTx/>
              <a:uFillTx/>
              <a:latin typeface="Arial" charset="0"/>
              <a:ea typeface="+mn-ea"/>
              <a:cs typeface="Arial" charset="0"/>
            </a:endParaRPr>
          </a:p>
        </p:txBody>
      </p:sp>
      <p:sp>
        <p:nvSpPr>
          <p:cNvPr id="7" name="Slide Image Placeholder 6"/>
          <p:cNvSpPr>
            <a:spLocks noGrp="1" noRot="1" noChangeAspect="1"/>
          </p:cNvSpPr>
          <p:nvPr>
            <p:ph type="sldImg"/>
          </p:nvPr>
        </p:nvSpPr>
        <p:spPr/>
      </p:sp>
      <p:sp>
        <p:nvSpPr>
          <p:cNvPr id="6" name="TextBox 5"/>
          <p:cNvSpPr txBox="1"/>
          <p:nvPr/>
        </p:nvSpPr>
        <p:spPr>
          <a:xfrm>
            <a:off x="1402014" y="3534965"/>
            <a:ext cx="1800199" cy="52629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 Alpha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 Bravo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 Charlie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 Delta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Echo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 – Foxtrot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 – Golf</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 – Hotel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 India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 Juliet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 – Kilo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 – Lima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 Mike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November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 Oscar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 – Papa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 – Quebec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 – Romeo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 Sierra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 Tango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 – Uniform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Victor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 Whiskey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 – X-ray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 Yankee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 – Zulu</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562254" y="3534965"/>
            <a:ext cx="2088231" cy="21236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 – Zero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 </a:t>
            </a:r>
            <a:r>
              <a:rPr kumimoji="0" lang="en-GB"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Wun</a:t>
            </a:r>
            <a:endPar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 Two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 Tree (three)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 </a:t>
            </a:r>
            <a:r>
              <a:rPr kumimoji="0" lang="en-GB"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Fower</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 Fife (five)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 Six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 Seven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 Ait (eight)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 </a:t>
            </a:r>
            <a:r>
              <a:rPr kumimoji="0" lang="en-GB"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Niner</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(nine)</a:t>
            </a:r>
          </a:p>
        </p:txBody>
      </p:sp>
      <p:sp>
        <p:nvSpPr>
          <p:cNvPr id="2" name="Notes Placeholder 1">
            <a:extLst>
              <a:ext uri="{FF2B5EF4-FFF2-40B4-BE49-F238E27FC236}">
                <a16:creationId xmlns:a16="http://schemas.microsoft.com/office/drawing/2014/main" xmlns="" id="{0FB6FDD8-AD5C-436D-985D-0EDC16030348}"/>
              </a:ext>
            </a:extLst>
          </p:cNvPr>
          <p:cNvSpPr>
            <a:spLocks noGrp="1"/>
          </p:cNvSpPr>
          <p:nvPr>
            <p:ph type="body" idx="1"/>
          </p:nvPr>
        </p:nvSpPr>
        <p:spPr/>
        <p:txBody>
          <a:bodyPr/>
          <a:lstStyle/>
          <a:p>
            <a:pPr marL="0" indent="0">
              <a:buNone/>
            </a:pPr>
            <a:r>
              <a:rPr lang="en-US" dirty="0"/>
              <a:t>Try asking the learners to spell another person or their own name phonetically.</a:t>
            </a:r>
            <a:endParaRPr lang="en-GB" dirty="0"/>
          </a:p>
        </p:txBody>
      </p:sp>
    </p:spTree>
    <p:extLst>
      <p:ext uri="{BB962C8B-B14F-4D97-AF65-F5344CB8AC3E}">
        <p14:creationId xmlns:p14="http://schemas.microsoft.com/office/powerpoint/2010/main" val="271176214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34504200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10335283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173019265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83197600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56924230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380724013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Completion of this module will enable learners to meet the following learning outcome:</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Learning outcome 8: Understand record keeping relevant to the role of the security operative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includes assessment criteria:</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8.1 State the importance of accurate record keeping </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8.2 Identify the types of records that may need to be completed</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8.3 Identify what information to include in records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8.4 Demonstrate the accurate completion of an evidential statement (Section 9 Statement)</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8.5 State the process of attending court to give evidence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module includes the following interactive activities:</a:t>
            </a:r>
          </a:p>
          <a:p>
            <a:pPr marL="174625" marR="0" lvl="0" indent="-174625" algn="l" defTabSz="914400" rtl="0" eaLnBrk="0" fontAlgn="base" latinLnBrk="0" hangingPunct="0">
              <a:lnSpc>
                <a:spcPct val="107000"/>
              </a:lnSpc>
              <a:spcBef>
                <a:spcPct val="30000"/>
              </a:spcBef>
              <a:spcAft>
                <a:spcPts val="800"/>
              </a:spcAft>
              <a:buClrTx/>
              <a:buSzTx/>
              <a:tabLst/>
              <a:defRPr/>
            </a:pPr>
            <a:r>
              <a:rPr lang="en-US" dirty="0">
                <a:effectLst/>
                <a:latin typeface="Arial" panose="020B0604020202020204" pitchFamily="34" charset="0"/>
                <a:ea typeface="Calibri" panose="020F0502020204030204" pitchFamily="34" charset="0"/>
                <a:cs typeface="Arial" panose="020B0604020202020204" pitchFamily="34" charset="0"/>
              </a:rPr>
              <a:t>class question: Why is accurate record-keeping important?</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Key task 8</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417957943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b="1" dirty="0"/>
              <a:t>Class question: Why is accurate record-keeping important?</a:t>
            </a:r>
          </a:p>
          <a:p>
            <a:r>
              <a:rPr lang="en-US" altLang="en-US" dirty="0"/>
              <a:t>You may need to refer back to an incident months or years after the event</a:t>
            </a:r>
          </a:p>
          <a:p>
            <a:r>
              <a:rPr lang="en-US" altLang="en-US" dirty="0"/>
              <a:t>Memories can alter with time, particularly when an incident is discussed with others</a:t>
            </a:r>
            <a:endParaRPr lang="en-GB" alt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GB" b="1" dirty="0"/>
              <a:t>Types of reports will vary from company to company</a:t>
            </a:r>
          </a:p>
          <a:p>
            <a:pPr marL="0" indent="0">
              <a:buNone/>
            </a:pPr>
            <a:r>
              <a:rPr lang="en-GB" sz="1200" b="0" i="0" u="none" strike="noStrike" kern="1200" baseline="0" dirty="0">
                <a:solidFill>
                  <a:schemeClr val="tx1"/>
                </a:solidFill>
                <a:latin typeface="Arial" charset="0"/>
                <a:ea typeface="+mn-ea"/>
                <a:cs typeface="+mn-cs"/>
              </a:rPr>
              <a:t>Security operatives need to ensure that they know what records they are required to use at their venues, where they are kept and how to complete them.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These various reports provide a permanent written record of incidents that have happened and can be used to refresh security operatives’ memories prior to giving evidence in court.</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They can also be used to assist the site/venue to comply with the law, assist outside agencies, protect security operatives from malicious allegations and can help to justify any actions they have taken.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825304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Vehicle immobilisers are only licensed by the SIA in Northern Ireland.  These are security operatives who either remove or relocate vehicles, restrict the movement of vehicles using a device or release vehicles after demanding or collecting a charge.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9237866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Incident reports</a:t>
            </a:r>
          </a:p>
          <a:p>
            <a:pPr marL="0" indent="0">
              <a:buNone/>
            </a:pPr>
            <a:r>
              <a:rPr lang="en-GB" sz="1200" b="0" i="0" u="none" strike="noStrike" kern="1200" baseline="0" dirty="0">
                <a:solidFill>
                  <a:schemeClr val="tx1"/>
                </a:solidFill>
                <a:latin typeface="Arial" charset="0"/>
                <a:ea typeface="+mn-ea"/>
                <a:cs typeface="+mn-cs"/>
              </a:rPr>
              <a:t>Records need to be completed as soon as possible following the incident. They should be purely factual, without personal opinion and each separate report should be signed, dated and timed.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62470928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b="1" kern="1200" dirty="0">
                <a:solidFill>
                  <a:schemeClr val="tx1"/>
                </a:solidFill>
                <a:latin typeface="+mn-lt"/>
                <a:ea typeface="+mn-ea"/>
                <a:cs typeface="+mn-cs"/>
              </a:rPr>
              <a:t>Using notebooks</a:t>
            </a:r>
            <a:endParaRPr lang="en-GB"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While full incident reports can be completed in the relative comfort of an office or staffroom, there are occasions when security operatives may need to make accurate, timely notes while working at the scene of an incident. </a:t>
            </a:r>
          </a:p>
          <a:p>
            <a:pPr marL="0" indent="0">
              <a:buNone/>
            </a:pPr>
            <a:endParaRPr lang="en-US"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To ensure that sufficient details about a routine or unusual event are taken at the time, door supervisors will often need to use notebooks. </a:t>
            </a:r>
          </a:p>
          <a:p>
            <a:pPr marL="0" indent="0">
              <a:buNone/>
            </a:pPr>
            <a:endParaRPr lang="en-US"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A fuller report can be made of the incident later, using the information in the notebook taken at the time.</a:t>
            </a:r>
          </a:p>
          <a:p>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94277723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kern="1200" dirty="0">
                <a:solidFill>
                  <a:schemeClr val="tx1"/>
                </a:solidFill>
                <a:latin typeface="+mn-lt"/>
                <a:ea typeface="+mn-ea"/>
                <a:cs typeface="+mn-cs"/>
              </a:rPr>
              <a:t>Notebooks need to be completed in black ink and notebook rules should apply. </a:t>
            </a:r>
          </a:p>
          <a:p>
            <a:pPr marL="0" indent="0">
              <a:buNone/>
            </a:pPr>
            <a:endParaRPr lang="en-US"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The mnemonic ‘</a:t>
            </a:r>
            <a:r>
              <a:rPr lang="en-US" sz="1200" b="1" kern="1200" dirty="0">
                <a:solidFill>
                  <a:schemeClr val="tx1"/>
                </a:solidFill>
                <a:latin typeface="+mn-lt"/>
                <a:ea typeface="+mn-ea"/>
                <a:cs typeface="+mn-cs"/>
              </a:rPr>
              <a:t>NO ELBOWS</a:t>
            </a:r>
            <a:r>
              <a:rPr lang="en-US" sz="1200" kern="1200" dirty="0">
                <a:solidFill>
                  <a:schemeClr val="tx1"/>
                </a:solidFill>
                <a:latin typeface="+mn-lt"/>
                <a:ea typeface="+mn-ea"/>
                <a:cs typeface="+mn-cs"/>
              </a:rPr>
              <a:t>’ is a useful way of understanding and remembering the general rules for when using notebooks:</a:t>
            </a:r>
            <a:endParaRPr lang="en-GB"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No     </a:t>
            </a:r>
            <a:r>
              <a:rPr lang="en-US" sz="1200" b="1" kern="1200" dirty="0">
                <a:solidFill>
                  <a:schemeClr val="tx1"/>
                </a:solidFill>
                <a:latin typeface="+mn-lt"/>
                <a:ea typeface="+mn-ea"/>
                <a:cs typeface="+mn-cs"/>
              </a:rPr>
              <a:t>E</a:t>
            </a:r>
            <a:r>
              <a:rPr lang="en-US" sz="1200" kern="1200" dirty="0">
                <a:solidFill>
                  <a:schemeClr val="tx1"/>
                </a:solidFill>
                <a:latin typeface="+mn-lt"/>
                <a:ea typeface="+mn-ea"/>
                <a:cs typeface="+mn-cs"/>
              </a:rPr>
              <a:t>rasures </a:t>
            </a:r>
            <a:endParaRPr lang="en-GB"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No     </a:t>
            </a:r>
            <a:r>
              <a:rPr lang="en-US" sz="1200" b="1" kern="1200" dirty="0">
                <a:solidFill>
                  <a:schemeClr val="tx1"/>
                </a:solidFill>
                <a:latin typeface="+mn-lt"/>
                <a:ea typeface="+mn-ea"/>
                <a:cs typeface="+mn-cs"/>
              </a:rPr>
              <a:t>L</a:t>
            </a:r>
            <a:r>
              <a:rPr lang="en-US" sz="1200" kern="1200" dirty="0">
                <a:solidFill>
                  <a:schemeClr val="tx1"/>
                </a:solidFill>
                <a:latin typeface="+mn-lt"/>
                <a:ea typeface="+mn-ea"/>
                <a:cs typeface="+mn-cs"/>
              </a:rPr>
              <a:t>eaves (pages) torn out </a:t>
            </a:r>
            <a:endParaRPr lang="en-GB"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No     </a:t>
            </a:r>
            <a:r>
              <a:rPr lang="en-US" sz="1200" b="1" kern="1200" dirty="0">
                <a:solidFill>
                  <a:schemeClr val="tx1"/>
                </a:solidFill>
                <a:latin typeface="+mn-lt"/>
                <a:ea typeface="+mn-ea"/>
                <a:cs typeface="+mn-cs"/>
              </a:rPr>
              <a:t>B</a:t>
            </a:r>
            <a:r>
              <a:rPr lang="en-US" sz="1200" kern="1200" dirty="0">
                <a:solidFill>
                  <a:schemeClr val="tx1"/>
                </a:solidFill>
                <a:latin typeface="+mn-lt"/>
                <a:ea typeface="+mn-ea"/>
                <a:cs typeface="+mn-cs"/>
              </a:rPr>
              <a:t>lank spaces       </a:t>
            </a:r>
            <a:endParaRPr lang="en-GB"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No     </a:t>
            </a:r>
            <a:r>
              <a:rPr lang="en-US" sz="1200" b="1" kern="1200" dirty="0">
                <a:solidFill>
                  <a:schemeClr val="tx1"/>
                </a:solidFill>
                <a:latin typeface="+mn-lt"/>
                <a:ea typeface="+mn-ea"/>
                <a:cs typeface="+mn-cs"/>
              </a:rPr>
              <a:t>O</a:t>
            </a:r>
            <a:r>
              <a:rPr lang="en-US" sz="1200" kern="1200" dirty="0">
                <a:solidFill>
                  <a:schemeClr val="tx1"/>
                </a:solidFill>
                <a:latin typeface="+mn-lt"/>
                <a:ea typeface="+mn-ea"/>
                <a:cs typeface="+mn-cs"/>
              </a:rPr>
              <a:t>verwriting</a:t>
            </a:r>
            <a:endParaRPr lang="en-GB"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No     </a:t>
            </a:r>
            <a:r>
              <a:rPr lang="en-US" sz="1200" b="1" kern="1200" dirty="0">
                <a:solidFill>
                  <a:schemeClr val="tx1"/>
                </a:solidFill>
                <a:latin typeface="+mn-lt"/>
                <a:ea typeface="+mn-ea"/>
                <a:cs typeface="+mn-cs"/>
              </a:rPr>
              <a:t>W</a:t>
            </a:r>
            <a:r>
              <a:rPr lang="en-US" sz="1200" kern="1200" dirty="0">
                <a:solidFill>
                  <a:schemeClr val="tx1"/>
                </a:solidFill>
                <a:latin typeface="+mn-lt"/>
                <a:ea typeface="+mn-ea"/>
                <a:cs typeface="+mn-cs"/>
              </a:rPr>
              <a:t>riting between the lines</a:t>
            </a:r>
            <a:endParaRPr lang="en-GB" sz="1200" kern="1200" dirty="0">
              <a:solidFill>
                <a:schemeClr val="tx1"/>
              </a:solidFill>
              <a:latin typeface="+mn-lt"/>
              <a:ea typeface="+mn-ea"/>
              <a:cs typeface="+mn-cs"/>
            </a:endParaRPr>
          </a:p>
          <a:p>
            <a:pPr marL="0" indent="0">
              <a:buNone/>
            </a:pPr>
            <a:r>
              <a:rPr lang="en-US" sz="1200" kern="1200" dirty="0">
                <a:solidFill>
                  <a:schemeClr val="tx1"/>
                </a:solidFill>
                <a:latin typeface="+mn-lt"/>
                <a:ea typeface="+mn-ea"/>
                <a:cs typeface="+mn-cs"/>
              </a:rPr>
              <a:t>and    </a:t>
            </a:r>
            <a:r>
              <a:rPr lang="en-US" sz="1200" b="1" kern="1200" dirty="0">
                <a:solidFill>
                  <a:schemeClr val="tx1"/>
                </a:solidFill>
                <a:latin typeface="+mn-lt"/>
                <a:ea typeface="+mn-ea"/>
                <a:cs typeface="+mn-cs"/>
              </a:rPr>
              <a:t>S</a:t>
            </a:r>
            <a:r>
              <a:rPr lang="en-US" sz="1200" kern="1200" dirty="0">
                <a:solidFill>
                  <a:schemeClr val="tx1"/>
                </a:solidFill>
                <a:latin typeface="+mn-lt"/>
                <a:ea typeface="+mn-ea"/>
                <a:cs typeface="+mn-cs"/>
              </a:rPr>
              <a:t>tatements in direct speech</a:t>
            </a:r>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92931149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b="1" kern="1200" dirty="0">
                <a:solidFill>
                  <a:schemeClr val="tx1"/>
                </a:solidFill>
                <a:latin typeface="+mn-lt"/>
                <a:ea typeface="+mn-ea"/>
                <a:cs typeface="+mn-cs"/>
              </a:rPr>
              <a:t>Reporting procedures</a:t>
            </a:r>
            <a:endParaRPr lang="en-GB" sz="1200" kern="1200" dirty="0">
              <a:solidFill>
                <a:schemeClr val="tx1"/>
              </a:solidFill>
              <a:latin typeface="+mn-lt"/>
              <a:ea typeface="+mn-ea"/>
              <a:cs typeface="+mn-cs"/>
            </a:endParaRPr>
          </a:p>
          <a:p>
            <a:pPr marL="0" indent="0">
              <a:buNone/>
            </a:pPr>
            <a:r>
              <a:rPr lang="en-GB" dirty="0"/>
              <a:t>Basic information will always be required.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59545806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Formal police statements are often referred to as a Section 9 statement.</a:t>
            </a:r>
          </a:p>
          <a:p>
            <a:pPr marL="0" indent="0">
              <a:buNone/>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latin typeface="Arial" charset="0"/>
                <a:ea typeface="+mn-ea"/>
                <a:cs typeface="+mn-cs"/>
              </a:rPr>
              <a:t>NI: </a:t>
            </a:r>
            <a:r>
              <a:rPr lang="en-GB" sz="1200" b="0" kern="1200" dirty="0">
                <a:solidFill>
                  <a:schemeClr val="tx1"/>
                </a:solidFill>
                <a:latin typeface="Arial" charset="0"/>
                <a:ea typeface="+mn-ea"/>
                <a:cs typeface="+mn-cs"/>
              </a:rPr>
              <a:t>The Police and Criminal Evidence (Northern Ireland) Order 1989.</a:t>
            </a:r>
          </a:p>
          <a:p>
            <a:pPr marL="0" indent="0">
              <a:buNone/>
            </a:pPr>
            <a:endParaRPr lang="en-GB" dirty="0"/>
          </a:p>
        </p:txBody>
      </p:sp>
    </p:spTree>
    <p:extLst>
      <p:ext uri="{BB962C8B-B14F-4D97-AF65-F5344CB8AC3E}">
        <p14:creationId xmlns:p14="http://schemas.microsoft.com/office/powerpoint/2010/main" val="410389702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security operatives are required to make a statement, the police will provide help</a:t>
            </a:r>
          </a:p>
          <a:p>
            <a:r>
              <a:rPr lang="en-GB" dirty="0"/>
              <a:t>They will ask questions about the incident </a:t>
            </a:r>
          </a:p>
          <a:p>
            <a:r>
              <a:rPr lang="en-GB" dirty="0"/>
              <a:t>Security operatives are entitled to write their own statements, but this is not recommended </a:t>
            </a:r>
          </a:p>
        </p:txBody>
      </p:sp>
    </p:spTree>
    <p:extLst>
      <p:ext uri="{BB962C8B-B14F-4D97-AF65-F5344CB8AC3E}">
        <p14:creationId xmlns:p14="http://schemas.microsoft.com/office/powerpoint/2010/main" val="12728421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913895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How the SO felt, e.g. frightened, in fear of being assaulted etc.</a:t>
            </a:r>
          </a:p>
        </p:txBody>
      </p:sp>
    </p:spTree>
    <p:extLst>
      <p:ext uri="{BB962C8B-B14F-4D97-AF65-F5344CB8AC3E}">
        <p14:creationId xmlns:p14="http://schemas.microsoft.com/office/powerpoint/2010/main" val="237716848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0542084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i="0" u="none" strike="noStrike" kern="1200" baseline="0" dirty="0">
                <a:solidFill>
                  <a:schemeClr val="tx1"/>
                </a:solidFill>
                <a:latin typeface="Arial" charset="0"/>
                <a:ea typeface="+mn-ea"/>
                <a:cs typeface="+mn-cs"/>
              </a:rPr>
              <a:t>Identification in statements</a:t>
            </a:r>
          </a:p>
          <a:p>
            <a:pPr marL="0" indent="0">
              <a:buNone/>
            </a:pPr>
            <a:r>
              <a:rPr lang="en-GB" sz="1200" b="0" i="0" u="none" strike="noStrike" kern="1200" baseline="0" dirty="0">
                <a:solidFill>
                  <a:schemeClr val="tx1"/>
                </a:solidFill>
                <a:latin typeface="Arial" charset="0"/>
                <a:ea typeface="+mn-ea"/>
                <a:cs typeface="+mn-cs"/>
              </a:rPr>
              <a:t>Should security operatives be required to describe a person they have seen in a statement, as well as giving as complete and accurate a description as they can, they should also cover the following points: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how long they observed the person for.</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how far away the person was from them.</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what the lighting conditions were like at the time.</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whether their view of the person was impeded in any way.</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whether they have ever seen the person before and if so, how many times.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whether they had any special reason for remembering the person.</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if they subsequently identified the person to police, how much time passed between originally seeing them and the identification?</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any differences between the security operative’s descriptions of the person and how they looked when they identified them to the police</a:t>
            </a:r>
          </a:p>
          <a:p>
            <a:pPr marL="0" indent="0">
              <a:buNone/>
            </a:pPr>
            <a:endParaRPr lang="en-GB" dirty="0"/>
          </a:p>
        </p:txBody>
      </p:sp>
    </p:spTree>
    <p:extLst>
      <p:ext uri="{BB962C8B-B14F-4D97-AF65-F5344CB8AC3E}">
        <p14:creationId xmlns:p14="http://schemas.microsoft.com/office/powerpoint/2010/main" val="564646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Licensing ensures that security operatives are ‘fit and proper’ persons who are properly trained and qualified to do their jobs.  </a:t>
            </a:r>
          </a:p>
          <a:p>
            <a:endParaRPr lang="en-GB" dirty="0"/>
          </a:p>
          <a:p>
            <a:pPr marL="0" indent="0">
              <a:buNone/>
            </a:pPr>
            <a:r>
              <a:rPr lang="en-GB" dirty="0"/>
              <a:t>Fit and proper is not just a physical limitation but also refers to the operator’s mental state e.g. is it a good idea to work a shift directly after someone close to you has died?</a:t>
            </a:r>
          </a:p>
          <a:p>
            <a:pPr marL="0" indent="0">
              <a:buNone/>
            </a:pPr>
            <a:endParaRPr lang="en-GB" dirty="0"/>
          </a:p>
          <a:p>
            <a:pPr marL="0" indent="0">
              <a:buNone/>
            </a:pPr>
            <a:r>
              <a:rPr lang="en-GB" dirty="0"/>
              <a:t>Anyone wishing to work as a security operative must have an SIA licence before they start work. </a:t>
            </a:r>
          </a:p>
        </p:txBody>
      </p:sp>
      <p:sp>
        <p:nvSpPr>
          <p:cNvPr id="4" name="Slide Number Placeholder 3"/>
          <p:cNvSpPr>
            <a:spLocks noGrp="1"/>
          </p:cNvSpPr>
          <p:nvPr>
            <p:ph type="sldNum" sz="quarter" idx="10"/>
          </p:nvPr>
        </p:nvSpPr>
        <p:spPr/>
        <p:txBody>
          <a:bodyPr/>
          <a:lstStyle/>
          <a:p>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2806847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0" i="0" u="none" strike="noStrike" kern="1200" baseline="0" dirty="0">
                <a:solidFill>
                  <a:schemeClr val="tx1"/>
                </a:solidFill>
                <a:latin typeface="Arial" charset="0"/>
                <a:ea typeface="+mn-ea"/>
                <a:cs typeface="+mn-cs"/>
              </a:rPr>
              <a:t>If security operatives cover all of these points in their statements, they will be providing good evidence for the prosecution where the case depends on the identification of the accused and shows a professional understanding of both the rules of evidence and the importance of proper descriptions and identification.</a:t>
            </a:r>
            <a:endParaRPr lang="en-GB" dirty="0"/>
          </a:p>
        </p:txBody>
      </p:sp>
    </p:spTree>
    <p:extLst>
      <p:ext uri="{BB962C8B-B14F-4D97-AF65-F5344CB8AC3E}">
        <p14:creationId xmlns:p14="http://schemas.microsoft.com/office/powerpoint/2010/main" val="246392165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54475" y="250825"/>
            <a:ext cx="2541588" cy="1908175"/>
          </a:xfrm>
        </p:spPr>
      </p:sp>
      <p:sp>
        <p:nvSpPr>
          <p:cNvPr id="3" name="Notes Placeholder 2"/>
          <p:cNvSpPr>
            <a:spLocks noGrp="1"/>
          </p:cNvSpPr>
          <p:nvPr>
            <p:ph type="body" idx="1"/>
          </p:nvPr>
        </p:nvSpPr>
        <p:spPr/>
        <p:txBody>
          <a:bodyPr>
            <a:normAutofit/>
          </a:bodyPr>
          <a:lstStyle/>
          <a:p>
            <a:pPr marL="0" indent="0">
              <a:buNone/>
            </a:pPr>
            <a:r>
              <a:rPr lang="en-GB" sz="1200" b="1" kern="1200" dirty="0">
                <a:solidFill>
                  <a:schemeClr val="tx1"/>
                </a:solidFill>
                <a:latin typeface="+mn-lt"/>
                <a:ea typeface="+mn-ea"/>
                <a:cs typeface="+mn-cs"/>
              </a:rPr>
              <a:t>Attending court</a:t>
            </a:r>
            <a:endParaRPr lang="en-GB" sz="1200" kern="1200" dirty="0">
              <a:solidFill>
                <a:schemeClr val="tx1"/>
              </a:solidFill>
              <a:latin typeface="+mn-lt"/>
              <a:ea typeface="+mn-ea"/>
              <a:cs typeface="+mn-cs"/>
            </a:endParaRPr>
          </a:p>
          <a:p>
            <a:pPr marL="171450" indent="-171450">
              <a:buFont typeface="Arial" panose="020B0604020202020204" pitchFamily="34" charset="0"/>
              <a:buChar char="•"/>
            </a:pPr>
            <a:r>
              <a:rPr lang="en-GB" dirty="0"/>
              <a:t>Courts are designed to intimidate the guilty, however this can also intimidate the witnesses and innocent parties</a:t>
            </a:r>
          </a:p>
          <a:p>
            <a:pPr marL="171450" indent="-171450">
              <a:buFont typeface="Arial" panose="020B0604020202020204" pitchFamily="34" charset="0"/>
              <a:buChar char="•"/>
            </a:pPr>
            <a:r>
              <a:rPr lang="en-GB" dirty="0"/>
              <a:t>Security operatives may refer to their notebooks, however the defence may also see the relevant entries</a:t>
            </a:r>
          </a:p>
          <a:p>
            <a:pPr marL="171450" indent="-171450">
              <a:buFont typeface="Arial" panose="020B0604020202020204" pitchFamily="34" charset="0"/>
              <a:buChar char="•"/>
            </a:pPr>
            <a:r>
              <a:rPr lang="en-GB" dirty="0"/>
              <a:t>Security operatives should always take the advice of their solicitors/CPS but only ever tell the truth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23932941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65704470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342494759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62559753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93933066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Tree>
    <p:extLst>
      <p:ext uri="{BB962C8B-B14F-4D97-AF65-F5344CB8AC3E}">
        <p14:creationId xmlns:p14="http://schemas.microsoft.com/office/powerpoint/2010/main" val="331111087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Completion of this module will enable learners to meet the following learning outcome:</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Learning outcome 9: Understand terror threats and the role of the security operative in the event of a threat</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includes assessment criteria:</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9.1 Identify the different threat levels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9.2 Recognise the common terror attack methods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9.3 Recognise the actions to take in the event of a terror threat</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9.4 identify the procedures for dealing with suspicious items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9.5 Identify behaviours that could indicate suspicious activity</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9.6 Identify how to respond to suspicious behaviour</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module includes the following interactive activities: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 </a:t>
            </a:r>
            <a:r>
              <a:rPr lang="en-GB" b="1" dirty="0">
                <a:effectLst/>
                <a:latin typeface="Arial" panose="020B0604020202020204" pitchFamily="34" charset="0"/>
                <a:ea typeface="Calibri" panose="020F0502020204030204" pitchFamily="34" charset="0"/>
                <a:cs typeface="Arial" panose="020B0604020202020204" pitchFamily="34" charset="0"/>
              </a:rPr>
              <a:t>Key task 9</a:t>
            </a:r>
            <a:endParaRPr lang="en-GB" dirty="0">
              <a:effectLst/>
              <a:latin typeface="Arial" panose="020B0604020202020204" pitchFamily="34" charset="0"/>
              <a:ea typeface="Calibri" panose="020F0502020204030204" pitchFamily="34" charset="0"/>
              <a:cs typeface="Arial" panose="020B0604020202020204" pitchFamily="34" charset="0"/>
            </a:endParaRPr>
          </a:p>
          <a:p>
            <a:endParaRPr lang="en-GB" altLang="en-US" dirty="0"/>
          </a:p>
        </p:txBody>
      </p:sp>
    </p:spTree>
    <p:extLst>
      <p:ext uri="{BB962C8B-B14F-4D97-AF65-F5344CB8AC3E}">
        <p14:creationId xmlns:p14="http://schemas.microsoft.com/office/powerpoint/2010/main" val="1480501904"/>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b="1" dirty="0">
                <a:latin typeface="+mn-lt"/>
                <a:cs typeface="+mn-cs"/>
              </a:rPr>
              <a:t>Terrorism</a:t>
            </a:r>
          </a:p>
          <a:p>
            <a:pPr marL="0" indent="0">
              <a:buNone/>
            </a:pPr>
            <a:r>
              <a:rPr lang="en-GB" b="0" dirty="0">
                <a:latin typeface="+mn-lt"/>
                <a:cs typeface="+mn-cs"/>
              </a:rPr>
              <a:t>The use of violence, threats and intimidation, especially in the pursuit of political aims. </a:t>
            </a:r>
          </a:p>
          <a:p>
            <a:pPr marL="0" indent="0">
              <a:buNone/>
            </a:pPr>
            <a:endParaRPr lang="en-GB" dirty="0">
              <a:latin typeface="+mn-lt"/>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An individual will need to set up an account on the SIA website (</a:t>
            </a:r>
            <a:r>
              <a:rPr lang="en-GB" dirty="0">
                <a:hlinkClick r:id="rId3"/>
              </a:rPr>
              <a:t>https://www.sia.homeoffice.gov.uk/Pages/licensing-applying.aspx</a:t>
            </a:r>
            <a:r>
              <a:rPr lang="en-GB" dirty="0"/>
              <a:t>)</a:t>
            </a:r>
            <a:r>
              <a:rPr lang="en-US" dirty="0"/>
              <a:t>. Once set up, an employer can link to it and complete the application on the individual’s behalf, or the individual can complete it.  Once submitted, it will message the applicant telling them their reference number and which documents to take to the approved post office. They must present their application reference number and the documents. The post office will take the payment and their photograph.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1523993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b="0" dirty="0">
                <a:latin typeface="+mn-lt"/>
                <a:cs typeface="+mn-cs"/>
              </a:rPr>
              <a:t>Public, commercial and retail premises, as well as places of entertainment could all become targets of either bomb threats or actual terrorist attacks.</a:t>
            </a:r>
          </a:p>
          <a:p>
            <a:pPr marL="0" indent="0">
              <a:buNone/>
            </a:pPr>
            <a:endParaRPr lang="en-GB" b="1" dirty="0">
              <a:latin typeface="+mn-lt"/>
              <a:cs typeface="+mn-cs"/>
            </a:endParaRPr>
          </a:p>
          <a:p>
            <a:pPr marL="0" indent="0">
              <a:buNone/>
            </a:pPr>
            <a:r>
              <a:rPr lang="en-GB" b="1" dirty="0">
                <a:latin typeface="+mn-lt"/>
                <a:cs typeface="+mn-cs"/>
              </a:rPr>
              <a:t>Security operatives need to be aware of:</a:t>
            </a:r>
          </a:p>
          <a:p>
            <a:pPr marL="177674" indent="-177674">
              <a:buFont typeface="Arial" panose="020B0604020202020204" pitchFamily="34" charset="0"/>
              <a:buChar char="•"/>
            </a:pPr>
            <a:r>
              <a:rPr lang="en-GB" dirty="0">
                <a:latin typeface="+mn-lt"/>
                <a:cs typeface="+mn-cs"/>
              </a:rPr>
              <a:t>what is currently happening around the world and in their particular area</a:t>
            </a:r>
          </a:p>
          <a:p>
            <a:pPr marL="177674" indent="-177674">
              <a:buFont typeface="Arial" panose="020B0604020202020204" pitchFamily="34" charset="0"/>
              <a:buChar char="•"/>
            </a:pPr>
            <a:r>
              <a:rPr lang="en-GB" dirty="0">
                <a:latin typeface="+mn-lt"/>
                <a:cs typeface="+mn-cs"/>
              </a:rPr>
              <a:t>any recent terrorist attacks or threats</a:t>
            </a:r>
          </a:p>
          <a:p>
            <a:pPr marL="177674" indent="-177674">
              <a:buFont typeface="Arial" panose="020B0604020202020204" pitchFamily="34" charset="0"/>
              <a:buChar char="•"/>
            </a:pPr>
            <a:r>
              <a:rPr lang="en-GB" dirty="0">
                <a:latin typeface="+mn-lt"/>
                <a:cs typeface="+mn-cs"/>
              </a:rPr>
              <a:t>the location of their own site in relation to other possible targets nearby</a:t>
            </a:r>
          </a:p>
          <a:p>
            <a:pPr marL="177674" indent="-177674">
              <a:buFont typeface="Arial" panose="020B0604020202020204" pitchFamily="34" charset="0"/>
              <a:buChar char="•"/>
            </a:pPr>
            <a:r>
              <a:rPr lang="en-GB" dirty="0">
                <a:latin typeface="+mn-lt"/>
                <a:cs typeface="+mn-cs"/>
              </a:rPr>
              <a:t>where the site itself is famous or important in its own right</a:t>
            </a:r>
          </a:p>
          <a:p>
            <a:pPr marL="177674" indent="-177674">
              <a:buFont typeface="Arial" panose="020B0604020202020204" pitchFamily="34" charset="0"/>
              <a:buChar char="•"/>
            </a:pPr>
            <a:r>
              <a:rPr lang="en-GB" dirty="0">
                <a:latin typeface="+mn-lt"/>
                <a:cs typeface="+mn-cs"/>
              </a:rPr>
              <a:t>the vulnerability of the site to attack</a:t>
            </a:r>
          </a:p>
          <a:p>
            <a:pPr marL="177674" indent="-177674">
              <a:buFont typeface="Arial" panose="020B0604020202020204" pitchFamily="34" charset="0"/>
              <a:buChar char="•"/>
            </a:pPr>
            <a:r>
              <a:rPr lang="en-GB" dirty="0">
                <a:latin typeface="+mn-lt"/>
                <a:cs typeface="+mn-cs"/>
              </a:rPr>
              <a:t>the current level of threat nationally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NATIONAL THREAT LEVEL DEFINITIONS:</a:t>
            </a:r>
          </a:p>
          <a:p>
            <a:r>
              <a:rPr lang="en-GB" b="1" dirty="0"/>
              <a:t>CRITICAL- </a:t>
            </a:r>
            <a:r>
              <a:rPr lang="en-GB" dirty="0"/>
              <a:t>an attack is highly likely in the near future </a:t>
            </a:r>
          </a:p>
          <a:p>
            <a:r>
              <a:rPr lang="en-GB" b="1" dirty="0"/>
              <a:t>SEVERE-</a:t>
            </a:r>
            <a:r>
              <a:rPr lang="en-GB" dirty="0"/>
              <a:t> an attack is highly likely</a:t>
            </a:r>
          </a:p>
          <a:p>
            <a:r>
              <a:rPr lang="en-GB" b="1" dirty="0"/>
              <a:t>SUBSTANTIAL</a:t>
            </a:r>
            <a:r>
              <a:rPr lang="en-GB" dirty="0"/>
              <a:t> - an attack is likely </a:t>
            </a:r>
          </a:p>
          <a:p>
            <a:r>
              <a:rPr lang="en-GB" b="1" dirty="0"/>
              <a:t>MODERATE</a:t>
            </a:r>
            <a:r>
              <a:rPr lang="en-GB" dirty="0"/>
              <a:t>  - an attack is possible but not likely</a:t>
            </a:r>
          </a:p>
          <a:p>
            <a:r>
              <a:rPr lang="en-GB" b="1" dirty="0"/>
              <a:t>LOW-</a:t>
            </a:r>
            <a:r>
              <a:rPr lang="en-GB" dirty="0"/>
              <a:t> an attack is highly unlikely</a:t>
            </a:r>
          </a:p>
          <a:p>
            <a:pPr marL="0" indent="0">
              <a:buNone/>
            </a:pPr>
            <a:endParaRPr lang="en-GB" dirty="0"/>
          </a:p>
          <a:p>
            <a:pPr marL="0" indent="0">
              <a:buNone/>
            </a:pPr>
            <a:r>
              <a:rPr lang="en-GB" dirty="0"/>
              <a:t>Threat levels themselves do not require specific responses, however it is important that security operatives are aware of the different response levels and what moving from one level to another means for the location they are working in and the plan that is in place. </a:t>
            </a:r>
          </a:p>
          <a:p>
            <a:pPr marL="0" indent="0">
              <a:buNone/>
            </a:pPr>
            <a:endParaRPr lang="en-GB" dirty="0"/>
          </a:p>
          <a:p>
            <a:pPr marL="0" indent="0">
              <a:buNone/>
            </a:pPr>
            <a:r>
              <a:rPr lang="en-GB" dirty="0"/>
              <a:t>www.mi5.gov.uk/threat-levels</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Counterterrorism reduces the chances of a site becoming a target.  Threats can be reduced if security operatives:</a:t>
            </a:r>
            <a:endParaRPr lang="en-GB" dirty="0"/>
          </a:p>
          <a:p>
            <a:pPr marL="174625" indent="-174625"/>
            <a:r>
              <a:rPr lang="en-GB" dirty="0"/>
              <a:t>are vigilant </a:t>
            </a:r>
          </a:p>
          <a:p>
            <a:pPr marL="174625" indent="-174625"/>
            <a:r>
              <a:rPr lang="en-GB" dirty="0"/>
              <a:t>maintain good housekeeping </a:t>
            </a:r>
          </a:p>
          <a:p>
            <a:pPr marL="174625" indent="-174625"/>
            <a:r>
              <a:rPr lang="en-GB" dirty="0"/>
              <a:t>use physical security measures </a:t>
            </a:r>
          </a:p>
          <a:p>
            <a:pPr marL="174625" indent="-174625"/>
            <a:r>
              <a:rPr lang="en-GB" dirty="0"/>
              <a:t>carry out regular, obvious patrols </a:t>
            </a:r>
          </a:p>
          <a:p>
            <a:pPr marL="174625" indent="-174625"/>
            <a:r>
              <a:rPr lang="en-GB" dirty="0"/>
              <a:t>implement strict access control procedures </a:t>
            </a:r>
          </a:p>
          <a:p>
            <a:pPr marL="174625" indent="-174625"/>
            <a:r>
              <a:rPr lang="en-GB" dirty="0"/>
              <a:t>use effective search procedures </a:t>
            </a:r>
          </a:p>
          <a:p>
            <a:pPr marL="174625" indent="-174625"/>
            <a:r>
              <a:rPr lang="en-GB" dirty="0"/>
              <a:t>visibly use CCTV </a:t>
            </a:r>
          </a:p>
          <a:p>
            <a:pPr marL="174625" indent="-174625"/>
            <a:r>
              <a:rPr lang="en-GB" dirty="0"/>
              <a:t>report suspicions to supervisors or managers immediately </a:t>
            </a:r>
          </a:p>
          <a:p>
            <a:pPr marL="174625" indent="-174625"/>
            <a:endParaRPr lang="en-GB" dirty="0"/>
          </a:p>
          <a:p>
            <a:pPr marL="0" indent="0">
              <a:buNone/>
            </a:pPr>
            <a:r>
              <a:rPr lang="en-GB" dirty="0"/>
              <a:t>It is important to know what information emergency response require and have an awareness of emergency response times.</a:t>
            </a:r>
          </a:p>
          <a:p>
            <a:pPr marL="0" indent="0">
              <a:buNone/>
            </a:pPr>
            <a:endParaRPr lang="en-GB" dirty="0"/>
          </a:p>
        </p:txBody>
      </p:sp>
    </p:spTree>
    <p:extLst>
      <p:ext uri="{BB962C8B-B14F-4D97-AF65-F5344CB8AC3E}">
        <p14:creationId xmlns:p14="http://schemas.microsoft.com/office/powerpoint/2010/main" val="18046552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GB" altLang="en-US" dirty="0"/>
              <a:t>By gathering information on the target, terrorists are able to decide their preferred method of attack.</a:t>
            </a:r>
          </a:p>
          <a:p>
            <a:endParaRPr lang="en-GB" altLang="en-US" dirty="0"/>
          </a:p>
        </p:txBody>
      </p:sp>
    </p:spTree>
    <p:extLst>
      <p:ext uri="{BB962C8B-B14F-4D97-AF65-F5344CB8AC3E}">
        <p14:creationId xmlns:p14="http://schemas.microsoft.com/office/powerpoint/2010/main" val="236536813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GB" altLang="en-US" dirty="0"/>
              <a:t>Attack methods can vary and there may be instances where periods of training and rehearsals may precede the actual attack. </a:t>
            </a:r>
          </a:p>
          <a:p>
            <a:pPr marL="0" indent="0">
              <a:buNone/>
            </a:pPr>
            <a:endParaRPr lang="en-GB" altLang="en-US" dirty="0"/>
          </a:p>
          <a:p>
            <a:pPr marL="0" indent="0">
              <a:buNone/>
            </a:pPr>
            <a:r>
              <a:rPr lang="en-GB" altLang="en-US" dirty="0"/>
              <a:t>Marauding terror attacks (MTAs) can include the use of firearms, knives, blunt objects etc. </a:t>
            </a:r>
          </a:p>
          <a:p>
            <a:pPr marL="0" indent="0">
              <a:buNone/>
            </a:pPr>
            <a:endParaRPr lang="en-GB" altLang="en-US" dirty="0"/>
          </a:p>
          <a:p>
            <a:pPr marL="0" indent="0">
              <a:buNone/>
            </a:pPr>
            <a:r>
              <a:rPr lang="en-GB" altLang="en-US" dirty="0"/>
              <a:t>Vehicle as a weapon (VAAW) is also known as vehicle ramming.</a:t>
            </a:r>
          </a:p>
          <a:p>
            <a:pPr marL="0" indent="0">
              <a:buNone/>
            </a:pPr>
            <a:endParaRPr lang="en-GB" altLang="en-US" dirty="0"/>
          </a:p>
          <a:p>
            <a:pPr marL="0" indent="0">
              <a:buNone/>
            </a:pPr>
            <a:endParaRPr lang="en-GB" altLang="en-US" dirty="0"/>
          </a:p>
        </p:txBody>
      </p:sp>
    </p:spTree>
    <p:extLst>
      <p:ext uri="{BB962C8B-B14F-4D97-AF65-F5344CB8AC3E}">
        <p14:creationId xmlns:p14="http://schemas.microsoft.com/office/powerpoint/2010/main" val="76988980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GB" altLang="en-US" b="1" dirty="0"/>
              <a:t>In the rare event of a terror attack, security operatives should encourage members of the public to: </a:t>
            </a:r>
          </a:p>
          <a:p>
            <a:r>
              <a:rPr lang="en-GB" altLang="en-US" b="1" dirty="0"/>
              <a:t>RUN</a:t>
            </a:r>
            <a:r>
              <a:rPr lang="en-GB" altLang="en-US" dirty="0"/>
              <a:t> – to a place of safety </a:t>
            </a:r>
          </a:p>
          <a:p>
            <a:r>
              <a:rPr lang="en-GB" altLang="en-US" b="1" dirty="0"/>
              <a:t>HIDE </a:t>
            </a:r>
            <a:r>
              <a:rPr lang="en-GB" altLang="en-US" dirty="0"/>
              <a:t>– if you cannot run, hide </a:t>
            </a:r>
          </a:p>
          <a:p>
            <a:r>
              <a:rPr lang="en-GB" altLang="en-US" b="1" dirty="0"/>
              <a:t>TELL</a:t>
            </a:r>
            <a:r>
              <a:rPr lang="en-GB" altLang="en-US" dirty="0"/>
              <a:t> – call 999 (response times may vary according to locations)</a:t>
            </a:r>
          </a:p>
        </p:txBody>
      </p:sp>
    </p:spTree>
    <p:extLst>
      <p:ext uri="{BB962C8B-B14F-4D97-AF65-F5344CB8AC3E}">
        <p14:creationId xmlns:p14="http://schemas.microsoft.com/office/powerpoint/2010/main" val="135457345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GB" altLang="en-US" dirty="0"/>
          </a:p>
        </p:txBody>
      </p:sp>
    </p:spTree>
    <p:extLst>
      <p:ext uri="{BB962C8B-B14F-4D97-AF65-F5344CB8AC3E}">
        <p14:creationId xmlns:p14="http://schemas.microsoft.com/office/powerpoint/2010/main" val="255558234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endParaRPr lang="en-GB" altLang="en-US" dirty="0"/>
          </a:p>
          <a:p>
            <a:pPr marL="0" indent="0">
              <a:buNone/>
            </a:pPr>
            <a:endParaRPr lang="en-GB" altLang="en-US" dirty="0"/>
          </a:p>
        </p:txBody>
      </p:sp>
    </p:spTree>
    <p:extLst>
      <p:ext uri="{BB962C8B-B14F-4D97-AF65-F5344CB8AC3E}">
        <p14:creationId xmlns:p14="http://schemas.microsoft.com/office/powerpoint/2010/main" val="1996422751"/>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GB" altLang="en-US" b="1" dirty="0"/>
              <a:t>Tell</a:t>
            </a:r>
          </a:p>
          <a:p>
            <a:pPr marL="0" indent="0">
              <a:buNone/>
            </a:pPr>
            <a:r>
              <a:rPr lang="en-GB" altLang="en-US" b="0" dirty="0"/>
              <a:t>If able to evacuate the premises, security operatives should </a:t>
            </a:r>
            <a:r>
              <a:rPr lang="en-GB" altLang="en-US" dirty="0"/>
              <a:t>stop others from entering and get as far away from the danger as possible (but only if this does not put them in danger).</a:t>
            </a:r>
          </a:p>
        </p:txBody>
      </p:sp>
    </p:spTree>
    <p:extLst>
      <p:ext uri="{BB962C8B-B14F-4D97-AF65-F5344CB8AC3E}">
        <p14:creationId xmlns:p14="http://schemas.microsoft.com/office/powerpoint/2010/main" val="82683101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3998512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Anyone wishing to work as a security operative must have an SIA licence before they start work, unless working for an ACS-approved company.</a:t>
            </a:r>
          </a:p>
          <a:p>
            <a:endParaRPr lang="en-GB" dirty="0"/>
          </a:p>
          <a:p>
            <a:pPr marL="0" indent="0">
              <a:buNone/>
            </a:pPr>
            <a:r>
              <a:rPr lang="en-GB" dirty="0"/>
              <a:t>It is the legal responsibility of the security company, and the business they send you to work for, to check that your SIA licence is valid. This can be done on the SIA website.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7666459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Following procedures during an attack can help preserve life.</a:t>
            </a:r>
          </a:p>
          <a:p>
            <a:endParaRPr lang="en-GB" dirty="0"/>
          </a:p>
        </p:txBody>
      </p:sp>
    </p:spTree>
    <p:extLst>
      <p:ext uri="{BB962C8B-B14F-4D97-AF65-F5344CB8AC3E}">
        <p14:creationId xmlns:p14="http://schemas.microsoft.com/office/powerpoint/2010/main" val="92610168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Pros and cons for </a:t>
            </a:r>
            <a:r>
              <a:rPr lang="en-GB" dirty="0" err="1"/>
              <a:t>invacuation</a:t>
            </a:r>
            <a:r>
              <a:rPr lang="en-GB" dirty="0"/>
              <a:t> and evacuation </a:t>
            </a:r>
          </a:p>
        </p:txBody>
      </p:sp>
    </p:spTree>
    <p:extLst>
      <p:ext uri="{BB962C8B-B14F-4D97-AF65-F5344CB8AC3E}">
        <p14:creationId xmlns:p14="http://schemas.microsoft.com/office/powerpoint/2010/main" val="201821541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18659301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75485581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Safety distances: </a:t>
            </a:r>
          </a:p>
          <a:p>
            <a:pPr marL="174625" indent="-174625"/>
            <a:r>
              <a:rPr lang="en-GB" dirty="0"/>
              <a:t>distances v suspicious item size:</a:t>
            </a:r>
          </a:p>
          <a:p>
            <a:pPr marL="538163" lvl="1" indent="-174625"/>
            <a:r>
              <a:rPr lang="en-GB" dirty="0"/>
              <a:t>small items: 100m</a:t>
            </a:r>
          </a:p>
          <a:p>
            <a:pPr marL="538163" lvl="1" indent="-174625"/>
            <a:r>
              <a:rPr lang="en-GB" dirty="0"/>
              <a:t>large items or small vehicles: 200m </a:t>
            </a:r>
          </a:p>
          <a:p>
            <a:pPr marL="538163" lvl="1" indent="-174625"/>
            <a:r>
              <a:rPr lang="en-GB" dirty="0"/>
              <a:t>large vehicles: 400m or the length of a football pitch</a:t>
            </a:r>
          </a:p>
          <a:p>
            <a:pPr marL="0" indent="0">
              <a:buNone/>
            </a:pPr>
            <a:endParaRPr lang="en-GB" dirty="0"/>
          </a:p>
          <a:p>
            <a:pPr marL="0" indent="0">
              <a:buNone/>
            </a:pPr>
            <a:r>
              <a:rPr lang="en-GB" dirty="0"/>
              <a:t>How to visually represent safety distances e.g. football field/London bus.</a:t>
            </a:r>
          </a:p>
          <a:p>
            <a:pPr marL="174625" indent="-174625"/>
            <a:endParaRPr lang="en-GB" dirty="0"/>
          </a:p>
          <a:p>
            <a:pPr marL="0" indent="0">
              <a:buNone/>
            </a:pPr>
            <a:endParaRPr lang="en-GB" dirty="0"/>
          </a:p>
        </p:txBody>
      </p:sp>
    </p:spTree>
    <p:extLst>
      <p:ext uri="{BB962C8B-B14F-4D97-AF65-F5344CB8AC3E}">
        <p14:creationId xmlns:p14="http://schemas.microsoft.com/office/powerpoint/2010/main" val="236613781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24486637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Inform relevant people:</a:t>
            </a:r>
          </a:p>
          <a:p>
            <a:pPr marL="174625" indent="-174625"/>
            <a:r>
              <a:rPr lang="en-GB" dirty="0"/>
              <a:t>manager</a:t>
            </a:r>
          </a:p>
          <a:p>
            <a:pPr marL="174625" indent="-174625"/>
            <a:r>
              <a:rPr lang="en-GB" dirty="0"/>
              <a:t>supervisor</a:t>
            </a:r>
          </a:p>
          <a:p>
            <a:pPr marL="174625" indent="-174625"/>
            <a:r>
              <a:rPr lang="en-GB" dirty="0"/>
              <a:t>the police </a:t>
            </a:r>
          </a:p>
          <a:p>
            <a:pPr marL="0" indent="0">
              <a:buNone/>
            </a:pPr>
            <a:endParaRPr lang="en-GB" dirty="0"/>
          </a:p>
          <a:p>
            <a:pPr marL="0" indent="0">
              <a:buNone/>
            </a:pPr>
            <a:r>
              <a:rPr lang="en-GB" dirty="0"/>
              <a:t>Don’t use radios or mobile phones around suspicious packages as they may trigger explosives . Keep a distance of 15m when using communication devices. </a:t>
            </a:r>
          </a:p>
        </p:txBody>
      </p:sp>
    </p:spTree>
    <p:extLst>
      <p:ext uri="{BB962C8B-B14F-4D97-AF65-F5344CB8AC3E}">
        <p14:creationId xmlns:p14="http://schemas.microsoft.com/office/powerpoint/2010/main" val="269642782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The four C ‘s:  </a:t>
            </a:r>
          </a:p>
          <a:p>
            <a:r>
              <a:rPr lang="en-GB" dirty="0"/>
              <a:t>Confirm </a:t>
            </a:r>
          </a:p>
          <a:p>
            <a:r>
              <a:rPr lang="en-GB" dirty="0"/>
              <a:t>Clear </a:t>
            </a:r>
          </a:p>
          <a:p>
            <a:r>
              <a:rPr lang="en-GB" dirty="0"/>
              <a:t>Communicate </a:t>
            </a:r>
          </a:p>
          <a:p>
            <a:r>
              <a:rPr lang="en-GB" dirty="0"/>
              <a:t>Control </a:t>
            </a:r>
          </a:p>
        </p:txBody>
      </p:sp>
    </p:spTree>
    <p:extLst>
      <p:ext uri="{BB962C8B-B14F-4D97-AF65-F5344CB8AC3E}">
        <p14:creationId xmlns:p14="http://schemas.microsoft.com/office/powerpoint/2010/main" val="114880625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Suspicious activity is any observed behaviour that could indicate terrorism or terrorism-related crime. </a:t>
            </a:r>
          </a:p>
          <a:p>
            <a:pPr marL="0" indent="0">
              <a:buNone/>
            </a:pPr>
            <a:endParaRPr lang="en-GB" dirty="0"/>
          </a:p>
          <a:p>
            <a:pPr marL="0" indent="0">
              <a:buNone/>
            </a:pPr>
            <a:r>
              <a:rPr lang="en-GB" dirty="0"/>
              <a:t>Security operatives need to be familiar with the different methods of observing suspicious activity, including: </a:t>
            </a:r>
          </a:p>
          <a:p>
            <a:pPr marL="174625" indent="-174625"/>
            <a:r>
              <a:rPr lang="en-GB" dirty="0"/>
              <a:t>people</a:t>
            </a:r>
          </a:p>
          <a:p>
            <a:pPr marL="174625" indent="-174625"/>
            <a:r>
              <a:rPr lang="en-GB" dirty="0"/>
              <a:t>places </a:t>
            </a:r>
          </a:p>
          <a:p>
            <a:pPr marL="174625" indent="-174625"/>
            <a:r>
              <a:rPr lang="en-GB" dirty="0"/>
              <a:t>vehicles </a:t>
            </a:r>
          </a:p>
          <a:p>
            <a:pPr marL="174625" indent="-174625"/>
            <a:r>
              <a:rPr lang="en-GB" dirty="0"/>
              <a:t>locations </a:t>
            </a:r>
          </a:p>
          <a:p>
            <a:pPr marL="0" indent="0">
              <a:buNone/>
            </a:pPr>
            <a:endParaRPr lang="en-GB" dirty="0"/>
          </a:p>
        </p:txBody>
      </p:sp>
    </p:spTree>
    <p:extLst>
      <p:ext uri="{BB962C8B-B14F-4D97-AF65-F5344CB8AC3E}">
        <p14:creationId xmlns:p14="http://schemas.microsoft.com/office/powerpoint/2010/main" val="1612572424"/>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lgn="l">
              <a:buNone/>
            </a:pPr>
            <a:r>
              <a:rPr lang="en-GB" b="0" i="0" u="none" strike="noStrike" baseline="0" dirty="0">
                <a:latin typeface="Arial" panose="020B0604020202020204" pitchFamily="34" charset="0"/>
                <a:cs typeface="Arial" panose="020B0604020202020204" pitchFamily="34" charset="0"/>
              </a:rPr>
              <a:t>You should use your customer service skills to disrupt potential hostile reconnaissance, having a professional, visible presence is a tool that all security operatives can use to deter hostile reconnaissance.</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Class question: What qualities do you think security operatives should posses?</a:t>
            </a:r>
          </a:p>
          <a:p>
            <a:pPr marL="0" indent="0">
              <a:buNone/>
            </a:pPr>
            <a:r>
              <a:rPr lang="en-GB" dirty="0"/>
              <a:t>Answers are on the next slide. You may consider taking answers in an open format or on a flip chart.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70044755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Suspicious behaviour may also include</a:t>
            </a:r>
            <a:r>
              <a:rPr lang="en-GB" dirty="0"/>
              <a:t>:</a:t>
            </a:r>
            <a:endParaRPr lang="en-GB" sz="1200" b="0" i="0" u="none" strike="noStrike" kern="1200" baseline="0" dirty="0">
              <a:solidFill>
                <a:schemeClr val="tx1"/>
              </a:solidFill>
              <a:latin typeface="Arial" charset="0"/>
              <a:ea typeface="+mn-ea"/>
              <a:cs typeface="+mn-cs"/>
            </a:endParaRPr>
          </a:p>
          <a:p>
            <a:pPr marL="174625" indent="-174625"/>
            <a:r>
              <a:rPr lang="en-GB" sz="1200" b="0" i="0" u="none" strike="noStrike" kern="1200" baseline="0" dirty="0">
                <a:solidFill>
                  <a:schemeClr val="tx1"/>
                </a:solidFill>
                <a:latin typeface="Arial" charset="0"/>
                <a:ea typeface="+mn-ea"/>
                <a:cs typeface="+mn-cs"/>
              </a:rPr>
              <a:t>an interest other security measures that are in place (as well as CCTV)</a:t>
            </a:r>
          </a:p>
          <a:p>
            <a:pPr marL="174625" indent="-174625"/>
            <a:r>
              <a:rPr lang="en-GB" sz="1200" b="0" i="0" u="none" strike="noStrike" kern="1200" baseline="0" dirty="0">
                <a:solidFill>
                  <a:schemeClr val="tx1"/>
                </a:solidFill>
                <a:latin typeface="Arial" charset="0"/>
                <a:ea typeface="+mn-ea"/>
                <a:cs typeface="+mn-cs"/>
              </a:rPr>
              <a:t>parked vehicles with people inside</a:t>
            </a:r>
          </a:p>
          <a:p>
            <a:pPr marL="174625" indent="-174625"/>
            <a:r>
              <a:rPr lang="en-GB" sz="1200" b="0" i="0" u="none" strike="noStrike" kern="1200" baseline="0" dirty="0">
                <a:solidFill>
                  <a:schemeClr val="tx1"/>
                </a:solidFill>
                <a:latin typeface="Arial" charset="0"/>
                <a:ea typeface="+mn-ea"/>
                <a:cs typeface="+mn-cs"/>
              </a:rPr>
              <a:t>empty parked vehicles left unattended for long periods</a:t>
            </a:r>
          </a:p>
          <a:p>
            <a:pPr marL="174625" indent="-174625"/>
            <a:r>
              <a:rPr lang="en-GB" sz="1200" b="0" i="0" u="none" strike="noStrike" kern="1200" baseline="0" dirty="0">
                <a:solidFill>
                  <a:schemeClr val="tx1"/>
                </a:solidFill>
                <a:latin typeface="Arial" charset="0"/>
                <a:ea typeface="+mn-ea"/>
                <a:cs typeface="+mn-cs"/>
              </a:rPr>
              <a:t>making unusual requests for information</a:t>
            </a:r>
          </a:p>
          <a:p>
            <a:pPr marL="174625" indent="-174625"/>
            <a:r>
              <a:rPr lang="en-GB" sz="1200" b="0" i="0" u="none" strike="noStrike" kern="1200" baseline="0" dirty="0">
                <a:solidFill>
                  <a:schemeClr val="tx1"/>
                </a:solidFill>
                <a:latin typeface="Arial" charset="0"/>
                <a:ea typeface="+mn-ea"/>
                <a:cs typeface="+mn-cs"/>
              </a:rPr>
              <a:t>individuals avoiding security staff</a:t>
            </a:r>
          </a:p>
          <a:p>
            <a:pPr marL="174625" indent="-174625"/>
            <a:r>
              <a:rPr lang="en-GB" sz="1200" b="0" i="0" u="none" strike="noStrike" kern="1200" baseline="0" dirty="0">
                <a:solidFill>
                  <a:schemeClr val="tx1"/>
                </a:solidFill>
                <a:latin typeface="Arial" charset="0"/>
                <a:ea typeface="+mn-ea"/>
                <a:cs typeface="+mn-cs"/>
              </a:rPr>
              <a:t>breaching restricted areas</a:t>
            </a:r>
          </a:p>
          <a:p>
            <a:pPr marL="174625" indent="-174625"/>
            <a:r>
              <a:rPr lang="en-GB" sz="1200" b="0" i="0" u="none" strike="noStrike" kern="1200" baseline="0" dirty="0">
                <a:solidFill>
                  <a:schemeClr val="tx1"/>
                </a:solidFill>
                <a:latin typeface="Arial" charset="0"/>
                <a:ea typeface="+mn-ea"/>
                <a:cs typeface="+mn-cs"/>
              </a:rPr>
              <a:t>inappropriately dressed for the season/location</a:t>
            </a:r>
          </a:p>
          <a:p>
            <a:pPr marL="174625" indent="-174625"/>
            <a:r>
              <a:rPr lang="en-GB" sz="1200" b="0" i="0" u="none" strike="noStrike" kern="1200" baseline="0" dirty="0">
                <a:solidFill>
                  <a:schemeClr val="tx1"/>
                </a:solidFill>
                <a:latin typeface="Arial" charset="0"/>
                <a:ea typeface="+mn-ea"/>
                <a:cs typeface="+mn-cs"/>
              </a:rPr>
              <a:t>individuals carrying out activities inconsistent with the nature of the building or area</a:t>
            </a:r>
          </a:p>
          <a:p>
            <a:pPr marL="174625" indent="-174625"/>
            <a:r>
              <a:rPr lang="en-GB" sz="1200" b="0" i="0" u="none" strike="noStrike" kern="1200" baseline="0" dirty="0">
                <a:solidFill>
                  <a:schemeClr val="tx1"/>
                </a:solidFill>
                <a:latin typeface="Arial" charset="0"/>
                <a:ea typeface="+mn-ea"/>
                <a:cs typeface="+mn-cs"/>
              </a:rPr>
              <a:t>multiple sightings of the same suspicious person, vehicle or activity</a:t>
            </a:r>
          </a:p>
          <a:p>
            <a:pPr marL="174625" indent="-174625"/>
            <a:r>
              <a:rPr lang="en-GB" sz="1200" b="0" i="0" u="none" strike="noStrike" kern="1200" baseline="0" dirty="0">
                <a:solidFill>
                  <a:schemeClr val="tx1"/>
                </a:solidFill>
                <a:latin typeface="Arial" charset="0"/>
                <a:ea typeface="+mn-ea"/>
                <a:cs typeface="+mn-cs"/>
              </a:rPr>
              <a:t>carrying large amounts of cash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174321211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7593">
              <a:defRPr/>
            </a:pPr>
            <a:r>
              <a:rPr lang="en-GB" dirty="0">
                <a:latin typeface="+mn-lt"/>
                <a:cs typeface="+mn-cs"/>
              </a:rPr>
              <a:t>Non-urgent information about terrorism should be passed to the anti-terrorist hotline on 0800 789321.  This line is covered all the time by specialist counterterrorism police officers</a:t>
            </a:r>
          </a:p>
          <a:p>
            <a:pPr defTabSz="947593">
              <a:defRPr/>
            </a:pPr>
            <a:r>
              <a:rPr lang="en-GB" dirty="0">
                <a:latin typeface="+mn-lt"/>
                <a:cs typeface="+mn-cs"/>
              </a:rPr>
              <a:t>Urgent information should be passed using the 999 system</a:t>
            </a:r>
          </a:p>
          <a:p>
            <a:r>
              <a:rPr lang="en-GB" sz="1200" dirty="0"/>
              <a:t>Report online </a:t>
            </a:r>
            <a:r>
              <a:rPr lang="en-GB" sz="1200" dirty="0">
                <a:solidFill>
                  <a:srgbClr val="00B0F0"/>
                </a:solidFill>
                <a:hlinkClick r:id="rId3">
                  <a:extLst>
                    <a:ext uri="{A12FA001-AC4F-418D-AE19-62706E023703}">
                      <ahyp:hlinkClr xmlns:ahyp="http://schemas.microsoft.com/office/drawing/2018/hyperlinkcolor" xmlns="" val="tx"/>
                    </a:ext>
                  </a:extLst>
                </a:hlinkClick>
              </a:rPr>
              <a:t>https://act.campaign.gov.uk/</a:t>
            </a:r>
            <a:endParaRPr lang="en-GB" sz="1200" dirty="0">
              <a:solidFill>
                <a:srgbClr val="00B0F0"/>
              </a:solidFill>
            </a:endParaRPr>
          </a:p>
          <a:p>
            <a:r>
              <a:rPr lang="en-GB" sz="1200" dirty="0"/>
              <a:t>Non-emergency, call </a:t>
            </a:r>
            <a:r>
              <a:rPr lang="en-GB" sz="1200" dirty="0">
                <a:solidFill>
                  <a:srgbClr val="00B0F0"/>
                </a:solidFill>
              </a:rPr>
              <a:t>101</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134359238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Current initiatives</a:t>
            </a:r>
          </a:p>
          <a:p>
            <a:pPr marL="174625" indent="-174625"/>
            <a:r>
              <a:rPr lang="en-GB" dirty="0"/>
              <a:t>See, Check and Notify is a current awareness strategy that aims to help businesses and organisations maximise safety and security using their existing resources. </a:t>
            </a:r>
          </a:p>
          <a:p>
            <a:pPr marL="174625" indent="-174625"/>
            <a:r>
              <a:rPr lang="en-GB" dirty="0"/>
              <a:t>ACT awareness e-learning has been developed to support the United Kingdom’s strategy for countering terrorism. This e-learning provides nationally recognised corporate CT guidance to help people better understand and mitigate against counter-terrorist methodology. ACT e-learning https://ct.highfieldelearning.com/</a:t>
            </a:r>
          </a:p>
        </p:txBody>
      </p:sp>
    </p:spTree>
    <p:extLst>
      <p:ext uri="{BB962C8B-B14F-4D97-AF65-F5344CB8AC3E}">
        <p14:creationId xmlns:p14="http://schemas.microsoft.com/office/powerpoint/2010/main" val="264640611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For additional support and guidance, signpost to</a:t>
            </a:r>
            <a:r>
              <a:rPr lang="en-GB" dirty="0"/>
              <a:t>:</a:t>
            </a:r>
          </a:p>
          <a:p>
            <a:pPr marL="174625" indent="-174625"/>
            <a:r>
              <a:rPr lang="en-GB" dirty="0"/>
              <a:t>CPNI  website</a:t>
            </a:r>
          </a:p>
          <a:p>
            <a:pPr marL="174625" indent="-174625"/>
            <a:r>
              <a:rPr lang="en-GB" dirty="0" err="1"/>
              <a:t>NaCTSO</a:t>
            </a:r>
            <a:r>
              <a:rPr lang="en-GB" dirty="0"/>
              <a:t> website </a:t>
            </a:r>
          </a:p>
        </p:txBody>
      </p:sp>
    </p:spTree>
    <p:extLst>
      <p:ext uri="{BB962C8B-B14F-4D97-AF65-F5344CB8AC3E}">
        <p14:creationId xmlns:p14="http://schemas.microsoft.com/office/powerpoint/2010/main" val="118728922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Ask delegates to complete the key tasks for this section in their</a:t>
            </a:r>
            <a:r>
              <a:rPr lang="en-GB" baseline="0" dirty="0"/>
              <a:t> handouts, </a:t>
            </a:r>
            <a:r>
              <a:rPr lang="en-GB" dirty="0"/>
              <a:t>or to complete it in groups in the classroom.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6572341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3493164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38092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b="1" dirty="0"/>
              <a:t>Answers</a:t>
            </a:r>
          </a:p>
          <a:p>
            <a:pPr marL="0" indent="0">
              <a:buNone/>
            </a:pPr>
            <a:r>
              <a:rPr lang="en-US" dirty="0"/>
              <a:t>Discuss why these qualities apply to a security operative, for example ‘smart’ relates to a security operative’s appearance and being ‘loyal’ could suggest that they would arrive for their shift even if a different venue offered them a slightly higher pay rate an hour before their shift was due to start.</a:t>
            </a:r>
          </a:p>
          <a:p>
            <a:pPr marL="0" indent="0">
              <a:buNone/>
            </a:pPr>
            <a:endParaRPr lang="en-US" dirty="0"/>
          </a:p>
          <a:p>
            <a:pPr marL="0" indent="0">
              <a:buNone/>
            </a:pPr>
            <a:r>
              <a:rPr lang="en-US" dirty="0"/>
              <a:t>Could also mention the following traits:</a:t>
            </a:r>
          </a:p>
          <a:p>
            <a:pPr marL="174625" indent="-174625"/>
            <a:r>
              <a:rPr lang="en-US" dirty="0"/>
              <a:t>sensitive</a:t>
            </a:r>
          </a:p>
          <a:p>
            <a:pPr marL="174625" indent="-174625"/>
            <a:r>
              <a:rPr lang="en-US" dirty="0"/>
              <a:t>responsible </a:t>
            </a:r>
          </a:p>
          <a:p>
            <a:pPr marL="174625" indent="-174625"/>
            <a:r>
              <a:rPr lang="en-US" dirty="0"/>
              <a:t>courteous </a:t>
            </a:r>
          </a:p>
          <a:p>
            <a:pPr marL="174625" indent="-174625"/>
            <a:r>
              <a:rPr lang="en-US" dirty="0"/>
              <a:t>handle sensitive situations</a:t>
            </a:r>
          </a:p>
          <a:p>
            <a:pPr marL="174625" indent="-174625"/>
            <a:endParaRPr lang="en-US" dirty="0"/>
          </a:p>
          <a:p>
            <a:pPr marL="0" indent="0">
              <a:buNone/>
            </a:pPr>
            <a:r>
              <a:rPr lang="en-US" dirty="0"/>
              <a:t>If learners mention traits other than those above, discuss why/if they apply to security operatives. </a:t>
            </a:r>
          </a:p>
          <a:p>
            <a:pPr marL="0" indent="0">
              <a:buNone/>
            </a:pPr>
            <a:endParaRPr lang="en-US" dirty="0"/>
          </a:p>
          <a:p>
            <a:pPr marL="0" indent="0">
              <a:buNone/>
            </a:pPr>
            <a:r>
              <a:rPr lang="en-US" dirty="0"/>
              <a:t>Above all security operatives should have integrity and be prepared to take responsibility for their action.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068432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791603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spcBef>
                <a:spcPts val="600"/>
              </a:spcBef>
              <a:buClr>
                <a:srgbClr val="00B0F0"/>
              </a:buClr>
              <a:buNone/>
            </a:pPr>
            <a:r>
              <a:rPr lang="en-US" sz="1200" dirty="0">
                <a:solidFill>
                  <a:srgbClr val="FF0000"/>
                </a:solidFill>
              </a:rPr>
              <a:t>This list is not exhaustive.</a:t>
            </a:r>
          </a:p>
          <a:p>
            <a:pPr marL="0" indent="0">
              <a:spcBef>
                <a:spcPts val="600"/>
              </a:spcBef>
              <a:buClr>
                <a:srgbClr val="00B0F0"/>
              </a:buClr>
              <a:buNone/>
            </a:pPr>
            <a:endParaRPr lang="en-US" sz="1200" dirty="0">
              <a:solidFill>
                <a:srgbClr val="FF0000"/>
              </a:solidFill>
            </a:endParaRPr>
          </a:p>
          <a:p>
            <a:pPr marL="0" indent="0">
              <a:spcBef>
                <a:spcPts val="600"/>
              </a:spcBef>
              <a:buClr>
                <a:srgbClr val="00B0F0"/>
              </a:buClr>
              <a:buNone/>
            </a:pPr>
            <a:r>
              <a:rPr lang="en-US" sz="1200" dirty="0">
                <a:solidFill>
                  <a:srgbClr val="FF0000"/>
                </a:solidFill>
              </a:rPr>
              <a:t>In all cases report to line manager, supervisor or venue manager or use the confidential anti-terrorist hotline.</a:t>
            </a:r>
          </a:p>
          <a:p>
            <a:pPr marL="0" indent="0">
              <a:spcBef>
                <a:spcPts val="600"/>
              </a:spcBef>
              <a:buClr>
                <a:srgbClr val="00B0F0"/>
              </a:buClr>
              <a:buNone/>
            </a:pPr>
            <a:endParaRPr lang="en-US" sz="1200" dirty="0">
              <a:solidFill>
                <a:srgbClr val="FF0000"/>
              </a:solidFill>
            </a:endParaRPr>
          </a:p>
          <a:p>
            <a:pPr marL="0" indent="0">
              <a:spcBef>
                <a:spcPts val="600"/>
              </a:spcBef>
              <a:buClr>
                <a:srgbClr val="00B0F0"/>
              </a:buClr>
              <a:buNone/>
            </a:pPr>
            <a:r>
              <a:rPr lang="en-US" sz="1200" dirty="0">
                <a:solidFill>
                  <a:srgbClr val="FF0000"/>
                </a:solidFill>
              </a:rPr>
              <a:t>If life threatening call 999.</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6804162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Completion of this module will enable learners to meet the following learning outcome:</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Learning outcome 10: Understand how to keep vulnerable people safe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includes assessment criteria:</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10.1 Recognise duty of care with regard to vulnerable people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10.2 Identify factors that could make someone vulnerable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10.3 Identify actions that the security operative should take towards vulnerable individuals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10.4 Identify behaviours that may be exhibited by sexual predators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10.5 Identify indicators of abuse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10.6 State how to deal with allegations of sexual assault</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10.7 State how to deal with anti-social behaviour</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module includes the following interactive activities:</a:t>
            </a:r>
          </a:p>
          <a:p>
            <a:pPr marL="174625" lvl="0" indent="-174625">
              <a:lnSpc>
                <a:spcPct val="107000"/>
              </a:lnSpc>
              <a:spcAft>
                <a:spcPts val="800"/>
              </a:spcAft>
            </a:pPr>
            <a:r>
              <a:rPr lang="en-GB" b="0" dirty="0">
                <a:effectLst/>
                <a:latin typeface="Arial" panose="020B0604020202020204" pitchFamily="34" charset="0"/>
                <a:ea typeface="Calibri" panose="020F0502020204030204" pitchFamily="34" charset="0"/>
                <a:cs typeface="Arial" panose="020B0604020202020204" pitchFamily="34" charset="0"/>
              </a:rPr>
              <a:t>class question: What behaviours might indicate a sexual predator?</a:t>
            </a:r>
          </a:p>
          <a:p>
            <a:pPr marL="174625" lvl="0" indent="-174625">
              <a:lnSpc>
                <a:spcPct val="107000"/>
              </a:lnSpc>
              <a:spcAft>
                <a:spcPts val="800"/>
              </a:spcAft>
            </a:pPr>
            <a:r>
              <a:rPr lang="en-GB" b="0" dirty="0">
                <a:effectLst/>
                <a:latin typeface="Arial" panose="020B0604020202020204" pitchFamily="34" charset="0"/>
                <a:ea typeface="Calibri" panose="020F0502020204030204" pitchFamily="34" charset="0"/>
                <a:cs typeface="Arial" panose="020B0604020202020204" pitchFamily="34" charset="0"/>
              </a:rPr>
              <a:t>class question: What behaviours might indicate abuse?</a:t>
            </a:r>
          </a:p>
          <a:p>
            <a:pPr marL="174625" lvl="0" indent="-174625">
              <a:lnSpc>
                <a:spcPct val="107000"/>
              </a:lnSpc>
              <a:spcAft>
                <a:spcPts val="800"/>
              </a:spcAft>
            </a:pPr>
            <a:r>
              <a:rPr lang="en-GB" b="0" dirty="0">
                <a:effectLst/>
                <a:latin typeface="Arial" panose="020B0604020202020204" pitchFamily="34" charset="0"/>
                <a:ea typeface="Calibri" panose="020F0502020204030204" pitchFamily="34" charset="0"/>
                <a:cs typeface="Arial" panose="020B0604020202020204" pitchFamily="34" charset="0"/>
              </a:rPr>
              <a:t>class question: What is anti-social behaviour?</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Key task 10</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altLang="en-US" dirty="0"/>
          </a:p>
        </p:txBody>
      </p:sp>
    </p:spTree>
    <p:extLst>
      <p:ext uri="{BB962C8B-B14F-4D97-AF65-F5344CB8AC3E}">
        <p14:creationId xmlns:p14="http://schemas.microsoft.com/office/powerpoint/2010/main" val="148050190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dirty="0"/>
              <a:t>Discuss the difference between moral and legal obligations and when they might apply. </a:t>
            </a:r>
          </a:p>
          <a:p>
            <a:pPr marL="0" indent="0">
              <a:buNone/>
            </a:pPr>
            <a:endParaRPr lang="en-US" altLang="en-US" dirty="0"/>
          </a:p>
          <a:p>
            <a:pPr marL="0" indent="0">
              <a:buNone/>
            </a:pPr>
            <a:r>
              <a:rPr lang="en-US" altLang="en-US" dirty="0"/>
              <a:t>Employers have a moral and legal duty under the Health and Safety at Work etc. Act 1974.</a:t>
            </a:r>
            <a:endParaRPr lang="en-GB" altLang="en-US" dirty="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Vulnerable people</a:t>
            </a:r>
          </a:p>
          <a:p>
            <a:pPr marL="0" indent="0">
              <a:buNone/>
            </a:pPr>
            <a:r>
              <a:rPr lang="en-GB" sz="1200" b="0" i="0" u="none" strike="noStrike" kern="1200" baseline="0" dirty="0">
                <a:solidFill>
                  <a:schemeClr val="tx1"/>
                </a:solidFill>
                <a:latin typeface="Arial" charset="0"/>
                <a:ea typeface="+mn-ea"/>
                <a:cs typeface="+mn-cs"/>
              </a:rPr>
              <a:t>As part of customer service and their roles in protecting people from harm, security operatives need to be aware of any people who may be classed as vulnerable (people who may be at more risk of harm than others).</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Security operatives need to carefully consider the implications for vulnerable children and young adults either passing or leaving venues/sites. They need to consider whether they require medical attention, whether they have friends/family nearby and whether they have all of their belongings with them.</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They need to question whether they appear to fit into any of the above categories.</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Security officers need to look out for the following behaviours from vulnerable people under the following categories:</a:t>
            </a:r>
          </a:p>
          <a:p>
            <a:pPr marL="0" indent="0">
              <a:buNone/>
            </a:pPr>
            <a:endParaRPr lang="en-GB" sz="1200" b="0" i="0" u="none" strike="noStrike" kern="1200" baseline="0" dirty="0">
              <a:solidFill>
                <a:schemeClr val="tx1"/>
              </a:solidFill>
              <a:latin typeface="Arial" charset="0"/>
              <a:ea typeface="+mn-ea"/>
              <a:cs typeface="+mn-cs"/>
            </a:endParaRPr>
          </a:p>
          <a:p>
            <a:pPr marL="174625" indent="-174625"/>
            <a:r>
              <a:rPr lang="en-GB" sz="1200" b="1" i="0" u="none" strike="noStrike" kern="1200" baseline="0" dirty="0">
                <a:solidFill>
                  <a:schemeClr val="tx1"/>
                </a:solidFill>
                <a:latin typeface="Arial" charset="0"/>
                <a:ea typeface="+mn-ea"/>
                <a:cs typeface="+mn-cs"/>
              </a:rPr>
              <a:t>drink/drugs </a:t>
            </a:r>
            <a:r>
              <a:rPr lang="en-GB" sz="1200" b="0" i="0" u="none" strike="noStrike" kern="1200" baseline="0" dirty="0">
                <a:solidFill>
                  <a:schemeClr val="tx1"/>
                </a:solidFill>
                <a:latin typeface="Arial" charset="0"/>
                <a:ea typeface="+mn-ea"/>
                <a:cs typeface="+mn-cs"/>
              </a:rPr>
              <a:t>– reduced inhibitions, over-friendly, uncoordinated, aggressive, inability to make informed decisions, unaware of own abilities/limitations</a:t>
            </a:r>
          </a:p>
          <a:p>
            <a:pPr marL="174625" indent="-174625"/>
            <a:r>
              <a:rPr lang="en-GB" sz="1200" b="1" i="0" u="none" strike="noStrike" kern="1200" baseline="0" dirty="0">
                <a:solidFill>
                  <a:schemeClr val="tx1"/>
                </a:solidFill>
                <a:latin typeface="Arial" charset="0"/>
                <a:ea typeface="+mn-ea"/>
                <a:cs typeface="+mn-cs"/>
              </a:rPr>
              <a:t>alone/unwanted attention</a:t>
            </a:r>
            <a:r>
              <a:rPr lang="en-GB" sz="1200" b="0" i="0" u="none" strike="noStrike" kern="1200" baseline="0" dirty="0">
                <a:solidFill>
                  <a:schemeClr val="tx1"/>
                </a:solidFill>
                <a:latin typeface="Arial" charset="0"/>
                <a:ea typeface="+mn-ea"/>
                <a:cs typeface="+mn-cs"/>
              </a:rPr>
              <a:t> – distressed, being followed/threatened</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US" sz="1200" b="0" i="0" u="none" strike="noStrike" kern="1200" baseline="0" dirty="0">
                <a:solidFill>
                  <a:schemeClr val="tx1"/>
                </a:solidFill>
                <a:latin typeface="Arial" charset="0"/>
                <a:ea typeface="+mn-ea"/>
                <a:cs typeface="+mn-cs"/>
              </a:rPr>
              <a:t> </a:t>
            </a:r>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5420590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sz="1200" b="0" i="0" u="none" strike="noStrike" kern="1200" baseline="0" dirty="0">
                <a:solidFill>
                  <a:schemeClr val="tx1"/>
                </a:solidFill>
                <a:latin typeface="Arial" charset="0"/>
                <a:ea typeface="+mn-ea"/>
                <a:cs typeface="+mn-cs"/>
              </a:rPr>
              <a:t>Invisible disabilities – physical, mental or neurological conditions that limit a person’s movement, senses or activities that are invisible to the onlooker.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8072881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sz="1200" b="1" i="0" u="none" strike="noStrike" kern="1200" baseline="0" dirty="0">
                <a:solidFill>
                  <a:schemeClr val="tx1"/>
                </a:solidFill>
                <a:latin typeface="Arial" charset="0"/>
                <a:ea typeface="+mn-ea"/>
                <a:cs typeface="+mn-cs"/>
              </a:rPr>
              <a:t>Actions towards vulnerable people</a:t>
            </a:r>
          </a:p>
          <a:p>
            <a:pPr marL="0" indent="0">
              <a:buNone/>
            </a:pPr>
            <a:r>
              <a:rPr lang="en-GB" sz="1200" b="0" i="0" u="none" strike="noStrike" kern="1200" baseline="0" dirty="0">
                <a:solidFill>
                  <a:schemeClr val="tx1"/>
                </a:solidFill>
                <a:latin typeface="Arial" charset="0"/>
                <a:ea typeface="+mn-ea"/>
                <a:cs typeface="+mn-cs"/>
              </a:rPr>
              <a:t>In your professional judgement, if they appear to be vulnerable, you need to consider what help they might need.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Local safe havens/safety initiatives – e.g. those run by St John Ambulance or ‘Ask Angela’.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3471475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0929884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dirty="0"/>
              <a:t>Effective sexual predators do not seem to be a predator to the victim.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97091730"/>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Sexual predators may have a preference as to who they target. </a:t>
            </a:r>
          </a:p>
          <a:p>
            <a:pPr marL="0" indent="0">
              <a:buNone/>
            </a:pPr>
            <a:endParaRPr lang="en-GB" dirty="0"/>
          </a:p>
          <a:p>
            <a:pPr marL="0" indent="0">
              <a:buNone/>
            </a:pPr>
            <a:r>
              <a:rPr lang="en-GB" dirty="0"/>
              <a:t>This may be a sexual preference alone or an additional factor such as young or intoxicated.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04761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The SIA Code of Behaviour is available on the SIA website but the contents of it are explained during this course.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08485135"/>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GB" sz="1200" b="1" i="0" u="none" strike="noStrike" kern="1200" baseline="0" dirty="0">
                <a:solidFill>
                  <a:schemeClr val="tx1"/>
                </a:solidFill>
                <a:latin typeface="Arial" charset="0"/>
                <a:ea typeface="+mn-ea"/>
                <a:cs typeface="+mn-cs"/>
              </a:rPr>
              <a:t>Class question: What behaviours might indicate a sexual predator?</a:t>
            </a:r>
          </a:p>
          <a:p>
            <a:pPr marL="0" indent="0">
              <a:buNone/>
            </a:pPr>
            <a:endParaRPr lang="en-GB" sz="1200" b="1" i="0" u="none" strike="noStrike" kern="1200" baseline="0" dirty="0">
              <a:solidFill>
                <a:schemeClr val="tx1"/>
              </a:solidFill>
              <a:latin typeface="Arial" charset="0"/>
              <a:ea typeface="+mn-ea"/>
              <a:cs typeface="+mn-cs"/>
            </a:endParaRPr>
          </a:p>
          <a:p>
            <a:pPr marL="0" indent="0">
              <a:buNone/>
            </a:pPr>
            <a:r>
              <a:rPr lang="en-GB" sz="1200" b="1" i="0" u="none" strike="noStrike" kern="1200" baseline="0" dirty="0">
                <a:solidFill>
                  <a:schemeClr val="tx1"/>
                </a:solidFill>
                <a:latin typeface="Arial" charset="0"/>
                <a:ea typeface="+mn-ea"/>
                <a:cs typeface="+mn-cs"/>
              </a:rPr>
              <a:t>Sexual predators</a:t>
            </a:r>
          </a:p>
          <a:p>
            <a:pPr marL="0" indent="0">
              <a:buNone/>
            </a:pPr>
            <a:r>
              <a:rPr lang="en-GB" sz="1200" b="0" i="0" u="none" strike="noStrike" kern="1200" baseline="0" dirty="0">
                <a:solidFill>
                  <a:schemeClr val="tx1"/>
                </a:solidFill>
                <a:latin typeface="Arial" charset="0"/>
                <a:ea typeface="+mn-ea"/>
                <a:cs typeface="+mn-cs"/>
              </a:rPr>
              <a:t>Security operatives must be able to identify the behaviours that may be exhibited by sexual predators.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It is important that learners remember that sexual predators don’t look just one particular way, but are all genders, shapes and sizes.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Re. buying gifts for vulnerable people – sexual predators may give gifts to those in poor/unsettled homes, e.g. offering to share a gaming console with a financially poor person or offering refuge during a divorce.</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Re. suspicious behaviour around certain times/venues – venues could include schools/play areas/pubs/clubs etc.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Re. inappropriate use of technology – predators could use phones, for example, to upskirt (taking a photograph underneath a woman’s skirt/dress without her consent).</a:t>
            </a:r>
          </a:p>
        </p:txBody>
      </p:sp>
    </p:spTree>
    <p:extLst>
      <p:ext uri="{BB962C8B-B14F-4D97-AF65-F5344CB8AC3E}">
        <p14:creationId xmlns:p14="http://schemas.microsoft.com/office/powerpoint/2010/main" val="4218159066"/>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GB" sz="1200" b="1" i="0" u="none" strike="noStrike" kern="1200" baseline="0" dirty="0">
                <a:solidFill>
                  <a:schemeClr val="tx1"/>
                </a:solidFill>
                <a:latin typeface="Arial" charset="0"/>
                <a:ea typeface="+mn-ea"/>
                <a:cs typeface="+mn-cs"/>
              </a:rPr>
              <a:t>Class question: What behaviours might indicate abuse?</a:t>
            </a:r>
          </a:p>
          <a:p>
            <a:pPr marL="0" indent="0">
              <a:buNone/>
            </a:pPr>
            <a:endParaRPr lang="en-GB" sz="1200" b="1" i="0" u="none" strike="noStrike" kern="1200" baseline="0" dirty="0">
              <a:solidFill>
                <a:schemeClr val="tx1"/>
              </a:solidFill>
              <a:latin typeface="Arial" charset="0"/>
              <a:ea typeface="+mn-ea"/>
              <a:cs typeface="+mn-cs"/>
            </a:endParaRPr>
          </a:p>
          <a:p>
            <a:pPr marL="0" indent="0">
              <a:buNone/>
            </a:pPr>
            <a:r>
              <a:rPr lang="en-GB" sz="1200" b="1" i="0" u="none" strike="noStrike" kern="1200" baseline="0" dirty="0">
                <a:solidFill>
                  <a:schemeClr val="tx1"/>
                </a:solidFill>
                <a:latin typeface="Arial" charset="0"/>
                <a:ea typeface="+mn-ea"/>
                <a:cs typeface="+mn-cs"/>
              </a:rPr>
              <a:t>Indicators of abuse </a:t>
            </a:r>
          </a:p>
          <a:p>
            <a:pPr marL="0" indent="0">
              <a:buNone/>
            </a:pPr>
            <a:r>
              <a:rPr lang="en-GB" sz="1200" b="0" i="0" u="none" strike="noStrike" kern="1200" baseline="0" dirty="0">
                <a:solidFill>
                  <a:schemeClr val="tx1"/>
                </a:solidFill>
                <a:latin typeface="Arial" charset="0"/>
                <a:ea typeface="+mn-ea"/>
                <a:cs typeface="+mn-cs"/>
              </a:rPr>
              <a:t>Abuse can be mental as well as physical, so an abuser may be able to both mentally and physical restrict an individual’s freedom.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Unexplained bruising may be clearly visible to security operatives, however individuals may be able to keep their bruises/injuries hidden. </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Security operatives may be able to pick up on a change in personality/circumstance from a regular customer or colleague which could be indicating that mental or physical, or both types of abuse are occurring. Changes in personality/circumstance could be for the better or worse.</a:t>
            </a:r>
          </a:p>
        </p:txBody>
      </p:sp>
    </p:spTree>
    <p:extLst>
      <p:ext uri="{BB962C8B-B14F-4D97-AF65-F5344CB8AC3E}">
        <p14:creationId xmlns:p14="http://schemas.microsoft.com/office/powerpoint/2010/main" val="44799973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Allegations of sexual assault </a:t>
            </a:r>
          </a:p>
          <a:p>
            <a:pPr marL="0" indent="0">
              <a:buNone/>
            </a:pPr>
            <a:r>
              <a:rPr lang="en-GB" sz="1200" b="0" i="0" u="none" strike="noStrike" baseline="0" dirty="0">
                <a:latin typeface="MyriadPro-Regular"/>
              </a:rPr>
              <a:t>Security operatives regularly wear uniforms. Some people find this reassuring and may choose to tell the operative about the abuse that they have been subjected to. This is called a disclosure.</a:t>
            </a:r>
          </a:p>
          <a:p>
            <a:pPr marL="0" indent="0">
              <a:buNone/>
            </a:pPr>
            <a:endParaRPr lang="en-GB" sz="1200" b="0" i="0" u="none" strike="noStrike" kern="1200" baseline="0" dirty="0">
              <a:solidFill>
                <a:schemeClr val="tx1"/>
              </a:solidFill>
              <a:latin typeface="MyriadPro-Regular"/>
              <a:ea typeface="+mn-ea"/>
              <a:cs typeface="+mn-cs"/>
            </a:endParaRPr>
          </a:p>
          <a:p>
            <a:pPr marL="0" indent="0">
              <a:buNone/>
            </a:pPr>
            <a:r>
              <a:rPr lang="en-GB" sz="1200" b="0" i="0" u="none" strike="noStrike" kern="1200" baseline="0" dirty="0">
                <a:solidFill>
                  <a:schemeClr val="tx1"/>
                </a:solidFill>
                <a:latin typeface="Arial" charset="0"/>
                <a:ea typeface="+mn-ea"/>
                <a:cs typeface="+mn-cs"/>
              </a:rPr>
              <a:t>Every organisation has a policy on what action to take if a member of staff or customer discloses information to them. Security operatives must follow the procedures when dealing with allegations of sexual assault. They must in the first instance:</a:t>
            </a:r>
          </a:p>
          <a:p>
            <a:pPr marL="174625" indent="-174625"/>
            <a:r>
              <a:rPr lang="en-GB" sz="1200" b="0" i="0" u="none" strike="noStrike" kern="1200" baseline="0" dirty="0">
                <a:solidFill>
                  <a:schemeClr val="tx1"/>
                </a:solidFill>
                <a:latin typeface="Arial" charset="0"/>
                <a:ea typeface="+mn-ea"/>
                <a:cs typeface="+mn-cs"/>
              </a:rPr>
              <a:t>safeguard the victim by making sure they have a safe space to stay that is separate from the assailant</a:t>
            </a:r>
          </a:p>
          <a:p>
            <a:pPr marL="174625" indent="-174625"/>
            <a:r>
              <a:rPr lang="en-GB" sz="1200" b="0" i="0" u="none" strike="noStrike" kern="1200" baseline="0" dirty="0">
                <a:solidFill>
                  <a:schemeClr val="tx1"/>
                </a:solidFill>
                <a:latin typeface="Arial" charset="0"/>
                <a:ea typeface="+mn-ea"/>
                <a:cs typeface="+mn-cs"/>
              </a:rPr>
              <a:t>inform their manager/supervisor as soon as possible</a:t>
            </a:r>
          </a:p>
          <a:p>
            <a:pPr marL="174625" indent="-174625"/>
            <a:r>
              <a:rPr lang="en-GB" sz="1200" b="0" i="0" u="none" strike="noStrike" kern="1200" baseline="0" dirty="0">
                <a:solidFill>
                  <a:schemeClr val="tx1"/>
                </a:solidFill>
                <a:latin typeface="Arial" charset="0"/>
                <a:ea typeface="+mn-ea"/>
                <a:cs typeface="+mn-cs"/>
              </a:rPr>
              <a:t>notify the police</a:t>
            </a:r>
          </a:p>
          <a:p>
            <a:pPr marL="174625" indent="-174625"/>
            <a:r>
              <a:rPr lang="en-GB" sz="1200" b="0" i="0" u="none" strike="noStrike" kern="1200" baseline="0" dirty="0">
                <a:solidFill>
                  <a:schemeClr val="tx1"/>
                </a:solidFill>
                <a:latin typeface="Arial" charset="0"/>
                <a:ea typeface="+mn-ea"/>
                <a:cs typeface="+mn-cs"/>
              </a:rPr>
              <a:t>record and document all information at the first opportunity</a:t>
            </a:r>
            <a:endParaRPr lang="en-US" dirty="0"/>
          </a:p>
        </p:txBody>
      </p:sp>
    </p:spTree>
    <p:extLst>
      <p:ext uri="{BB962C8B-B14F-4D97-AF65-F5344CB8AC3E}">
        <p14:creationId xmlns:p14="http://schemas.microsoft.com/office/powerpoint/2010/main" val="1239016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GB" sz="1200" b="1" i="0" u="none" strike="noStrike" kern="1200" baseline="0" dirty="0">
                <a:solidFill>
                  <a:schemeClr val="tx1"/>
                </a:solidFill>
                <a:latin typeface="Arial" charset="0"/>
                <a:ea typeface="+mn-ea"/>
                <a:cs typeface="+mn-cs"/>
              </a:rPr>
              <a:t>Class question: What is anti-social behaviour?</a:t>
            </a:r>
          </a:p>
          <a:p>
            <a:pPr marL="0" indent="0">
              <a:buNone/>
            </a:pPr>
            <a:endParaRPr lang="en-GB" sz="1200" b="1" i="0" u="none" strike="noStrike" kern="1200" baseline="0" dirty="0">
              <a:solidFill>
                <a:schemeClr val="tx1"/>
              </a:solidFill>
              <a:latin typeface="Arial" charset="0"/>
              <a:ea typeface="+mn-ea"/>
              <a:cs typeface="+mn-cs"/>
            </a:endParaRPr>
          </a:p>
          <a:p>
            <a:pPr marL="0" indent="0">
              <a:buNone/>
            </a:pPr>
            <a:r>
              <a:rPr lang="en-GB" sz="1200" b="1" i="0" u="none" strike="noStrike" kern="1200" baseline="0" dirty="0">
                <a:solidFill>
                  <a:schemeClr val="tx1"/>
                </a:solidFill>
                <a:latin typeface="Arial" charset="0"/>
                <a:ea typeface="+mn-ea"/>
                <a:cs typeface="+mn-cs"/>
              </a:rPr>
              <a:t>Anti-social behaviour</a:t>
            </a:r>
          </a:p>
          <a:p>
            <a:pPr marL="0" indent="0">
              <a:buNone/>
            </a:pPr>
            <a:r>
              <a:rPr lang="en-GB" sz="1200" b="0" i="0" u="none" strike="noStrike" kern="1200" baseline="0" dirty="0">
                <a:solidFill>
                  <a:schemeClr val="tx1"/>
                </a:solidFill>
                <a:latin typeface="Arial" charset="0"/>
                <a:ea typeface="+mn-ea"/>
                <a:cs typeface="+mn-cs"/>
              </a:rPr>
              <a:t>Security operatives should always try to be positive and productive in their attitudes when dealing with members of the public that are demonstrating anti-social behaviour.</a:t>
            </a:r>
            <a:endParaRPr lang="en-US" altLang="en-US" dirty="0"/>
          </a:p>
          <a:p>
            <a:endParaRPr lang="en-US" altLang="en-US" dirty="0"/>
          </a:p>
          <a:p>
            <a:r>
              <a:rPr lang="en-US" altLang="en-US" dirty="0"/>
              <a:t>Source </a:t>
            </a:r>
            <a:r>
              <a:rPr lang="en-GB" dirty="0">
                <a:hlinkClick r:id="rId3"/>
              </a:rPr>
              <a:t>https://www.thamesvalley.police.uk/advice/advice-and-information/asb/af/antisocial-behaviour/</a:t>
            </a:r>
            <a:endParaRPr lang="en-GB" dirty="0"/>
          </a:p>
          <a:p>
            <a:r>
              <a:rPr lang="en-GB" altLang="en-US" dirty="0"/>
              <a:t>Simplify to bullying, graffiti, etc.</a:t>
            </a:r>
          </a:p>
          <a:p>
            <a:endParaRPr lang="en-GB" altLang="en-US" dirty="0"/>
          </a:p>
          <a:p>
            <a:pPr marL="0" indent="0">
              <a:buNone/>
            </a:pPr>
            <a:endParaRPr lang="en-GB" altLang="en-US" dirty="0"/>
          </a:p>
        </p:txBody>
      </p:sp>
    </p:spTree>
    <p:extLst>
      <p:ext uri="{BB962C8B-B14F-4D97-AF65-F5344CB8AC3E}">
        <p14:creationId xmlns:p14="http://schemas.microsoft.com/office/powerpoint/2010/main" val="153686012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Anti-social behaviour</a:t>
            </a: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Further ways in which to deal with anti-social behaviour are detailed on the next slide. </a:t>
            </a:r>
          </a:p>
        </p:txBody>
      </p:sp>
    </p:spTree>
    <p:extLst>
      <p:ext uri="{BB962C8B-B14F-4D97-AF65-F5344CB8AC3E}">
        <p14:creationId xmlns:p14="http://schemas.microsoft.com/office/powerpoint/2010/main" val="2413259173"/>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93318825"/>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4206132549"/>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507480184"/>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3691035162"/>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0000"/>
                </a:solidFill>
              </a:rPr>
              <a:t>This list is not exhaustive</a:t>
            </a:r>
          </a:p>
          <a:p>
            <a:pPr marL="0" indent="0">
              <a:buNone/>
            </a:pPr>
            <a:endParaRPr lang="en-GB" dirty="0"/>
          </a:p>
        </p:txBody>
      </p:sp>
    </p:spTree>
    <p:extLst>
      <p:ext uri="{BB962C8B-B14F-4D97-AF65-F5344CB8AC3E}">
        <p14:creationId xmlns:p14="http://schemas.microsoft.com/office/powerpoint/2010/main" val="2435481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Encourage learners to research what is available in their areas.</a:t>
            </a:r>
          </a:p>
          <a:p>
            <a:pPr marL="0" indent="0" algn="l">
              <a:buNone/>
            </a:pPr>
            <a:r>
              <a:rPr lang="en-GB" b="0" i="0" u="none" strike="noStrike" baseline="0" dirty="0">
                <a:latin typeface="MyriadPro-Regular"/>
              </a:rPr>
              <a:t>Local authorities now use Safer Community Partnerships to help reduce crime and the fear of crime in their areas. They work together with the police, the other emergency services and other relevant public and private organisations</a:t>
            </a:r>
          </a:p>
          <a:p>
            <a:pPr marL="0" indent="0" algn="l">
              <a:buNone/>
            </a:pPr>
            <a:r>
              <a:rPr lang="en-GB" b="0" i="0" u="none" strike="noStrike" baseline="0" dirty="0">
                <a:latin typeface="MyriadPro-Regular"/>
              </a:rPr>
              <a:t>to try to reduce crime, public disorder, reoffending, anti-social behaviour, substance misuse and vandalism.</a:t>
            </a:r>
            <a:endParaRPr lang="en-GB" b="1" dirty="0"/>
          </a:p>
          <a:p>
            <a:pPr marL="0" indent="0">
              <a:buNone/>
            </a:pPr>
            <a:endParaRPr lang="en-GB" b="1" dirty="0"/>
          </a:p>
          <a:p>
            <a:pPr marL="0" indent="0">
              <a:buNone/>
            </a:pPr>
            <a:r>
              <a:rPr lang="en-GB" sz="1200" b="0" i="0" u="none" strike="noStrike" kern="1200" baseline="0" dirty="0">
                <a:solidFill>
                  <a:schemeClr val="tx1"/>
                </a:solidFill>
                <a:latin typeface="Arial" charset="0"/>
                <a:ea typeface="+mn-ea"/>
                <a:cs typeface="+mn-cs"/>
              </a:rPr>
              <a:t>Crime reduction initiatives try to do this by:</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improving the physical security of vulnerable areas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improving the environment itself</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removing the means and opportunities to commit crime</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using extra lighting to improve visibility in an area</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using warning signs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controlling access to certain areas at specific times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using CCTV</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using radio communications between various organisations and companies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making use of local and national </a:t>
            </a:r>
            <a:r>
              <a:rPr lang="en-GB" sz="1200" b="0" i="0" u="none" strike="noStrike" kern="1200" baseline="0" dirty="0" err="1">
                <a:solidFill>
                  <a:schemeClr val="tx1"/>
                </a:solidFill>
                <a:latin typeface="Arial" charset="0"/>
                <a:ea typeface="+mn-ea"/>
                <a:cs typeface="+mn-cs"/>
              </a:rPr>
              <a:t>Pubwatch</a:t>
            </a:r>
            <a:r>
              <a:rPr lang="en-GB" sz="1200" b="0" i="0" u="none" strike="noStrike" kern="1200" baseline="0" dirty="0">
                <a:solidFill>
                  <a:schemeClr val="tx1"/>
                </a:solidFill>
                <a:latin typeface="Arial" charset="0"/>
                <a:ea typeface="+mn-ea"/>
                <a:cs typeface="+mn-cs"/>
              </a:rPr>
              <a:t> and </a:t>
            </a:r>
            <a:r>
              <a:rPr lang="en-GB" sz="1200" b="0" i="0" u="none" strike="noStrike" kern="1200" baseline="0" dirty="0" err="1">
                <a:solidFill>
                  <a:schemeClr val="tx1"/>
                </a:solidFill>
                <a:latin typeface="Arial" charset="0"/>
                <a:ea typeface="+mn-ea"/>
                <a:cs typeface="+mn-cs"/>
              </a:rPr>
              <a:t>Shopwatch</a:t>
            </a:r>
            <a:r>
              <a:rPr lang="en-GB" sz="1200" b="0" i="0" u="none" strike="noStrike" kern="1200" baseline="0" dirty="0">
                <a:solidFill>
                  <a:schemeClr val="tx1"/>
                </a:solidFill>
                <a:latin typeface="Arial" charset="0"/>
                <a:ea typeface="+mn-ea"/>
                <a:cs typeface="+mn-cs"/>
              </a:rPr>
              <a:t> initiatives</a:t>
            </a:r>
          </a:p>
          <a:p>
            <a:pPr marL="0" indent="0">
              <a:buNone/>
            </a:pPr>
            <a:r>
              <a:rPr lang="en-GB" sz="1200" b="1" i="0" u="none" strike="noStrike" kern="1200" baseline="0" dirty="0">
                <a:solidFill>
                  <a:schemeClr val="tx1"/>
                </a:solidFill>
                <a:latin typeface="Arial" charset="0"/>
                <a:ea typeface="+mn-ea"/>
                <a:cs typeface="+mn-cs"/>
              </a:rPr>
              <a:t>• </a:t>
            </a:r>
            <a:r>
              <a:rPr lang="en-GB" sz="1200" b="0" i="0" u="none" strike="noStrike" kern="1200" baseline="0" dirty="0">
                <a:solidFill>
                  <a:schemeClr val="tx1"/>
                </a:solidFill>
                <a:latin typeface="Arial" charset="0"/>
                <a:ea typeface="+mn-ea"/>
                <a:cs typeface="+mn-cs"/>
              </a:rPr>
              <a:t>using the yellow and red warning cards in conjunction with the local </a:t>
            </a:r>
            <a:r>
              <a:rPr lang="en-GB" sz="1200" b="0" i="0" u="none" strike="noStrike" kern="1200" baseline="0" dirty="0" err="1">
                <a:solidFill>
                  <a:schemeClr val="tx1"/>
                </a:solidFill>
                <a:latin typeface="Arial" charset="0"/>
                <a:ea typeface="+mn-ea"/>
                <a:cs typeface="+mn-cs"/>
              </a:rPr>
              <a:t>Pubwatch</a:t>
            </a:r>
            <a:r>
              <a:rPr lang="en-GB" sz="1200" b="0" i="0" u="none" strike="noStrike" kern="1200" baseline="0" dirty="0">
                <a:solidFill>
                  <a:schemeClr val="tx1"/>
                </a:solidFill>
                <a:latin typeface="Arial" charset="0"/>
                <a:ea typeface="+mn-ea"/>
                <a:cs typeface="+mn-cs"/>
              </a:rPr>
              <a:t> policy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85753897"/>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279408958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349489662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Completion of this module will enable learners to meet the following learning outcome:</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Learning outcome 11: Understand good practice for post incident management</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includes assessment criteria:</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11.1 Identify sources of post incident support available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11.2 State why accessing support following an incident is important</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11.3 State the benefits of reflecting on incidents</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11.4 Identify why it is important for security operatives to contribute to improving practice</a:t>
            </a:r>
          </a:p>
          <a:p>
            <a:pPr marL="0" indent="0">
              <a:lnSpc>
                <a:spcPct val="107000"/>
              </a:lnSpc>
              <a:spcAft>
                <a:spcPts val="800"/>
              </a:spcAft>
              <a:buNone/>
            </a:pPr>
            <a:r>
              <a:rPr lang="en-GB" dirty="0">
                <a:effectLst/>
                <a:latin typeface="Arial" panose="020B0604020202020204" pitchFamily="34" charset="0"/>
                <a:ea typeface="Calibri" panose="020F0502020204030204" pitchFamily="34" charset="0"/>
                <a:cs typeface="Arial" panose="020B0604020202020204" pitchFamily="34" charset="0"/>
              </a:rPr>
              <a:t>This module includes the following interactive activities:</a:t>
            </a:r>
          </a:p>
          <a:p>
            <a:pPr marL="0" indent="0">
              <a:lnSpc>
                <a:spcPct val="107000"/>
              </a:lnSpc>
              <a:spcAft>
                <a:spcPts val="800"/>
              </a:spcAft>
              <a:buNone/>
            </a:pPr>
            <a:r>
              <a:rPr lang="en-GB" b="1" dirty="0">
                <a:effectLst/>
                <a:latin typeface="Arial" panose="020B0604020202020204" pitchFamily="34" charset="0"/>
                <a:ea typeface="Calibri" panose="020F0502020204030204" pitchFamily="34" charset="0"/>
                <a:cs typeface="Arial" panose="020B0604020202020204" pitchFamily="34" charset="0"/>
              </a:rPr>
              <a:t>Key task 11</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altLang="en-US" dirty="0"/>
          </a:p>
        </p:txBody>
      </p:sp>
    </p:spTree>
    <p:extLst>
      <p:ext uri="{BB962C8B-B14F-4D97-AF65-F5344CB8AC3E}">
        <p14:creationId xmlns:p14="http://schemas.microsoft.com/office/powerpoint/2010/main" val="1480501904"/>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86250" y="365125"/>
            <a:ext cx="2495550" cy="1871663"/>
          </a:xfrm>
        </p:spPr>
      </p:sp>
      <p:sp>
        <p:nvSpPr>
          <p:cNvPr id="3" name="Notes Placeholder 2"/>
          <p:cNvSpPr>
            <a:spLocks noGrp="1"/>
          </p:cNvSpPr>
          <p:nvPr>
            <p:ph type="body" idx="1"/>
          </p:nvPr>
        </p:nvSpPr>
        <p:spPr/>
        <p:txBody>
          <a:bodyPr>
            <a:normAutofit/>
          </a:bodyPr>
          <a:lstStyle/>
          <a:p>
            <a:pPr marL="0" indent="0">
              <a:buNone/>
            </a:pPr>
            <a:r>
              <a:rPr lang="en-GB" b="0" dirty="0"/>
              <a:t>No one is immune from shock or post-traumatic stress disorder (PTSD).</a:t>
            </a:r>
          </a:p>
          <a:p>
            <a:pPr marL="0" indent="0">
              <a:buNone/>
            </a:pPr>
            <a:endParaRPr lang="en-GB" b="0" dirty="0"/>
          </a:p>
          <a:p>
            <a:pPr marL="0" indent="0">
              <a:buNone/>
            </a:pPr>
            <a:r>
              <a:rPr lang="en-GB" b="0" dirty="0"/>
              <a:t>Most people will be affected at some point in their lives, whether the effects are temporary or long-term. </a:t>
            </a:r>
          </a:p>
          <a:p>
            <a:pPr marL="0" indent="0">
              <a:buNone/>
            </a:pPr>
            <a:endParaRPr lang="en-GB" b="0" dirty="0"/>
          </a:p>
          <a:p>
            <a:pPr marL="0" indent="0">
              <a:buNone/>
            </a:pPr>
            <a:r>
              <a:rPr lang="en-GB" b="0" dirty="0"/>
              <a:t>Experiencing stress or PTSD is not a sign of weakness.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974245922"/>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5963" y="292100"/>
            <a:ext cx="2368550" cy="1778000"/>
          </a:xfrm>
        </p:spPr>
      </p:sp>
      <p:sp>
        <p:nvSpPr>
          <p:cNvPr id="3" name="Notes Placeholder 2"/>
          <p:cNvSpPr>
            <a:spLocks noGrp="1"/>
          </p:cNvSpPr>
          <p:nvPr>
            <p:ph type="body" idx="1"/>
          </p:nvPr>
        </p:nvSpPr>
        <p:spPr/>
        <p:txBody>
          <a:bodyPr>
            <a:normAutofit/>
          </a:bodyPr>
          <a:lstStyle/>
          <a:p>
            <a:pPr marL="0" indent="0">
              <a:buNone/>
            </a:pPr>
            <a:r>
              <a:rPr lang="en-GB" b="1" dirty="0"/>
              <a:t>Accessing help and support following conflict</a:t>
            </a:r>
            <a:endParaRPr lang="en-GB" dirty="0"/>
          </a:p>
          <a:p>
            <a:pPr marL="0" indent="0">
              <a:buNone/>
            </a:pPr>
            <a:r>
              <a:rPr lang="en-GB" dirty="0"/>
              <a:t>Because of their varying degrees of experience and exposure to conflict, people cope with stress in different ways</a:t>
            </a:r>
          </a:p>
          <a:p>
            <a:pPr marL="0" indent="0">
              <a:buNone/>
            </a:pPr>
            <a:endParaRPr lang="en-GB" dirty="0"/>
          </a:p>
          <a:p>
            <a:pPr marL="0" indent="0">
              <a:buNone/>
            </a:pPr>
            <a:r>
              <a:rPr lang="en-GB" dirty="0"/>
              <a:t>Incidents where people are abused, threatened or even assaulted in the workplace can have various different impacts and so all security operatives need to be aware of what is available out there to help them if they need assistance or support following a traumatic incident.</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509880847"/>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Responses to incidents </a:t>
            </a:r>
          </a:p>
          <a:p>
            <a:pPr marL="0" indent="0">
              <a:buNone/>
            </a:pPr>
            <a:r>
              <a:rPr lang="en-GB" b="0" dirty="0"/>
              <a:t>Ensure that learners are aware that something that might not affect them could well affect one of their colleagues and vice versa.</a:t>
            </a:r>
          </a:p>
          <a:p>
            <a:pPr marL="0" indent="0">
              <a:buNone/>
            </a:pPr>
            <a:endParaRPr lang="en-GB" b="0" dirty="0"/>
          </a:p>
        </p:txBody>
      </p:sp>
    </p:spTree>
    <p:extLst>
      <p:ext uri="{BB962C8B-B14F-4D97-AF65-F5344CB8AC3E}">
        <p14:creationId xmlns:p14="http://schemas.microsoft.com/office/powerpoint/2010/main" val="2047860519"/>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54525" y="292100"/>
            <a:ext cx="2439988" cy="1831975"/>
          </a:xfrm>
        </p:spPr>
      </p:sp>
      <p:sp>
        <p:nvSpPr>
          <p:cNvPr id="3" name="Notes Placeholder 2"/>
          <p:cNvSpPr>
            <a:spLocks noGrp="1"/>
          </p:cNvSpPr>
          <p:nvPr>
            <p:ph type="body" idx="1"/>
          </p:nvPr>
        </p:nvSpPr>
        <p:spPr/>
        <p:txBody>
          <a:bodyPr>
            <a:normAutofit/>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16410190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7850" y="304800"/>
            <a:ext cx="2478088" cy="186055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482053353"/>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MIND also have some very informative online guides for staff and managers.</a:t>
            </a:r>
            <a:endParaRPr lang="en-GB" dirty="0"/>
          </a:p>
          <a:p>
            <a:pPr marL="0" indent="0">
              <a:buNone/>
            </a:pPr>
            <a:endParaRPr lang="en-GB" dirty="0"/>
          </a:p>
        </p:txBody>
      </p:sp>
    </p:spTree>
    <p:extLst>
      <p:ext uri="{BB962C8B-B14F-4D97-AF65-F5344CB8AC3E}">
        <p14:creationId xmlns:p14="http://schemas.microsoft.com/office/powerpoint/2010/main" val="280617510"/>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0063" y="365125"/>
            <a:ext cx="2400300" cy="1800225"/>
          </a:xfrm>
        </p:spPr>
      </p:sp>
      <p:sp>
        <p:nvSpPr>
          <p:cNvPr id="3" name="Notes Placeholder 2"/>
          <p:cNvSpPr>
            <a:spLocks noGrp="1"/>
          </p:cNvSpPr>
          <p:nvPr>
            <p:ph type="body" idx="1"/>
          </p:nvPr>
        </p:nvSpPr>
        <p:spPr/>
        <p:txBody>
          <a:bodyPr>
            <a:normAutofit/>
          </a:bodyPr>
          <a:lstStyle/>
          <a:p>
            <a:pPr marL="0" indent="0">
              <a:buNone/>
            </a:pPr>
            <a:r>
              <a:rPr lang="en-GB" b="1" dirty="0"/>
              <a:t>Reflecting on and learning from conflict</a:t>
            </a:r>
          </a:p>
          <a:p>
            <a:pPr marL="0" indent="0">
              <a:buNone/>
            </a:pPr>
            <a:r>
              <a:rPr lang="en-GB" b="0" dirty="0"/>
              <a:t>The above</a:t>
            </a:r>
            <a:r>
              <a:rPr lang="en-GB" dirty="0"/>
              <a:t> is especially true when it comes to how people deal with conflict, anger, aggression and violence.</a:t>
            </a:r>
          </a:p>
          <a:p>
            <a:pPr marL="0" indent="0">
              <a:buNone/>
            </a:pPr>
            <a:endParaRPr lang="en-GB" dirty="0"/>
          </a:p>
          <a:p>
            <a:pPr marL="0" indent="0">
              <a:buNone/>
            </a:pPr>
            <a:r>
              <a:rPr lang="en-GB" dirty="0"/>
              <a:t>There are 6 basic steps to take following an incident of violence in the workplace.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46441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xmlns="" id="{3C9F45D6-E67F-4941-8706-C0D409F2F4AA}"/>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xmlns="" id="{5423F97E-7A1B-42C7-9AF4-6F5E913E7807}"/>
              </a:ext>
            </a:extLst>
          </p:cNvPr>
          <p:cNvSpPr>
            <a:spLocks noGrp="1"/>
          </p:cNvSpPr>
          <p:nvPr>
            <p:ph type="body" idx="1"/>
          </p:nvPr>
        </p:nvSpPr>
        <p:spPr>
          <a:ln/>
        </p:spPr>
        <p:txBody>
          <a:bodyPr/>
          <a:lstStyle/>
          <a:p>
            <a:pPr marL="0" indent="0">
              <a:buNone/>
              <a:defRPr/>
            </a:pPr>
            <a:r>
              <a:rPr lang="en-US" altLang="en-US" dirty="0"/>
              <a:t>This can be made interactive by </a:t>
            </a:r>
            <a:r>
              <a:rPr lang="en-GB" altLang="en-US" dirty="0"/>
              <a:t>encouraging delegates to suggest ground rules.</a:t>
            </a:r>
          </a:p>
          <a:p>
            <a:pPr>
              <a:defRPr/>
            </a:pPr>
            <a:endParaRPr lang="en-GB" altLang="en-US" dirty="0"/>
          </a:p>
          <a:p>
            <a:pPr marL="0" indent="0">
              <a:buNone/>
              <a:defRPr/>
            </a:pPr>
            <a:r>
              <a:rPr lang="en-GB" altLang="en-US" dirty="0"/>
              <a:t>Examples may include:</a:t>
            </a:r>
          </a:p>
          <a:p>
            <a:pPr marL="171450" indent="-171450">
              <a:buFont typeface="Arial" panose="020B0604020202020204" pitchFamily="34" charset="0"/>
              <a:buChar char="•"/>
              <a:defRPr/>
            </a:pPr>
            <a:r>
              <a:rPr lang="en-GB" altLang="en-US" dirty="0"/>
              <a:t>confidentiality/anonymity or at least not mentioning names</a:t>
            </a:r>
          </a:p>
          <a:p>
            <a:pPr marL="171450" indent="-171450">
              <a:buFont typeface="Arial" panose="020B0604020202020204" pitchFamily="34" charset="0"/>
              <a:buChar char="•"/>
              <a:defRPr/>
            </a:pPr>
            <a:r>
              <a:rPr lang="en-GB" altLang="en-US" dirty="0"/>
              <a:t>being open</a:t>
            </a:r>
          </a:p>
          <a:p>
            <a:pPr marL="171450" indent="-171450">
              <a:buFont typeface="Arial" panose="020B0604020202020204" pitchFamily="34" charset="0"/>
              <a:buChar char="•"/>
              <a:defRPr/>
            </a:pPr>
            <a:r>
              <a:rPr lang="en-GB" altLang="en-US" dirty="0"/>
              <a:t>participating</a:t>
            </a:r>
          </a:p>
          <a:p>
            <a:pPr>
              <a:defRPr/>
            </a:pPr>
            <a:endParaRPr lang="en-US" altLang="en-US" dirty="0"/>
          </a:p>
        </p:txBody>
      </p:sp>
    </p:spTree>
    <p:extLst>
      <p:ext uri="{BB962C8B-B14F-4D97-AF65-F5344CB8AC3E}">
        <p14:creationId xmlns:p14="http://schemas.microsoft.com/office/powerpoint/2010/main" val="3326324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The main aims of local crime reduction partnerships are to reduce crime, public disorder, reoffending, antisocial behaviour, substance misuse and vandalism.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6610004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0" y="365125"/>
            <a:ext cx="2297113" cy="1722438"/>
          </a:xfrm>
        </p:spPr>
      </p:sp>
      <p:sp>
        <p:nvSpPr>
          <p:cNvPr id="3" name="Notes Placeholder 2"/>
          <p:cNvSpPr>
            <a:spLocks noGrp="1"/>
          </p:cNvSpPr>
          <p:nvPr>
            <p:ph type="body" idx="1"/>
          </p:nvPr>
        </p:nvSpPr>
        <p:spPr/>
        <p:txBody>
          <a:bodyPr>
            <a:normAutofit/>
          </a:bodyPr>
          <a:lstStyle/>
          <a:p>
            <a:pPr marL="0" indent="0">
              <a:buNone/>
            </a:pPr>
            <a:r>
              <a:rPr lang="en-GB" b="1" dirty="0"/>
              <a:t>STEP 1  Reflect on what happened</a:t>
            </a:r>
            <a:endParaRPr lang="en-GB" dirty="0"/>
          </a:p>
          <a:p>
            <a:r>
              <a:rPr lang="en-GB" dirty="0"/>
              <a:t>Look for the good and bad in all cases.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8338585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4338" y="341313"/>
            <a:ext cx="2655887" cy="1992312"/>
          </a:xfrm>
        </p:spPr>
      </p:sp>
      <p:sp>
        <p:nvSpPr>
          <p:cNvPr id="3" name="Notes Placeholder 2"/>
          <p:cNvSpPr>
            <a:spLocks noGrp="1"/>
          </p:cNvSpPr>
          <p:nvPr>
            <p:ph type="body" idx="1"/>
          </p:nvPr>
        </p:nvSpPr>
        <p:spPr/>
        <p:txBody>
          <a:bodyPr>
            <a:normAutofit/>
          </a:bodyPr>
          <a:lstStyle/>
          <a:p>
            <a:pPr marL="0" indent="0">
              <a:buNone/>
            </a:pPr>
            <a:r>
              <a:rPr lang="en-GB" b="1" dirty="0"/>
              <a:t>STEP 2   Recognise trends and any poor practice</a:t>
            </a:r>
            <a:endParaRPr lang="en-GB" dirty="0"/>
          </a:p>
          <a:p>
            <a:r>
              <a:rPr lang="en-GB" dirty="0"/>
              <a:t>Are staffing levels sufficient?</a:t>
            </a:r>
          </a:p>
          <a:p>
            <a:r>
              <a:rPr lang="en-GB" dirty="0"/>
              <a:t>Has the footfall increased, is it seasonal, 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820909962"/>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7713" y="573088"/>
            <a:ext cx="2224087" cy="1668462"/>
          </a:xfrm>
        </p:spPr>
      </p:sp>
      <p:sp>
        <p:nvSpPr>
          <p:cNvPr id="3" name="Notes Placeholder 2"/>
          <p:cNvSpPr>
            <a:spLocks noGrp="1"/>
          </p:cNvSpPr>
          <p:nvPr>
            <p:ph type="body" idx="1"/>
          </p:nvPr>
        </p:nvSpPr>
        <p:spPr/>
        <p:txBody>
          <a:bodyPr>
            <a:normAutofit/>
          </a:bodyPr>
          <a:lstStyle/>
          <a:p>
            <a:pPr marL="0" indent="0">
              <a:buNone/>
            </a:pPr>
            <a:r>
              <a:rPr lang="en-GB" b="1" dirty="0"/>
              <a:t>STEP 3   Share good practice</a:t>
            </a:r>
            <a:endParaRPr lang="en-GB" dirty="0"/>
          </a:p>
          <a:p>
            <a:r>
              <a:rPr lang="en-GB" dirty="0"/>
              <a:t>People often forget to accept praise for a job well done.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34349532"/>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1863" y="365125"/>
            <a:ext cx="2152650" cy="1614488"/>
          </a:xfrm>
        </p:spPr>
      </p:sp>
      <p:sp>
        <p:nvSpPr>
          <p:cNvPr id="3" name="Notes Placeholder 2"/>
          <p:cNvSpPr>
            <a:spLocks noGrp="1"/>
          </p:cNvSpPr>
          <p:nvPr>
            <p:ph type="body" idx="1"/>
          </p:nvPr>
        </p:nvSpPr>
        <p:spPr/>
        <p:txBody>
          <a:bodyPr>
            <a:normAutofit/>
          </a:bodyPr>
          <a:lstStyle/>
          <a:p>
            <a:pPr marL="0" indent="0">
              <a:buNone/>
            </a:pPr>
            <a:r>
              <a:rPr lang="en-GB" b="1" dirty="0"/>
              <a:t>STEP 4   Learn from what happened</a:t>
            </a:r>
          </a:p>
          <a:p>
            <a:pPr marL="174625" indent="-174625"/>
            <a:r>
              <a:rPr lang="en-GB" dirty="0"/>
              <a:t>Remember, there is such a thing as the ‘bad shift’. Sometimes improvements cannot be made as the circumstance is highly unlikely to arise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897669744"/>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1863" y="365125"/>
            <a:ext cx="2152650" cy="1614488"/>
          </a:xfrm>
        </p:spPr>
      </p:sp>
      <p:sp>
        <p:nvSpPr>
          <p:cNvPr id="3" name="Notes Placeholder 2"/>
          <p:cNvSpPr>
            <a:spLocks noGrp="1"/>
          </p:cNvSpPr>
          <p:nvPr>
            <p:ph type="body" idx="1"/>
          </p:nvPr>
        </p:nvSpPr>
        <p:spPr/>
        <p:txBody>
          <a:bodyPr>
            <a:normAutofit/>
          </a:bodyPr>
          <a:lstStyle/>
          <a:p>
            <a:pPr marL="0" indent="0">
              <a:buNone/>
            </a:pPr>
            <a:r>
              <a:rPr lang="en-GB" b="1" dirty="0"/>
              <a:t>STEP 5   Update policies, practices and procedures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79429802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70425" y="292100"/>
            <a:ext cx="2224088" cy="1670050"/>
          </a:xfrm>
        </p:spPr>
      </p:sp>
      <p:sp>
        <p:nvSpPr>
          <p:cNvPr id="3" name="Notes Placeholder 2"/>
          <p:cNvSpPr>
            <a:spLocks noGrp="1"/>
          </p:cNvSpPr>
          <p:nvPr>
            <p:ph type="body" idx="1"/>
          </p:nvPr>
        </p:nvSpPr>
        <p:spPr/>
        <p:txBody>
          <a:bodyPr>
            <a:normAutofit/>
          </a:bodyPr>
          <a:lstStyle/>
          <a:p>
            <a:pPr marL="0" indent="0">
              <a:buNone/>
            </a:pPr>
            <a:r>
              <a:rPr lang="en-GB" b="1" dirty="0"/>
              <a:t>STEP 6   Monitor progress</a:t>
            </a:r>
            <a:endParaRPr lang="en-GB" dirty="0"/>
          </a:p>
          <a:p>
            <a:r>
              <a:rPr lang="en-GB" dirty="0"/>
              <a:t>Always consider the possibility of legal action being taken against the company. Due diligence may protect the contract and therefore jobs.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19143452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02175" y="365125"/>
            <a:ext cx="2079625" cy="1560513"/>
          </a:xfrm>
        </p:spPr>
      </p:sp>
      <p:sp>
        <p:nvSpPr>
          <p:cNvPr id="3" name="Notes Placeholder 2"/>
          <p:cNvSpPr>
            <a:spLocks noGrp="1"/>
          </p:cNvSpPr>
          <p:nvPr>
            <p:ph type="body" idx="1"/>
          </p:nvPr>
        </p:nvSpPr>
        <p:spPr/>
        <p:txBody>
          <a:bodyPr/>
          <a:lstStyle/>
          <a:p>
            <a:pPr marL="0" indent="0">
              <a:buNone/>
            </a:pPr>
            <a:r>
              <a:rPr lang="en-GB" dirty="0"/>
              <a:t>The proper debriefing of these types of incidents can help security operatives to improve how they deal with similar problems in the future. </a:t>
            </a:r>
          </a:p>
          <a:p>
            <a:pPr marL="0" indent="0">
              <a:buNone/>
            </a:pPr>
            <a:endParaRPr lang="en-GB" dirty="0"/>
          </a:p>
          <a:p>
            <a:pPr marL="0" indent="0">
              <a:buNone/>
            </a:pPr>
            <a:r>
              <a:rPr lang="en-GB" dirty="0"/>
              <a:t>Organisations can use data that has been collected for licensing hearings and they may even be able to reduce the chances of them happening in the first place or even stop them from happening at all. </a:t>
            </a:r>
          </a:p>
          <a:p>
            <a:pPr marL="0" indent="0">
              <a:buNone/>
            </a:pPr>
            <a:endParaRPr lang="en-GB" dirty="0"/>
          </a:p>
          <a:p>
            <a:pPr marL="0" indent="0">
              <a:buNone/>
            </a:pPr>
            <a:r>
              <a:rPr lang="en-GB" dirty="0"/>
              <a:t>If they do occur, security operatives should be able to provide an agreed, common positive response each time, automatically improving their own safety.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324196154"/>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dirty="0"/>
              <a:t>Like all industries, the security industry needs to continue to evolve and progress. </a:t>
            </a:r>
          </a:p>
          <a:p>
            <a:pPr marL="0" indent="0">
              <a:buNone/>
            </a:pPr>
            <a:endParaRPr lang="en-US" altLang="en-US" dirty="0"/>
          </a:p>
          <a:p>
            <a:pPr marL="0" indent="0">
              <a:buNone/>
            </a:pPr>
            <a:r>
              <a:rPr lang="en-US" altLang="en-US" dirty="0"/>
              <a:t>Security operatives have the responsibility to ensure that they continually contribute to improving practices within the industry. </a:t>
            </a:r>
          </a:p>
          <a:p>
            <a:pPr marL="0" indent="0">
              <a:buNone/>
            </a:pPr>
            <a:endParaRPr lang="en-US" altLang="en-US" dirty="0"/>
          </a:p>
          <a:p>
            <a:endParaRPr lang="en-GB" altLang="en-US" dirty="0"/>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348087220"/>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This list is not exhaustive.</a:t>
            </a:r>
          </a:p>
          <a:p>
            <a:pPr marL="0" indent="0">
              <a:buNone/>
            </a:pPr>
            <a:endParaRPr lang="en-GB" dirty="0"/>
          </a:p>
        </p:txBody>
      </p:sp>
    </p:spTree>
    <p:extLst>
      <p:ext uri="{BB962C8B-B14F-4D97-AF65-F5344CB8AC3E}">
        <p14:creationId xmlns:p14="http://schemas.microsoft.com/office/powerpoint/2010/main" val="2610291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b="1" dirty="0"/>
              <a:t>Assignment instructions  -  A.I.s</a:t>
            </a:r>
          </a:p>
          <a:p>
            <a:pPr marL="0" indent="0">
              <a:buNone/>
            </a:pPr>
            <a:r>
              <a:rPr lang="en-GB" dirty="0"/>
              <a:t>Describe in detail the security operative’s activities for each site, emergency procedures and contact numbers.</a:t>
            </a:r>
          </a:p>
          <a:p>
            <a:pPr marL="0" indent="0">
              <a:buNone/>
            </a:pPr>
            <a:endParaRPr lang="en-GB" dirty="0"/>
          </a:p>
          <a:p>
            <a:pPr marL="0" indent="0">
              <a:buNone/>
            </a:pPr>
            <a:r>
              <a:rPr lang="en-GB" dirty="0"/>
              <a:t>This term is not usually used in licensed premises but is primarily used in static premises, including building sites, factories, retail 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135931547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This list is not exhaustive.</a:t>
            </a:r>
          </a:p>
          <a:p>
            <a:pPr marL="0" indent="0">
              <a:buNone/>
            </a:pPr>
            <a:endParaRPr lang="en-GB" dirty="0"/>
          </a:p>
        </p:txBody>
      </p:sp>
    </p:spTree>
    <p:extLst>
      <p:ext uri="{BB962C8B-B14F-4D97-AF65-F5344CB8AC3E}">
        <p14:creationId xmlns:p14="http://schemas.microsoft.com/office/powerpoint/2010/main" val="423806433"/>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1544440020"/>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1218671670"/>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37905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a:t>Flow diagram of how A.I.s are created and used.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a:latin typeface="+mn-lt"/>
                <a:cs typeface="+mn-cs"/>
              </a:rPr>
              <a:t>A.I.s will contain details and instructions on each item included on the slide.</a:t>
            </a:r>
            <a:endParaRPr lang="en-GB" dirty="0">
              <a:latin typeface="+mn-lt"/>
              <a:cs typeface="+mn-cs"/>
            </a:endParaRPr>
          </a:p>
          <a:p>
            <a:pPr marL="177674" indent="-177674">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a:latin typeface="+mn-lt"/>
                <a:cs typeface="+mn-cs"/>
              </a:rPr>
              <a:t>A.I.s are </a:t>
            </a:r>
            <a:r>
              <a:rPr lang="en-US" b="1" dirty="0">
                <a:latin typeface="+mn-lt"/>
                <a:cs typeface="+mn-cs"/>
              </a:rPr>
              <a:t>CONFIDENTIAL</a:t>
            </a:r>
            <a:r>
              <a:rPr lang="en-US" dirty="0">
                <a:latin typeface="+mn-lt"/>
                <a:cs typeface="+mn-cs"/>
              </a:rPr>
              <a:t> documents and must be kept securely so that unauthorised people do not have access to them. </a:t>
            </a:r>
            <a:endParaRPr lang="en-GB" dirty="0">
              <a:latin typeface="+mn-lt"/>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dirty="0"/>
              <a:t>CCTV does not prevent crime but the learning outcome and therefore exam questions may state this. </a:t>
            </a:r>
            <a:endParaRPr lang="en-US" altLang="en-US" b="1" dirty="0"/>
          </a:p>
          <a:p>
            <a:pPr marL="0" indent="0">
              <a:buNone/>
            </a:pPr>
            <a:endParaRPr lang="en-US" altLang="en-US" b="1" dirty="0"/>
          </a:p>
          <a:p>
            <a:pPr marL="0" indent="0">
              <a:buNone/>
            </a:pPr>
            <a:r>
              <a:rPr lang="en-US" altLang="en-US" b="1" dirty="0"/>
              <a:t>There are many benefits that come with using CCTV, for example:</a:t>
            </a:r>
          </a:p>
          <a:p>
            <a:pPr marL="174625" indent="-174625"/>
            <a:r>
              <a:rPr lang="en-US" altLang="en-US" dirty="0"/>
              <a:t>CCTV does deter some people from committing a criminal act.</a:t>
            </a:r>
          </a:p>
          <a:p>
            <a:pPr marL="174625" indent="-174625"/>
            <a:r>
              <a:rPr lang="en-US" altLang="en-US" dirty="0"/>
              <a:t>it can reassure customers/staff of their safety </a:t>
            </a:r>
          </a:p>
          <a:p>
            <a:pPr marL="174625" indent="-174625"/>
            <a:r>
              <a:rPr lang="en-US" altLang="en-US" dirty="0"/>
              <a:t>monitoring CCTV is safer than actually patrolling a site and monitoring multiple screens at once can allow you to observe a site quicker than if you were to walk around it. As there is less risk to the security operative, there is therefore less time off sick after incidents/accidents and no compensation claims if injury occurs during a physical patrol.</a:t>
            </a:r>
          </a:p>
          <a:p>
            <a:pPr marL="0" indent="0">
              <a:buNone/>
            </a:pPr>
            <a:endParaRPr lang="en-US" altLang="en-US" dirty="0"/>
          </a:p>
          <a:p>
            <a:pPr marL="0" indent="0">
              <a:buNone/>
            </a:pPr>
            <a:r>
              <a:rPr lang="en-US" altLang="en-US" b="1" dirty="0"/>
              <a:t>There are also disadvantages of using CCTV, for example:</a:t>
            </a:r>
          </a:p>
          <a:p>
            <a:pPr marL="174625" indent="-174625"/>
            <a:r>
              <a:rPr lang="en-US" altLang="en-US" dirty="0"/>
              <a:t>the evidence obtained from CCTV is only good if the system meets requirements and has sufficient coverage</a:t>
            </a:r>
          </a:p>
          <a:p>
            <a:pPr marL="174625" indent="-174625"/>
            <a:r>
              <a:rPr lang="en-US" altLang="en-US" dirty="0"/>
              <a:t>blind spots could adversely affect the chain of evidence if footage does not adequately prove or disprove guilt</a:t>
            </a:r>
          </a:p>
          <a:p>
            <a:pPr marL="174625" indent="-174625"/>
            <a:r>
              <a:rPr lang="en-US" altLang="en-US" dirty="0"/>
              <a:t>poor quality images may not be admissible in court</a:t>
            </a:r>
            <a:endParaRPr lang="en-GB"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b="1" dirty="0"/>
              <a:t>Class question: What are the legal implications of using CCTV?</a:t>
            </a:r>
          </a:p>
          <a:p>
            <a:pPr marL="174625" indent="-174625"/>
            <a:r>
              <a:rPr lang="en-US" altLang="en-US" dirty="0"/>
              <a:t>CCTV systems should ideally be monitored at all times and must be registered for an approved use, e.g. health and safety and security</a:t>
            </a:r>
          </a:p>
          <a:p>
            <a:r>
              <a:rPr lang="en-US" altLang="en-US" dirty="0"/>
              <a:t>The accountable person is the data controller</a:t>
            </a:r>
          </a:p>
          <a:p>
            <a:r>
              <a:rPr lang="en-US" altLang="en-US" dirty="0"/>
              <a:t>Signage must state the approved purpose, who is operating the system (data controller’s name or company name), contact number for queries about the system and subject access requests (copies of footage involving the person requesting the copy)</a:t>
            </a:r>
          </a:p>
          <a:p>
            <a:endParaRPr lang="en-GB" altLang="en-US" dirty="0"/>
          </a:p>
        </p:txBody>
      </p:sp>
    </p:spTree>
    <p:extLst>
      <p:ext uri="{BB962C8B-B14F-4D97-AF65-F5344CB8AC3E}">
        <p14:creationId xmlns:p14="http://schemas.microsoft.com/office/powerpoint/2010/main" val="4218159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dirty="0"/>
              <a:t>The maximum time that footage can be retained on the system is usually 28 days; this does vary but must be justified.</a:t>
            </a:r>
          </a:p>
          <a:p>
            <a:pPr marL="0" indent="0">
              <a:buNone/>
            </a:pPr>
            <a:endParaRPr lang="en-US" altLang="en-US" dirty="0"/>
          </a:p>
          <a:p>
            <a:pPr marL="0" indent="0">
              <a:buNone/>
            </a:pPr>
            <a:r>
              <a:rPr lang="en-US" altLang="en-US" dirty="0"/>
              <a:t>The general review of live footage must be done by trained and </a:t>
            </a:r>
            <a:r>
              <a:rPr lang="en-US" altLang="en-US" dirty="0" err="1"/>
              <a:t>authorised</a:t>
            </a:r>
            <a:r>
              <a:rPr lang="en-US" altLang="en-US" dirty="0"/>
              <a:t> people only, e.g. human resources cannot view CCTV to verify staff performance without the permission of the employees.</a:t>
            </a:r>
          </a:p>
          <a:p>
            <a:pPr marL="0" indent="0">
              <a:buNone/>
            </a:pPr>
            <a:endParaRPr lang="en-US" altLang="en-US" dirty="0"/>
          </a:p>
          <a:p>
            <a:pPr marL="0" indent="0">
              <a:buNone/>
            </a:pPr>
            <a:r>
              <a:rPr lang="en-US" altLang="en-US" dirty="0"/>
              <a:t>Must only record for the purposes that are stated in the ICO approval. </a:t>
            </a:r>
            <a:endParaRPr lang="en-GB" altLang="en-US" dirty="0"/>
          </a:p>
        </p:txBody>
      </p:sp>
    </p:spTree>
    <p:extLst>
      <p:ext uri="{BB962C8B-B14F-4D97-AF65-F5344CB8AC3E}">
        <p14:creationId xmlns:p14="http://schemas.microsoft.com/office/powerpoint/2010/main" val="769889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dirty="0"/>
              <a:t>There may be some limitations of using CCTV, for example:</a:t>
            </a:r>
          </a:p>
          <a:p>
            <a:r>
              <a:rPr lang="en-US" altLang="en-US" dirty="0"/>
              <a:t>some people do not like being recorded as they feel it violates their privacy</a:t>
            </a:r>
          </a:p>
          <a:p>
            <a:r>
              <a:rPr lang="en-US" altLang="en-US" dirty="0"/>
              <a:t>incorrectly positioned cameras may be damaged (they should be positioned well above head height to avoid this)</a:t>
            </a:r>
          </a:p>
          <a:p>
            <a:r>
              <a:rPr lang="en-US" altLang="en-US" dirty="0"/>
              <a:t>operative misuse</a:t>
            </a:r>
          </a:p>
          <a:p>
            <a:r>
              <a:rPr lang="en-US" altLang="en-US" dirty="0"/>
              <a:t>some people will wear items to cover their face</a:t>
            </a:r>
          </a:p>
          <a:p>
            <a:r>
              <a:rPr lang="en-US" altLang="en-US" dirty="0"/>
              <a:t>initial cost can be prohibitive</a:t>
            </a:r>
          </a:p>
          <a:p>
            <a:r>
              <a:rPr lang="en-US" altLang="en-US" dirty="0"/>
              <a:t>an operator’s ability and knowledge of how to use the equipment - do they know where the blind spots are?</a:t>
            </a:r>
          </a:p>
          <a:p>
            <a:r>
              <a:rPr lang="en-US" altLang="en-US" dirty="0"/>
              <a:t>wireless signals can be disrupted, and cables can deteriorate over time</a:t>
            </a:r>
          </a:p>
          <a:p>
            <a:r>
              <a:rPr lang="en-US" altLang="en-US" dirty="0"/>
              <a:t>it may be misused for the unauthorised monitoring of people (illegal in many cases)</a:t>
            </a:r>
            <a:endParaRPr lang="en-GB" altLang="en-US" dirty="0"/>
          </a:p>
        </p:txBody>
      </p:sp>
    </p:spTree>
    <p:extLst>
      <p:ext uri="{BB962C8B-B14F-4D97-AF65-F5344CB8AC3E}">
        <p14:creationId xmlns:p14="http://schemas.microsoft.com/office/powerpoint/2010/main" val="2365368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70289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0" indent="0">
              <a:buNone/>
            </a:pPr>
            <a:r>
              <a:rPr lang="en-US" dirty="0"/>
              <a:t>The above symbols are primarily for tutors so that you know when a class question or exercise may be appropriate</a:t>
            </a:r>
            <a:r>
              <a:rPr lang="en-US"/>
              <a:t>. </a:t>
            </a:r>
            <a:endParaRPr lang="en-US" dirty="0"/>
          </a:p>
        </p:txBody>
      </p:sp>
    </p:spTree>
    <p:extLst>
      <p:ext uri="{BB962C8B-B14F-4D97-AF65-F5344CB8AC3E}">
        <p14:creationId xmlns:p14="http://schemas.microsoft.com/office/powerpoint/2010/main" val="813644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14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26822579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5514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2259513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76648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Completion of this module will enable learners to meet the following learning outcome:</a:t>
            </a:r>
          </a:p>
          <a:p>
            <a:pPr marL="0" indent="0">
              <a:lnSpc>
                <a:spcPct val="107000"/>
              </a:lnSpc>
              <a:spcAft>
                <a:spcPts val="800"/>
              </a:spcAft>
              <a:buFontTx/>
              <a:buNone/>
            </a:pPr>
            <a:r>
              <a:rPr lang="en-GB" b="1" dirty="0">
                <a:effectLst/>
                <a:latin typeface="Calibri" panose="020F0502020204030204" pitchFamily="34" charset="0"/>
                <a:ea typeface="Calibri" panose="020F0502020204030204" pitchFamily="34" charset="0"/>
                <a:cs typeface="Times New Roman" panose="02020603050405020304" pitchFamily="18" charset="0"/>
              </a:rPr>
              <a:t>Learning outcome 2: Understand legislation as it applies to a security operative</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This includes assessment criteria:</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2.1 Identify the differences between Civil and Criminal Law</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2.2 State the main aims of the Private Security Industry Act 2001</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2.3 Identify key legislation relating to promoting equality and diversity in the workplace</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2.4 Identify licensable roles under the Private Security Act</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2.5 Identify how data protection regulation impacts on the security operative</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 This module includes the following interactive activities:</a:t>
            </a:r>
          </a:p>
          <a:p>
            <a:pPr marL="0" indent="0">
              <a:lnSpc>
                <a:spcPct val="107000"/>
              </a:lnSpc>
              <a:spcAft>
                <a:spcPts val="800"/>
              </a:spcAft>
              <a:buFontTx/>
              <a:buNone/>
            </a:pPr>
            <a:r>
              <a:rPr lang="en-GB" b="1" dirty="0">
                <a:effectLst/>
                <a:latin typeface="Calibri" panose="020F0502020204030204" pitchFamily="34" charset="0"/>
                <a:ea typeface="Calibri" panose="020F0502020204030204" pitchFamily="34" charset="0"/>
                <a:cs typeface="Times New Roman" panose="02020603050405020304" pitchFamily="18" charset="0"/>
              </a:rPr>
              <a:t>Key task 2</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altLang="en-US" dirty="0"/>
          </a:p>
          <a:p>
            <a:pPr marL="0" indent="0">
              <a:buNone/>
            </a:pPr>
            <a:endParaRPr lang="en-GB" altLang="en-US" dirty="0"/>
          </a:p>
        </p:txBody>
      </p:sp>
    </p:spTree>
    <p:extLst>
      <p:ext uri="{BB962C8B-B14F-4D97-AF65-F5344CB8AC3E}">
        <p14:creationId xmlns:p14="http://schemas.microsoft.com/office/powerpoint/2010/main" val="46995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Civil laws help govern our daily lives. </a:t>
            </a:r>
          </a:p>
          <a:p>
            <a:pPr marL="0" indent="0">
              <a:buNone/>
            </a:pPr>
            <a:endParaRPr lang="en-GB" dirty="0"/>
          </a:p>
          <a:p>
            <a:pPr marL="0" indent="0">
              <a:buNone/>
            </a:pPr>
            <a:r>
              <a:rPr lang="en-GB" b="1" dirty="0"/>
              <a:t>Civil offences:</a:t>
            </a:r>
          </a:p>
          <a:p>
            <a:pPr marL="174625" indent="-174625"/>
            <a:r>
              <a:rPr lang="en-GB" dirty="0"/>
              <a:t>themselves do not occur a potential prison sentence</a:t>
            </a:r>
          </a:p>
          <a:p>
            <a:r>
              <a:rPr lang="en-GB" sz="1200" b="0" i="0" u="none" strike="noStrike" kern="1200" baseline="0" dirty="0">
                <a:solidFill>
                  <a:schemeClr val="tx1"/>
                </a:solidFill>
                <a:latin typeface="Arial" charset="0"/>
                <a:ea typeface="+mn-ea"/>
                <a:cs typeface="+mn-cs"/>
              </a:rPr>
              <a:t>Civil cases are usually dealt with in the county courts, with more serious cases being heard in the High Court. In Scotland, civil cases are heard by the</a:t>
            </a:r>
          </a:p>
          <a:p>
            <a:pPr marL="0" indent="0">
              <a:buNone/>
            </a:pPr>
            <a:r>
              <a:rPr lang="en-GB" sz="1200" b="0" i="0" u="none" strike="noStrike" kern="1200" baseline="0" dirty="0">
                <a:solidFill>
                  <a:schemeClr val="tx1"/>
                </a:solidFill>
                <a:latin typeface="Arial" charset="0"/>
                <a:ea typeface="+mn-ea"/>
                <a:cs typeface="+mn-cs"/>
              </a:rPr>
              <a:t>     Sheriff Court with more serious cases being heard at the Court of Session.</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76253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Civil laws help govern our daily lives. </a:t>
            </a:r>
          </a:p>
          <a:p>
            <a:pPr marL="0" indent="0">
              <a:buNone/>
            </a:pPr>
            <a:endParaRPr lang="en-GB" dirty="0"/>
          </a:p>
          <a:p>
            <a:pPr marL="0" indent="0">
              <a:buNone/>
            </a:pPr>
            <a:r>
              <a:rPr lang="en-GB" b="1" dirty="0"/>
              <a:t>Other cases dealt with under civil law include:</a:t>
            </a:r>
          </a:p>
          <a:p>
            <a:pPr marL="174625" indent="-174625"/>
            <a:r>
              <a:rPr lang="en-GB" dirty="0"/>
              <a:t>family and matrimonial disputes</a:t>
            </a:r>
          </a:p>
          <a:p>
            <a:pPr marL="174625" indent="-174625"/>
            <a:r>
              <a:rPr lang="en-GB" dirty="0"/>
              <a:t>personal injury cases</a:t>
            </a:r>
          </a:p>
          <a:p>
            <a:pPr marL="174625" indent="-174625"/>
            <a:r>
              <a:rPr lang="en-GB" dirty="0"/>
              <a:t>employment law</a:t>
            </a:r>
          </a:p>
          <a:p>
            <a:pPr marL="174625" indent="-174625"/>
            <a:r>
              <a:rPr lang="en-GB" dirty="0"/>
              <a:t>breach of contract </a:t>
            </a:r>
          </a:p>
          <a:p>
            <a:pPr marL="0" indent="0">
              <a:buNone/>
            </a:pPr>
            <a:endParaRPr lang="en-GB" dirty="0"/>
          </a:p>
          <a:p>
            <a:pPr marL="0" indent="0">
              <a:buNone/>
            </a:pPr>
            <a:r>
              <a:rPr lang="en-GB" dirty="0"/>
              <a:t>Ensure that you emphasise that the standard of proof in the civil court is ‘on the balance of probabilities’.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54216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510059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act of trespass is being somewhere without permission and is itself classed as a civil offence, however it may be coupled with an indictable (criminal) offence such as threats to harm or criminal damage.</a:t>
            </a:r>
          </a:p>
          <a:p>
            <a:pPr marL="0" indent="0">
              <a:buNone/>
            </a:pPr>
            <a:endParaRPr lang="en-US" dirty="0"/>
          </a:p>
          <a:p>
            <a:pPr marL="0" indent="0">
              <a:buNone/>
            </a:pPr>
            <a:r>
              <a:rPr lang="en-US" dirty="0"/>
              <a:t>The ‘</a:t>
            </a:r>
            <a:r>
              <a:rPr lang="en-US" b="1" dirty="0"/>
              <a:t>lawful occupier</a:t>
            </a:r>
            <a:r>
              <a:rPr lang="en-US" dirty="0"/>
              <a:t>’ is someone who owns, occupies or has control over the property, for example the owner, manager or person in charge of the premises or any member of staff acting on their behalf, including a security operative.</a:t>
            </a:r>
          </a:p>
          <a:p>
            <a:pPr marL="0" indent="0">
              <a:buNone/>
            </a:pPr>
            <a:endParaRPr lang="en-US" dirty="0"/>
          </a:p>
          <a:p>
            <a:pPr marL="0" indent="0">
              <a:buNone/>
            </a:pPr>
            <a:r>
              <a:rPr lang="en-US" dirty="0"/>
              <a:t>Examples of trespass include:</a:t>
            </a:r>
          </a:p>
          <a:p>
            <a:r>
              <a:rPr lang="en-US" dirty="0"/>
              <a:t>refusing access to a shop as it is due to close, but the person still walks into the shop</a:t>
            </a:r>
          </a:p>
          <a:p>
            <a:r>
              <a:rPr lang="en-US" dirty="0"/>
              <a:t>gaining entry to a site through a hole in the fencing even if the trespasser did not create the hole</a:t>
            </a:r>
          </a:p>
          <a:p>
            <a:r>
              <a:rPr lang="en-US" dirty="0"/>
              <a:t>asking someone to leave licensed premises and the individual not complying with the request</a:t>
            </a:r>
          </a:p>
          <a:p>
            <a:endParaRPr lang="en-US" dirty="0"/>
          </a:p>
          <a:p>
            <a:pPr marL="0" indent="0">
              <a:buNone/>
            </a:pPr>
            <a:r>
              <a:rPr lang="en-US" b="1" dirty="0"/>
              <a:t>Scotland</a:t>
            </a:r>
          </a:p>
          <a:p>
            <a:pPr marL="0" indent="0">
              <a:buNone/>
            </a:pPr>
            <a:r>
              <a:rPr lang="en-GB" sz="1200" b="0" i="0" u="none" strike="noStrike" kern="1200" baseline="0" dirty="0">
                <a:solidFill>
                  <a:schemeClr val="tx1"/>
                </a:solidFill>
                <a:latin typeface="Arial" charset="0"/>
                <a:ea typeface="+mn-ea"/>
                <a:cs typeface="+mn-cs"/>
              </a:rPr>
              <a:t>The Trespass (Scotland) Act 1865 makes it an offence under Scots law to trespass.</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1" i="0" u="none" strike="noStrike" kern="1200" baseline="0" dirty="0">
                <a:solidFill>
                  <a:schemeClr val="tx1"/>
                </a:solidFill>
                <a:latin typeface="Arial" charset="0"/>
                <a:ea typeface="+mn-ea"/>
                <a:cs typeface="+mn-cs"/>
              </a:rPr>
              <a:t>Trespass in licensed premises in Scotland</a:t>
            </a:r>
          </a:p>
          <a:p>
            <a:pPr marL="0" indent="0">
              <a:buNone/>
            </a:pPr>
            <a:r>
              <a:rPr lang="en-GB" sz="1200" b="0" i="0" u="none" strike="noStrike" kern="1200" baseline="0" dirty="0">
                <a:solidFill>
                  <a:schemeClr val="tx1"/>
                </a:solidFill>
                <a:latin typeface="Arial" charset="0"/>
                <a:ea typeface="+mn-ea"/>
                <a:cs typeface="+mn-cs"/>
              </a:rPr>
              <a:t>Under Section 116 of the Licensing (Scotland) Act 2005 it is an offence for any person to refuse to leave licensed premises as follows:</a:t>
            </a:r>
          </a:p>
          <a:p>
            <a:pPr marL="174625" indent="-174625"/>
            <a:r>
              <a:rPr lang="en-GB" sz="1200" b="0" i="0" u="none" strike="noStrike" kern="1200" baseline="0" dirty="0">
                <a:solidFill>
                  <a:schemeClr val="tx1"/>
                </a:solidFill>
                <a:latin typeface="Arial" charset="0"/>
                <a:ea typeface="+mn-ea"/>
                <a:cs typeface="+mn-cs"/>
              </a:rPr>
              <a:t>a person on any relevant premises who behaves in a disorderly manner,</a:t>
            </a:r>
          </a:p>
          <a:p>
            <a:pPr marL="174625" indent="-174625"/>
            <a:r>
              <a:rPr lang="en-GB" sz="1200" b="0" i="0" u="none" strike="noStrike" kern="1200" baseline="0" dirty="0">
                <a:solidFill>
                  <a:schemeClr val="tx1"/>
                </a:solidFill>
                <a:latin typeface="Arial" charset="0"/>
                <a:ea typeface="+mn-ea"/>
                <a:cs typeface="+mn-cs"/>
              </a:rPr>
              <a:t>and refuses or fails to leave the premises on being asked to do so by a responsible person or a constable, commits an offence</a:t>
            </a:r>
          </a:p>
          <a:p>
            <a:pPr marL="174625" indent="-174625"/>
            <a:r>
              <a:rPr lang="en-GB" sz="1200" b="0" i="0" u="none" strike="noStrike" kern="1200" baseline="0" dirty="0">
                <a:solidFill>
                  <a:schemeClr val="tx1"/>
                </a:solidFill>
                <a:latin typeface="Arial" charset="0"/>
                <a:ea typeface="+mn-ea"/>
                <a:cs typeface="+mn-cs"/>
              </a:rPr>
              <a:t>a person on any relevant premises who, after the end of any period of licensed hours, refuses or fails to leave the premises on being asked to do so by a responsible person or a constable commits an offence</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1" i="0" u="none" strike="noStrike" kern="1200" baseline="0" dirty="0">
                <a:solidFill>
                  <a:schemeClr val="tx1"/>
                </a:solidFill>
                <a:latin typeface="Arial" charset="0"/>
                <a:ea typeface="+mn-ea"/>
                <a:cs typeface="+mn-cs"/>
              </a:rPr>
              <a:t>Northern Ireland</a:t>
            </a:r>
          </a:p>
          <a:p>
            <a:pPr marL="0" indent="0">
              <a:buNone/>
            </a:pPr>
            <a:r>
              <a:rPr lang="en-GB" sz="1200" b="0" i="0" u="none" strike="noStrike" kern="1200" baseline="0" dirty="0">
                <a:solidFill>
                  <a:schemeClr val="tx1"/>
                </a:solidFill>
                <a:latin typeface="Arial" charset="0"/>
                <a:ea typeface="+mn-ea"/>
                <a:cs typeface="+mn-cs"/>
              </a:rPr>
              <a:t>In relation to trespass, the new criminal trespass law enacted under s128 of SOCPA, has made it illegal to trespass on certain designated military and nuclear sites in Northern Ireland. There is a common law offence of trespass against property and a criminal law offence of trespass/harassment against the person, including assault.</a:t>
            </a:r>
          </a:p>
          <a:p>
            <a:pPr marL="0" indent="0">
              <a:buNone/>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418932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This training presentation includes module 1: Principles of working in the private security industry.  </a:t>
            </a:r>
          </a:p>
          <a:p>
            <a:pPr marL="0" indent="0">
              <a:buNone/>
            </a:pPr>
            <a:endParaRPr lang="en-GB" b="1" dirty="0"/>
          </a:p>
          <a:p>
            <a:pPr marL="0" indent="0">
              <a:buNone/>
            </a:pPr>
            <a:r>
              <a:rPr lang="en-GB" b="1" dirty="0"/>
              <a:t>Module 2: Principles of working as a door supervisor in the private security industry and Module 3: Application of conflict management in the private security industry are provided as 2 separate training presentations included in this training package (3 training presentations in total).</a:t>
            </a:r>
          </a:p>
        </p:txBody>
      </p:sp>
    </p:spTree>
    <p:extLst>
      <p:ext uri="{BB962C8B-B14F-4D97-AF65-F5344CB8AC3E}">
        <p14:creationId xmlns:p14="http://schemas.microsoft.com/office/powerpoint/2010/main" val="2380889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387131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1" dirty="0"/>
              <a:t>REACT</a:t>
            </a:r>
            <a:r>
              <a:rPr lang="en-US" dirty="0"/>
              <a:t> is a model for when someone has accessed your premises and you are requesting them to leave.</a:t>
            </a:r>
          </a:p>
          <a:p>
            <a:pPr marL="0" indent="0">
              <a:buNone/>
            </a:pPr>
            <a:endParaRPr lang="en-US" dirty="0"/>
          </a:p>
          <a:p>
            <a:pPr marL="0" indent="0">
              <a:buNone/>
            </a:pPr>
            <a:r>
              <a:rPr lang="en-US" dirty="0"/>
              <a:t>A good exercise for the group could be to slightly amend the model to one for refusing entry, for example:</a:t>
            </a:r>
          </a:p>
          <a:p>
            <a:pPr marL="0" indent="0">
              <a:buNone/>
            </a:pPr>
            <a:endParaRPr lang="en-US" dirty="0"/>
          </a:p>
          <a:p>
            <a:pPr marL="174625" indent="-174625"/>
            <a:r>
              <a:rPr lang="en-US" dirty="0"/>
              <a:t>R - request the person not to enter</a:t>
            </a:r>
          </a:p>
          <a:p>
            <a:pPr marL="174625" indent="-174625"/>
            <a:r>
              <a:rPr lang="en-US" dirty="0"/>
              <a:t>E - explain the reasons for the request</a:t>
            </a:r>
          </a:p>
          <a:p>
            <a:pPr marL="174625" indent="-174625"/>
            <a:r>
              <a:rPr lang="en-US" dirty="0"/>
              <a:t>A- appeal for them to not attempt to enter explaining what will happen if they do attempt to enter</a:t>
            </a:r>
          </a:p>
          <a:p>
            <a:pPr marL="174625" indent="-174625"/>
            <a:r>
              <a:rPr lang="en-US" dirty="0"/>
              <a:t>C - confirm they still intend to enter</a:t>
            </a:r>
          </a:p>
          <a:p>
            <a:pPr marL="174625" indent="-174625"/>
            <a:r>
              <a:rPr lang="en-US" dirty="0"/>
              <a:t>T - take action (close the door, block their entry path etc.)</a:t>
            </a:r>
          </a:p>
          <a:p>
            <a:pPr marL="174625" indent="-174625"/>
            <a:endParaRPr lang="en-US" dirty="0"/>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622854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Criminal laws come from either: </a:t>
            </a:r>
          </a:p>
          <a:p>
            <a:pPr marL="174625" indent="-174625"/>
            <a:r>
              <a:rPr lang="en-GB" dirty="0"/>
              <a:t>very old judicial decisions made in courts (common law)</a:t>
            </a:r>
          </a:p>
          <a:p>
            <a:pPr marL="174625" indent="-174625"/>
            <a:r>
              <a:rPr lang="en-GB" dirty="0"/>
              <a:t>Acts of Parliament (statute law)</a:t>
            </a:r>
          </a:p>
          <a:p>
            <a:pPr marL="0" indent="0">
              <a:buNone/>
            </a:pPr>
            <a:endParaRPr lang="en-GB" dirty="0"/>
          </a:p>
          <a:p>
            <a:pPr marL="0" indent="0">
              <a:buNone/>
            </a:pPr>
            <a:r>
              <a:rPr lang="en-GB" dirty="0"/>
              <a:t>Cases are normally brought by the state, often following an arrest.</a:t>
            </a:r>
          </a:p>
          <a:p>
            <a:pPr marL="0" indent="0">
              <a:buNone/>
            </a:pPr>
            <a:r>
              <a:rPr lang="en-GB" dirty="0"/>
              <a:t>Prosecution is sought through the criminal courts. </a:t>
            </a:r>
          </a:p>
          <a:p>
            <a:pPr marL="0" indent="0">
              <a:buNone/>
            </a:pPr>
            <a:endParaRPr lang="en-GB" dirty="0"/>
          </a:p>
          <a:p>
            <a:pPr marL="0" indent="0">
              <a:buNone/>
            </a:pPr>
            <a:r>
              <a:rPr lang="en-GB" b="1" dirty="0"/>
              <a:t>Emphasise</a:t>
            </a:r>
            <a:r>
              <a:rPr lang="en-GB" dirty="0"/>
              <a:t> that a criminal offence may result in imprisonment and possibly a fine.</a:t>
            </a:r>
          </a:p>
          <a:p>
            <a:endParaRPr lang="en-GB" dirty="0"/>
          </a:p>
          <a:p>
            <a:pPr marL="0" indent="0">
              <a:buNone/>
            </a:pPr>
            <a:r>
              <a:rPr lang="en-GB" dirty="0"/>
              <a:t>The standard of proof in the criminal courts is ‘beyond reasonable doubt’ due to potential to take away a person’s liberty.</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This slide has the potential for a discussion </a:t>
            </a:r>
            <a:r>
              <a:rPr lang="en-GB" dirty="0"/>
              <a:t>about whether juries are really objective in modern times as most cases are described on social media or the news. Can a modern day jury really not have any preconceived ideas about what happened?</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844192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b="1" kern="1200" dirty="0">
                <a:solidFill>
                  <a:schemeClr val="tx1"/>
                </a:solidFill>
                <a:latin typeface="+mn-lt"/>
                <a:ea typeface="+mn-ea"/>
                <a:cs typeface="+mn-cs"/>
              </a:rPr>
              <a:t>Serious crimes include:</a:t>
            </a:r>
          </a:p>
          <a:p>
            <a:r>
              <a:rPr lang="en-US" sz="1200" b="0" kern="1200" dirty="0">
                <a:solidFill>
                  <a:schemeClr val="tx1"/>
                </a:solidFill>
                <a:latin typeface="+mn-lt"/>
                <a:ea typeface="+mn-ea"/>
                <a:cs typeface="+mn-cs"/>
              </a:rPr>
              <a:t>murder - intentionally killed another person</a:t>
            </a:r>
          </a:p>
          <a:p>
            <a:r>
              <a:rPr lang="en-US" sz="1200" b="0" kern="1200" dirty="0">
                <a:solidFill>
                  <a:schemeClr val="tx1"/>
                </a:solidFill>
                <a:latin typeface="+mn-lt"/>
                <a:ea typeface="+mn-ea"/>
                <a:cs typeface="+mn-cs"/>
              </a:rPr>
              <a:t>rape – insertion of penis without permission into anus, mouth or vagina</a:t>
            </a:r>
          </a:p>
          <a:p>
            <a:r>
              <a:rPr lang="en-US" sz="1200" b="0" kern="1200" dirty="0">
                <a:solidFill>
                  <a:schemeClr val="tx1"/>
                </a:solidFill>
                <a:latin typeface="+mn-lt"/>
                <a:ea typeface="+mn-ea"/>
                <a:cs typeface="+mn-cs"/>
              </a:rPr>
              <a:t>ABH – actual bodily harm – cuts, bruises and broken nose</a:t>
            </a:r>
          </a:p>
          <a:p>
            <a:r>
              <a:rPr lang="en-US" sz="1200" b="0" kern="1200" dirty="0">
                <a:solidFill>
                  <a:schemeClr val="tx1"/>
                </a:solidFill>
                <a:latin typeface="+mn-lt"/>
                <a:ea typeface="+mn-ea"/>
                <a:cs typeface="+mn-cs"/>
              </a:rPr>
              <a:t>GBH – grievous bodily harm – broken bones etc.</a:t>
            </a:r>
          </a:p>
          <a:p>
            <a:r>
              <a:rPr lang="en-US" sz="1200" b="0" kern="1200" dirty="0">
                <a:solidFill>
                  <a:schemeClr val="tx1"/>
                </a:solidFill>
                <a:latin typeface="+mn-lt"/>
                <a:ea typeface="+mn-ea"/>
                <a:cs typeface="+mn-cs"/>
              </a:rPr>
              <a:t>GBH w/</a:t>
            </a:r>
            <a:r>
              <a:rPr lang="en-US" sz="1200" b="0" kern="1200" dirty="0" err="1">
                <a:solidFill>
                  <a:schemeClr val="tx1"/>
                </a:solidFill>
                <a:latin typeface="+mn-lt"/>
                <a:ea typeface="+mn-ea"/>
                <a:cs typeface="+mn-cs"/>
              </a:rPr>
              <a:t>i</a:t>
            </a:r>
            <a:r>
              <a:rPr lang="en-US" sz="1200" b="0" kern="1200" dirty="0">
                <a:solidFill>
                  <a:schemeClr val="tx1"/>
                </a:solidFill>
                <a:latin typeface="+mn-lt"/>
                <a:ea typeface="+mn-ea"/>
                <a:cs typeface="+mn-cs"/>
              </a:rPr>
              <a:t> – grievous bodily harm with intent – planned breaking of bones etc.</a:t>
            </a:r>
          </a:p>
          <a:p>
            <a:r>
              <a:rPr lang="en-US" sz="1200" b="0" kern="1200" dirty="0">
                <a:solidFill>
                  <a:schemeClr val="tx1"/>
                </a:solidFill>
                <a:latin typeface="+mn-lt"/>
                <a:ea typeface="+mn-ea"/>
                <a:cs typeface="+mn-cs"/>
              </a:rPr>
              <a:t>sexual assault – physical/psychological/emotional violation in the form of a sexual act, imposed on someone without their consent</a:t>
            </a:r>
          </a:p>
          <a:p>
            <a:r>
              <a:rPr lang="en-US" sz="1200" b="0" kern="1200" dirty="0">
                <a:solidFill>
                  <a:schemeClr val="tx1"/>
                </a:solidFill>
                <a:latin typeface="+mn-lt"/>
                <a:ea typeface="+mn-ea"/>
                <a:cs typeface="+mn-cs"/>
              </a:rPr>
              <a:t>drugs is referring to illegal drugs e.g. cocaine, heroin etc.</a:t>
            </a:r>
          </a:p>
          <a:p>
            <a:r>
              <a:rPr lang="en-US" sz="1200" b="0" kern="1200" dirty="0">
                <a:solidFill>
                  <a:schemeClr val="tx1"/>
                </a:solidFill>
                <a:latin typeface="+mn-lt"/>
                <a:ea typeface="+mn-ea"/>
                <a:cs typeface="+mn-cs"/>
              </a:rPr>
              <a:t>theft – stealing an item</a:t>
            </a:r>
          </a:p>
          <a:p>
            <a:r>
              <a:rPr lang="en-US" sz="1200" b="0" kern="1200" dirty="0">
                <a:solidFill>
                  <a:schemeClr val="tx1"/>
                </a:solidFill>
                <a:latin typeface="+mn-lt"/>
                <a:ea typeface="+mn-ea"/>
                <a:cs typeface="+mn-cs"/>
              </a:rPr>
              <a:t>fraud – misappropriating money or an item by the means of deception e.g. pretending to be a builder, taking the deposit and then never going to complete the work paid for</a:t>
            </a:r>
          </a:p>
          <a:p>
            <a:r>
              <a:rPr lang="en-US" sz="1200" b="0" kern="1200" dirty="0">
                <a:solidFill>
                  <a:schemeClr val="tx1"/>
                </a:solidFill>
                <a:latin typeface="+mn-lt"/>
                <a:ea typeface="+mn-ea"/>
                <a:cs typeface="+mn-cs"/>
              </a:rPr>
              <a:t>robbery – the act of theft but with a person involved e.g. robbing a bag</a:t>
            </a:r>
          </a:p>
          <a:p>
            <a:r>
              <a:rPr lang="en-US" sz="1200" b="0" kern="1200" dirty="0">
                <a:solidFill>
                  <a:schemeClr val="tx1"/>
                </a:solidFill>
                <a:latin typeface="Arial" charset="0"/>
                <a:ea typeface="+mn-ea"/>
                <a:cs typeface="+mn-cs"/>
              </a:rPr>
              <a:t>burglary (housebreaking in Scotland) - entering premise with the intention to steal</a:t>
            </a:r>
          </a:p>
          <a:p>
            <a:r>
              <a:rPr lang="en-US" sz="1200" b="0" kern="1200" dirty="0">
                <a:solidFill>
                  <a:schemeClr val="tx1"/>
                </a:solidFill>
                <a:latin typeface="Arial" charset="0"/>
                <a:ea typeface="+mn-ea"/>
                <a:cs typeface="+mn-cs"/>
              </a:rPr>
              <a:t>arson (</a:t>
            </a:r>
            <a:r>
              <a:rPr lang="en-US" sz="1200" b="0" kern="1200" dirty="0" err="1">
                <a:solidFill>
                  <a:schemeClr val="tx1"/>
                </a:solidFill>
                <a:latin typeface="Arial" charset="0"/>
                <a:ea typeface="+mn-ea"/>
                <a:cs typeface="+mn-cs"/>
              </a:rPr>
              <a:t>wilful</a:t>
            </a:r>
            <a:r>
              <a:rPr lang="en-US" sz="1200" b="0" kern="1200" dirty="0">
                <a:solidFill>
                  <a:schemeClr val="tx1"/>
                </a:solidFill>
                <a:latin typeface="Arial" charset="0"/>
                <a:ea typeface="+mn-ea"/>
                <a:cs typeface="+mn-cs"/>
              </a:rPr>
              <a:t> fire-raising in Scotland) – deliberately setting fire to something with the intention to cause damage</a:t>
            </a:r>
          </a:p>
          <a:p>
            <a:r>
              <a:rPr lang="en-US" sz="1200" b="0" kern="1200" dirty="0">
                <a:solidFill>
                  <a:schemeClr val="tx1"/>
                </a:solidFill>
                <a:latin typeface="Arial" charset="0"/>
                <a:ea typeface="+mn-ea"/>
                <a:cs typeface="+mn-cs"/>
              </a:rPr>
              <a:t>threats to harm and or damage, child and domestic abuse are as per their titles</a:t>
            </a:r>
          </a:p>
          <a:p>
            <a:r>
              <a:rPr lang="en-US" sz="1200" b="0" kern="1200" dirty="0">
                <a:solidFill>
                  <a:schemeClr val="tx1"/>
                </a:solidFill>
                <a:latin typeface="Arial" charset="0"/>
                <a:ea typeface="+mn-ea"/>
                <a:cs typeface="+mn-cs"/>
              </a:rPr>
              <a:t>kidnapping – consider arresting the wrong person as well as general kidnapping</a:t>
            </a:r>
          </a:p>
          <a:p>
            <a:pPr marL="0" indent="0">
              <a:buNone/>
            </a:pPr>
            <a:endParaRPr lang="en-US" sz="1200" b="1"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pPr marL="0" indent="0">
              <a:buNone/>
            </a:pP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3968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The Private Security Industry Act </a:t>
            </a:r>
          </a:p>
          <a:p>
            <a:pPr marL="0" indent="0">
              <a:buNone/>
            </a:pPr>
            <a:r>
              <a:rPr lang="en-GB" dirty="0"/>
              <a:t>As well as the above, the Private Security Industry Act also intended to remove criminal elements from the private security industry and established licensing of individuals.</a:t>
            </a:r>
          </a:p>
          <a:p>
            <a:pPr marL="0" indent="0">
              <a:buNone/>
            </a:pPr>
            <a:endParaRPr lang="en-GB" dirty="0"/>
          </a:p>
          <a:p>
            <a:pPr marL="0" indent="0">
              <a:buNone/>
            </a:pPr>
            <a:r>
              <a:rPr lang="en-GB" dirty="0">
                <a:hlinkClick r:id="rId3"/>
              </a:rPr>
              <a:t>http://www.legislation.gov.uk/ukpga/2001/12/contents</a:t>
            </a:r>
            <a:endParaRPr lang="en-GB" dirty="0"/>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789058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103118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Equality and diversity in the workplace</a:t>
            </a:r>
          </a:p>
          <a:p>
            <a:pPr marL="0" indent="0">
              <a:buNone/>
            </a:pPr>
            <a:r>
              <a:rPr lang="en-GB" dirty="0"/>
              <a:t>The SIA is only concerned with our negative prejudices.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456286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The Equality Act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u="none" strike="noStrike" kern="1200" baseline="0" dirty="0">
                <a:solidFill>
                  <a:schemeClr val="tx1"/>
                </a:solidFill>
                <a:latin typeface="Arial" charset="0"/>
                <a:ea typeface="+mn-ea"/>
                <a:cs typeface="+mn-cs"/>
              </a:rPr>
              <a:t>These are known as protected characteristics.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i="0" u="none" strike="noStrike" kern="1200" baseline="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Larger companies must now monitor the ratio of genders and ensure all are being treated equally, regardless of gender or protected characteristics.</a:t>
            </a:r>
          </a:p>
          <a:p>
            <a:pPr marL="0" indent="0">
              <a:buNone/>
            </a:pPr>
            <a:r>
              <a:rPr lang="en-GB" b="0" i="0" u="none" strike="noStrike" kern="1200" baseline="0" dirty="0">
                <a:solidFill>
                  <a:schemeClr val="tx1"/>
                </a:solidFill>
                <a:latin typeface="Arial" charset="0"/>
                <a:ea typeface="+mn-ea"/>
                <a:cs typeface="+mn-cs"/>
              </a:rPr>
              <a:t>protected characteristics. </a:t>
            </a:r>
          </a:p>
          <a:p>
            <a:pPr marL="0" indent="0">
              <a:buNone/>
            </a:pPr>
            <a:endParaRPr lang="en-GB" b="0" i="0" u="none" strike="noStrike" kern="1200" baseline="0" dirty="0">
              <a:solidFill>
                <a:schemeClr val="tx1"/>
              </a:solidFill>
              <a:latin typeface="Arial" charset="0"/>
              <a:ea typeface="+mn-ea"/>
              <a:cs typeface="+mn-cs"/>
            </a:endParaRPr>
          </a:p>
          <a:p>
            <a:pPr marL="0" indent="0">
              <a:buNone/>
            </a:pPr>
            <a:r>
              <a:rPr lang="en-GB" b="1" i="0" u="none" strike="noStrike" kern="1200" baseline="0" dirty="0">
                <a:solidFill>
                  <a:schemeClr val="tx1"/>
                </a:solidFill>
                <a:latin typeface="Arial" charset="0"/>
                <a:ea typeface="+mn-ea"/>
                <a:cs typeface="+mn-cs"/>
              </a:rPr>
              <a:t>Northern Ireland</a:t>
            </a:r>
          </a:p>
          <a:p>
            <a:pPr marL="0" indent="0" algn="l">
              <a:buNone/>
            </a:pPr>
            <a:r>
              <a:rPr lang="en-GB" b="0" i="0" u="none" strike="noStrike" baseline="0" dirty="0">
                <a:solidFill>
                  <a:srgbClr val="000000"/>
                </a:solidFill>
                <a:latin typeface="MyriadPro-Regular"/>
              </a:rPr>
              <a:t>In Northern Ireland, discrimination is illegal under the following laws:</a:t>
            </a:r>
          </a:p>
          <a:p>
            <a:pPr marL="0" indent="0" algn="l">
              <a:buNone/>
            </a:pPr>
            <a:r>
              <a:rPr lang="en-GB" b="1" i="0" u="none" strike="noStrike" baseline="0" dirty="0">
                <a:solidFill>
                  <a:srgbClr val="00FFFF"/>
                </a:solidFill>
                <a:latin typeface="MyriadPro-Bold"/>
              </a:rPr>
              <a:t>• </a:t>
            </a:r>
            <a:r>
              <a:rPr lang="en-GB" b="0" i="0" u="none" strike="noStrike" baseline="0" dirty="0">
                <a:solidFill>
                  <a:srgbClr val="000000"/>
                </a:solidFill>
                <a:latin typeface="MyriadPro-Regular"/>
              </a:rPr>
              <a:t>The Race Relations (Northern Ireland) Order 1997</a:t>
            </a:r>
          </a:p>
          <a:p>
            <a:pPr marL="0" indent="0" algn="l">
              <a:buNone/>
            </a:pPr>
            <a:r>
              <a:rPr lang="en-GB" b="1" i="0" u="none" strike="noStrike" baseline="0" dirty="0">
                <a:solidFill>
                  <a:srgbClr val="00FFFF"/>
                </a:solidFill>
                <a:latin typeface="MyriadPro-Bold"/>
              </a:rPr>
              <a:t>• </a:t>
            </a:r>
            <a:r>
              <a:rPr lang="en-GB" b="0" i="0" u="none" strike="noStrike" baseline="0" dirty="0">
                <a:solidFill>
                  <a:srgbClr val="000000"/>
                </a:solidFill>
                <a:latin typeface="MyriadPro-Regular"/>
              </a:rPr>
              <a:t>The Sex Discrimination (Northern Ireland) Order 1976</a:t>
            </a:r>
          </a:p>
          <a:p>
            <a:pPr marL="0" indent="0" algn="l">
              <a:buNone/>
            </a:pPr>
            <a:r>
              <a:rPr lang="en-GB" b="1" i="0" u="none" strike="noStrike" baseline="0" dirty="0">
                <a:solidFill>
                  <a:srgbClr val="00FFFF"/>
                </a:solidFill>
                <a:latin typeface="MyriadPro-Bold"/>
              </a:rPr>
              <a:t>• </a:t>
            </a:r>
            <a:r>
              <a:rPr lang="en-GB" b="0" i="0" u="none" strike="noStrike" baseline="0" dirty="0">
                <a:solidFill>
                  <a:srgbClr val="000000"/>
                </a:solidFill>
                <a:latin typeface="MyriadPro-Regular"/>
              </a:rPr>
              <a:t>The Disability Discrimination (Northern Ireland) Order 2006</a:t>
            </a:r>
          </a:p>
          <a:p>
            <a:pPr marL="0" indent="0" algn="l">
              <a:buNone/>
            </a:pPr>
            <a:endParaRPr lang="en-GB" b="0" i="0" u="none" strike="noStrike" baseline="0" dirty="0">
              <a:solidFill>
                <a:srgbClr val="000000"/>
              </a:solidFill>
              <a:latin typeface="MyriadPro-Regular"/>
            </a:endParaRPr>
          </a:p>
          <a:p>
            <a:pPr marL="0" indent="0" algn="l">
              <a:buNone/>
            </a:pPr>
            <a:r>
              <a:rPr lang="en-GB" b="0" i="0" u="none" strike="noStrike" baseline="0" dirty="0">
                <a:solidFill>
                  <a:srgbClr val="000000"/>
                </a:solidFill>
                <a:latin typeface="MyriadPro-Regular"/>
              </a:rPr>
              <a:t>As a security operative, you cannot refuse entry or evict anyone on the grounds of sex, race, colour, disability or physical appearance. Should you refuse entry to or evict an individual for any of these reasons alone then you will be committing an offence. The individual who has been discriminated against has the right to make a formal complaint to the premises management requesting an apology, a commitment that such discrimination does not reoccur or even compensation. If the issue is not dealt with to their satisfaction, they may even take legal action against you and your employer.</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46614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The Equality Act </a:t>
            </a:r>
          </a:p>
          <a:p>
            <a:pPr marL="0" indent="0">
              <a:buNone/>
            </a:pPr>
            <a:r>
              <a:rPr lang="en-GB" sz="1200" b="0" i="0" u="none" strike="noStrike" kern="1200" baseline="0" dirty="0">
                <a:solidFill>
                  <a:schemeClr val="tx1"/>
                </a:solidFill>
                <a:latin typeface="Arial" charset="0"/>
                <a:ea typeface="+mn-ea"/>
                <a:cs typeface="+mn-cs"/>
              </a:rPr>
              <a:t>It is illegal for employers to discriminate against any of these groups of people in the areas of recruitment, access to training, pay and benefits, promotion opportunities, terms and conditions, redundancy and dismissal.</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Furthermore, employers now have to make reasonable adjustments to cater for the employment of disabled people.</a:t>
            </a:r>
            <a:endParaRPr lang="en-GB" dirty="0"/>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47331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Types of discrimination </a:t>
            </a:r>
          </a:p>
          <a:p>
            <a:pPr marL="174625" indent="-174625"/>
            <a:r>
              <a:rPr lang="en-GB" b="1" i="0" u="none" strike="noStrike" kern="1200" baseline="0" dirty="0">
                <a:solidFill>
                  <a:schemeClr val="tx1"/>
                </a:solidFill>
                <a:latin typeface="Arial" charset="0"/>
                <a:ea typeface="+mn-ea"/>
                <a:cs typeface="+mn-cs"/>
              </a:rPr>
              <a:t>Direct discrimination </a:t>
            </a:r>
            <a:r>
              <a:rPr lang="en-GB" b="0" i="0" u="none" strike="noStrike" kern="1200" baseline="0" dirty="0">
                <a:solidFill>
                  <a:schemeClr val="tx1"/>
                </a:solidFill>
                <a:latin typeface="Arial" charset="0"/>
                <a:ea typeface="+mn-ea"/>
                <a:cs typeface="+mn-cs"/>
              </a:rPr>
              <a:t>occurs when someone is treated less favourably than another person because of a protected characteristic they have or are thought to have, or because they associate with someone who has a protected characteristic.</a:t>
            </a:r>
            <a:endParaRPr lang="en-GB" b="1" dirty="0"/>
          </a:p>
          <a:p>
            <a:pPr marL="174625" indent="-174625"/>
            <a:r>
              <a:rPr lang="en-GB" b="1" i="0" u="none" strike="noStrike" kern="1200" baseline="0" dirty="0">
                <a:solidFill>
                  <a:schemeClr val="tx1"/>
                </a:solidFill>
                <a:latin typeface="Arial" charset="0"/>
                <a:ea typeface="+mn-ea"/>
                <a:cs typeface="+mn-cs"/>
              </a:rPr>
              <a:t>Indirect discrimination </a:t>
            </a:r>
            <a:r>
              <a:rPr lang="en-GB" b="0" i="0" u="none" strike="noStrike" kern="1200" baseline="0" dirty="0">
                <a:solidFill>
                  <a:schemeClr val="tx1"/>
                </a:solidFill>
                <a:latin typeface="Arial" charset="0"/>
                <a:ea typeface="+mn-ea"/>
                <a:cs typeface="+mn-cs"/>
              </a:rPr>
              <a:t>occurs when a policy or practice that applies to everyone particularly disadvantages people</a:t>
            </a:r>
          </a:p>
          <a:p>
            <a:pPr marL="174625" indent="-174625"/>
            <a:endParaRPr lang="en-GB" b="0" i="0" u="none" strike="noStrike" kern="1200" baseline="0" dirty="0">
              <a:solidFill>
                <a:schemeClr val="tx1"/>
              </a:solidFill>
              <a:latin typeface="Arial" charset="0"/>
              <a:ea typeface="+mn-ea"/>
              <a:cs typeface="+mn-cs"/>
            </a:endParaRPr>
          </a:p>
          <a:p>
            <a:pPr marL="0" indent="0" algn="l">
              <a:buNone/>
            </a:pPr>
            <a:r>
              <a:rPr lang="en-GB" b="0" i="0" u="none" strike="noStrike" baseline="0" dirty="0">
                <a:latin typeface="MyriadPro-Regular"/>
              </a:rPr>
              <a:t>Discrimination can be hurtful, insulting and demeaning to the recipient, and is not acceptable from security professionals.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5550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GB" altLang="en-US" dirty="0"/>
              <a:t>This module covers:</a:t>
            </a:r>
          </a:p>
          <a:p>
            <a:pPr>
              <a:spcBef>
                <a:spcPts val="600"/>
              </a:spcBef>
            </a:pPr>
            <a:r>
              <a:rPr lang="en-GB" dirty="0"/>
              <a:t>the private security industry</a:t>
            </a:r>
          </a:p>
          <a:p>
            <a:pPr>
              <a:spcBef>
                <a:spcPts val="600"/>
              </a:spcBef>
            </a:pPr>
            <a:r>
              <a:rPr lang="en-GB" dirty="0"/>
              <a:t>legislation</a:t>
            </a:r>
          </a:p>
          <a:p>
            <a:pPr>
              <a:spcBef>
                <a:spcPts val="600"/>
              </a:spcBef>
            </a:pPr>
            <a:r>
              <a:rPr lang="en-GB" dirty="0"/>
              <a:t>arrest procedures</a:t>
            </a:r>
          </a:p>
          <a:p>
            <a:pPr>
              <a:spcBef>
                <a:spcPts val="600"/>
              </a:spcBef>
            </a:pPr>
            <a:r>
              <a:rPr lang="en-GB" dirty="0"/>
              <a:t>safe working practices</a:t>
            </a:r>
          </a:p>
          <a:p>
            <a:pPr>
              <a:spcBef>
                <a:spcPts val="600"/>
              </a:spcBef>
            </a:pPr>
            <a:r>
              <a:rPr lang="en-GB" dirty="0"/>
              <a:t>fire procedures</a:t>
            </a:r>
          </a:p>
          <a:p>
            <a:pPr>
              <a:spcBef>
                <a:spcPts val="600"/>
              </a:spcBef>
            </a:pPr>
            <a:r>
              <a:rPr lang="en-GB" dirty="0"/>
              <a:t>Emergencies</a:t>
            </a:r>
          </a:p>
          <a:p>
            <a:pPr>
              <a:spcBef>
                <a:spcPts val="600"/>
              </a:spcBef>
            </a:pPr>
            <a:r>
              <a:rPr lang="en-GB" dirty="0"/>
              <a:t>communication skills</a:t>
            </a:r>
          </a:p>
          <a:p>
            <a:pPr>
              <a:spcBef>
                <a:spcPts val="600"/>
              </a:spcBef>
            </a:pPr>
            <a:r>
              <a:rPr lang="en-GB" dirty="0"/>
              <a:t>record-keeping</a:t>
            </a:r>
          </a:p>
          <a:p>
            <a:pPr>
              <a:spcBef>
                <a:spcPts val="600"/>
              </a:spcBef>
            </a:pPr>
            <a:r>
              <a:rPr lang="en-GB" dirty="0"/>
              <a:t>terror threats</a:t>
            </a:r>
          </a:p>
          <a:p>
            <a:pPr>
              <a:spcBef>
                <a:spcPts val="600"/>
              </a:spcBef>
            </a:pPr>
            <a:r>
              <a:rPr lang="en-GB" dirty="0"/>
              <a:t>vulnerable people</a:t>
            </a:r>
          </a:p>
          <a:p>
            <a:pPr>
              <a:spcBef>
                <a:spcPts val="600"/>
              </a:spcBef>
            </a:pPr>
            <a:r>
              <a:rPr lang="en-GB" dirty="0"/>
              <a:t>post-incident management</a:t>
            </a:r>
          </a:p>
          <a:p>
            <a:pPr marL="0" indent="0">
              <a:spcBef>
                <a:spcPts val="600"/>
              </a:spcBef>
              <a:buNone/>
            </a:pPr>
            <a:endParaRPr lang="en-GB" dirty="0"/>
          </a:p>
          <a:p>
            <a:pPr marL="0" indent="0">
              <a:buNone/>
            </a:pPr>
            <a:endParaRPr lang="en-GB" altLang="en-US" dirty="0"/>
          </a:p>
        </p:txBody>
      </p:sp>
    </p:spTree>
    <p:extLst>
      <p:ext uri="{BB962C8B-B14F-4D97-AF65-F5344CB8AC3E}">
        <p14:creationId xmlns:p14="http://schemas.microsoft.com/office/powerpoint/2010/main" val="3573512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The Human Rights Act is a worldwide charter.  </a:t>
            </a:r>
          </a:p>
          <a:p>
            <a:pPr marL="0" indent="0">
              <a:buNone/>
            </a:pPr>
            <a:endParaRPr lang="en-GB" dirty="0"/>
          </a:p>
          <a:p>
            <a:pPr marL="0" indent="0">
              <a:buNone/>
            </a:pPr>
            <a:r>
              <a:rPr lang="en-GB" dirty="0"/>
              <a:t>Most of what it covers is also included in the Equality Act, Health &amp; Safety at Work etc Act 1974 and other UK legislation. </a:t>
            </a:r>
          </a:p>
          <a:p>
            <a:pPr marL="0" indent="0">
              <a:buNone/>
            </a:pPr>
            <a:endParaRPr lang="en-GB" dirty="0"/>
          </a:p>
          <a:p>
            <a:pPr marL="0" indent="0">
              <a:buNone/>
            </a:pPr>
            <a:r>
              <a:rPr lang="en-GB" dirty="0"/>
              <a:t>Main articles of interest are on the next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a:xfrm>
            <a:off x="4243388" y="176213"/>
            <a:ext cx="2651125" cy="1989137"/>
          </a:xfrm>
        </p:spPr>
      </p:sp>
    </p:spTree>
    <p:extLst>
      <p:ext uri="{BB962C8B-B14F-4D97-AF65-F5344CB8AC3E}">
        <p14:creationId xmlns:p14="http://schemas.microsoft.com/office/powerpoint/2010/main" val="1789753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altLang="en-US" dirty="0"/>
              <a:t>There are more articles within this Charter.</a:t>
            </a:r>
            <a:endParaRPr lang="en-GB"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5913" y="280988"/>
            <a:ext cx="2528887" cy="1897062"/>
          </a:xfrm>
        </p:spPr>
      </p:sp>
      <p:sp>
        <p:nvSpPr>
          <p:cNvPr id="3" name="Notes Placeholder 2"/>
          <p:cNvSpPr>
            <a:spLocks noGrp="1"/>
          </p:cNvSpPr>
          <p:nvPr>
            <p:ph type="body" idx="1"/>
          </p:nvPr>
        </p:nvSpPr>
        <p:spPr/>
        <p:txBody>
          <a:bodyPr>
            <a:normAutofit/>
          </a:bodyPr>
          <a:lstStyle/>
          <a:p>
            <a:pPr marL="0" indent="0">
              <a:buNone/>
            </a:pPr>
            <a:r>
              <a:rPr lang="en-GB" b="0" dirty="0"/>
              <a:t>The Data Protection Act 2018 enabled the General Data Protection Regulation (GDPR).</a:t>
            </a:r>
          </a:p>
          <a:p>
            <a:pPr marL="0" indent="0">
              <a:buNone/>
            </a:pPr>
            <a:endParaRPr lang="en-GB" b="0" dirty="0"/>
          </a:p>
          <a:p>
            <a:pPr marL="0" indent="0" algn="l">
              <a:buNone/>
            </a:pPr>
            <a:r>
              <a:rPr lang="en-GB" b="0" i="0" u="none" strike="noStrike" baseline="0" dirty="0">
                <a:latin typeface="MyriadPro-Regular"/>
              </a:rPr>
              <a:t>It can be anything from:</a:t>
            </a:r>
          </a:p>
          <a:p>
            <a:pPr marL="174625" indent="-174625" algn="l"/>
            <a:r>
              <a:rPr lang="en-GB" b="0" i="0" u="none" strike="noStrike" baseline="0" dirty="0">
                <a:latin typeface="MyriadPro-Regular"/>
              </a:rPr>
              <a:t>a name</a:t>
            </a:r>
          </a:p>
          <a:p>
            <a:pPr marL="174625" indent="-174625" algn="l"/>
            <a:r>
              <a:rPr lang="en-GB" b="0" i="0" u="none" strike="noStrike" baseline="0" dirty="0">
                <a:latin typeface="MyriadPro-Regular"/>
              </a:rPr>
              <a:t>a photo </a:t>
            </a:r>
          </a:p>
          <a:p>
            <a:pPr marL="174625" indent="-174625" algn="l"/>
            <a:r>
              <a:rPr lang="en-GB" b="0" i="0" u="none" strike="noStrike" baseline="0" dirty="0">
                <a:latin typeface="MyriadPro-Regular"/>
              </a:rPr>
              <a:t>an email address </a:t>
            </a:r>
          </a:p>
          <a:p>
            <a:pPr marL="174625" indent="-174625" algn="l"/>
            <a:r>
              <a:rPr lang="en-GB" b="0" i="0" u="none" strike="noStrike" baseline="0" dirty="0">
                <a:latin typeface="MyriadPro-Regular"/>
              </a:rPr>
              <a:t>bank details</a:t>
            </a:r>
          </a:p>
          <a:p>
            <a:pPr marL="174625" indent="-174625" algn="l"/>
            <a:r>
              <a:rPr lang="en-GB" b="0" i="0" u="none" strike="noStrike" baseline="0" dirty="0">
                <a:latin typeface="MyriadPro-Regular"/>
              </a:rPr>
              <a:t>social media posts</a:t>
            </a:r>
          </a:p>
          <a:p>
            <a:pPr marL="174625" indent="-174625" algn="l"/>
            <a:r>
              <a:rPr lang="en-GB" b="0" i="0" u="none" strike="noStrike" baseline="0" dirty="0">
                <a:latin typeface="MyriadPro-Regular"/>
              </a:rPr>
              <a:t>biometric data </a:t>
            </a:r>
          </a:p>
          <a:p>
            <a:pPr marL="174625" indent="-174625" algn="l"/>
            <a:r>
              <a:rPr lang="en-GB" b="0" i="0" u="none" strike="noStrike" baseline="0" dirty="0">
                <a:latin typeface="MyriadPro-Regular"/>
              </a:rPr>
              <a:t>medical information.</a:t>
            </a:r>
          </a:p>
          <a:p>
            <a:pPr marL="0" indent="0" algn="l">
              <a:buNone/>
            </a:pPr>
            <a:endParaRPr lang="en-GB" b="0" i="0" u="none" strike="noStrike" baseline="0" dirty="0">
              <a:latin typeface="MyriadPro-Regular"/>
            </a:endParaRPr>
          </a:p>
          <a:p>
            <a:pPr marL="0" indent="0" algn="l">
              <a:buNone/>
            </a:pPr>
            <a:r>
              <a:rPr lang="en-GB" b="0" i="0" u="none" strike="noStrike" baseline="0" dirty="0">
                <a:latin typeface="MyriadPro-Regular"/>
              </a:rPr>
              <a:t>It will also introduce ‘digital rights’ for individuals.</a:t>
            </a:r>
            <a:endParaRPr lang="en-GB" b="0" dirty="0"/>
          </a:p>
          <a:p>
            <a:endParaRPr lang="en-GB" sz="1300" b="1" dirty="0"/>
          </a:p>
          <a:p>
            <a:endParaRPr lang="en-GB" dirty="0"/>
          </a:p>
        </p:txBody>
      </p:sp>
      <p:sp>
        <p:nvSpPr>
          <p:cNvPr id="4" name="Slide Number Placeholder 3"/>
          <p:cNvSpPr>
            <a:spLocks noGrp="1"/>
          </p:cNvSpPr>
          <p:nvPr>
            <p:ph type="sldNum" sz="quarter" idx="10"/>
          </p:nvPr>
        </p:nvSpPr>
        <p:spPr/>
        <p:txBody>
          <a:bodyPr/>
          <a:lstStyle/>
          <a:p>
            <a:fld id="{8391B61B-84B6-4BCB-8F13-896D01377815}" type="slidenum">
              <a:rPr lang="en-GB" smtClean="0"/>
              <a:pPr/>
              <a:t>62</a:t>
            </a:fld>
            <a:endParaRPr lang="en-GB" dirty="0"/>
          </a:p>
        </p:txBody>
      </p:sp>
    </p:spTree>
    <p:extLst>
      <p:ext uri="{BB962C8B-B14F-4D97-AF65-F5344CB8AC3E}">
        <p14:creationId xmlns:p14="http://schemas.microsoft.com/office/powerpoint/2010/main" val="31411057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 as per operational requirement (ICO approval), e.g. health and safety and security for CCTV</a:t>
            </a:r>
          </a:p>
          <a:p>
            <a:pPr marL="0" indent="0">
              <a:buNone/>
            </a:pPr>
            <a:r>
              <a:rPr lang="en-US" dirty="0"/>
              <a:t>2 – e.g. not for staff performance unless employees have agreed this use and is part of the operational requirement.</a:t>
            </a:r>
          </a:p>
          <a:p>
            <a:pPr marL="0" indent="0">
              <a:buNone/>
            </a:pPr>
            <a:r>
              <a:rPr lang="en-GB" dirty="0"/>
              <a:t>3 - </a:t>
            </a:r>
            <a:r>
              <a:rPr lang="en-US" dirty="0"/>
              <a:t>e.g. information for employment records</a:t>
            </a:r>
          </a:p>
        </p:txBody>
      </p:sp>
    </p:spTree>
    <p:extLst>
      <p:ext uri="{BB962C8B-B14F-4D97-AF65-F5344CB8AC3E}">
        <p14:creationId xmlns:p14="http://schemas.microsoft.com/office/powerpoint/2010/main" val="27693623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Arial" panose="020B0604020202020204" pitchFamily="34" charset="0"/>
                <a:cs typeface="Arial" panose="020B0604020202020204" pitchFamily="34" charset="0"/>
              </a:rPr>
              <a:t>4  - e.g. up-to-date addresses and phone numbers of all employees</a:t>
            </a:r>
          </a:p>
          <a:p>
            <a:pPr marL="0" indent="0">
              <a:buNone/>
            </a:pPr>
            <a:r>
              <a:rPr lang="en-US" dirty="0">
                <a:latin typeface="Arial" panose="020B0604020202020204" pitchFamily="34" charset="0"/>
                <a:cs typeface="Arial" panose="020B0604020202020204" pitchFamily="34" charset="0"/>
              </a:rPr>
              <a:t>5 – employment records, e.g. bank details, should not be kept once an employee that has left the business has been fully paid</a:t>
            </a:r>
          </a:p>
          <a:p>
            <a:pPr marL="0" indent="0">
              <a:buNone/>
            </a:pPr>
            <a:r>
              <a:rPr lang="en-US" dirty="0">
                <a:latin typeface="Arial" panose="020B0604020202020204" pitchFamily="34" charset="0"/>
                <a:cs typeface="Arial" panose="020B0604020202020204" pitchFamily="34" charset="0"/>
              </a:rPr>
              <a:t>6 – passwords etc.</a:t>
            </a:r>
          </a:p>
          <a:p>
            <a:pPr marL="0" indent="0">
              <a:buNone/>
            </a:pPr>
            <a:endParaRPr lang="en-US" dirty="0">
              <a:latin typeface="Arial" panose="020B0604020202020204" pitchFamily="34" charset="0"/>
              <a:cs typeface="Arial" panose="020B0604020202020204" pitchFamily="34" charset="0"/>
            </a:endParaRPr>
          </a:p>
          <a:p>
            <a:pPr marL="0" indent="0">
              <a:buNone/>
            </a:pPr>
            <a:r>
              <a:rPr lang="en-GB" b="1" i="1" u="none" strike="noStrike" kern="1200" baseline="0" dirty="0">
                <a:solidFill>
                  <a:schemeClr val="tx1"/>
                </a:solidFill>
                <a:latin typeface="Arial" panose="020B0604020202020204" pitchFamily="34" charset="0"/>
                <a:cs typeface="Arial" panose="020B0604020202020204" pitchFamily="34" charset="0"/>
              </a:rPr>
              <a:t>Data protection rules often apply to the use of written records and notebooks, as well as the use of body-worn cameras.</a:t>
            </a:r>
          </a:p>
          <a:p>
            <a:pPr marL="0" indent="0">
              <a:buNone/>
            </a:pPr>
            <a:endParaRPr lang="en-GB" b="1" i="1" u="none" strike="noStrike" kern="1200" baseline="0" dirty="0">
              <a:solidFill>
                <a:schemeClr val="tx1"/>
              </a:solidFill>
              <a:latin typeface="Arial" panose="020B0604020202020204" pitchFamily="34" charset="0"/>
              <a:cs typeface="Arial" panose="020B0604020202020204" pitchFamily="34" charset="0"/>
            </a:endParaRPr>
          </a:p>
          <a:p>
            <a:pPr marL="0" indent="0" algn="l">
              <a:buNone/>
            </a:pPr>
            <a:r>
              <a:rPr lang="en-GB" b="0" i="0" u="none" strike="noStrike" baseline="0" dirty="0">
                <a:solidFill>
                  <a:srgbClr val="000000"/>
                </a:solidFill>
                <a:latin typeface="Arial" panose="020B0604020202020204" pitchFamily="34" charset="0"/>
                <a:cs typeface="Arial" panose="020B0604020202020204" pitchFamily="34" charset="0"/>
              </a:rPr>
              <a:t>You can find more information about the General Data Protection </a:t>
            </a:r>
            <a:r>
              <a:rPr lang="en-GB" b="0" i="0" u="none" strike="noStrike" baseline="0" dirty="0">
                <a:latin typeface="Arial" panose="020B0604020202020204" pitchFamily="34" charset="0"/>
                <a:cs typeface="Arial" panose="020B0604020202020204" pitchFamily="34" charset="0"/>
              </a:rPr>
              <a:t>Regulation 2018 here:</a:t>
            </a:r>
          </a:p>
          <a:p>
            <a:pPr marL="0" indent="0" algn="l">
              <a:buNone/>
            </a:pPr>
            <a:r>
              <a:rPr lang="en-GB" b="1" i="0" u="none" strike="noStrike" baseline="0" dirty="0">
                <a:latin typeface="Arial" panose="020B0604020202020204" pitchFamily="34" charset="0"/>
                <a:cs typeface="Arial" panose="020B0604020202020204" pitchFamily="34" charset="0"/>
              </a:rPr>
              <a:t>https://ico.org.uk/for-organisations/guide-to-the-general-data-protectionregulation-gdpr/?q=digital</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0954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owner (business) of the BWC must have approval with the ICO to use this equipment</a:t>
            </a:r>
          </a:p>
          <a:p>
            <a:r>
              <a:rPr lang="en-US" dirty="0"/>
              <a:t>Individuals named on the CCTV-</a:t>
            </a:r>
            <a:r>
              <a:rPr lang="en-US" dirty="0" err="1"/>
              <a:t>authorised</a:t>
            </a:r>
            <a:r>
              <a:rPr lang="en-US" dirty="0"/>
              <a:t> list can download and review</a:t>
            </a:r>
          </a:p>
          <a:p>
            <a:r>
              <a:rPr lang="en-US" dirty="0"/>
              <a:t>Storage system and length of storage is stated on the ICO approval</a:t>
            </a:r>
            <a:endParaRPr lang="en-GB" dirty="0"/>
          </a:p>
        </p:txBody>
      </p:sp>
    </p:spTree>
    <p:extLst>
      <p:ext uri="{BB962C8B-B14F-4D97-AF65-F5344CB8AC3E}">
        <p14:creationId xmlns:p14="http://schemas.microsoft.com/office/powerpoint/2010/main" val="38289488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endParaRPr lang="en-GB" dirty="0"/>
          </a:p>
        </p:txBody>
      </p:sp>
    </p:spTree>
    <p:extLst>
      <p:ext uri="{BB962C8B-B14F-4D97-AF65-F5344CB8AC3E}">
        <p14:creationId xmlns:p14="http://schemas.microsoft.com/office/powerpoint/2010/main" val="13901884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12824310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32791464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598931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4625" indent="-174625" eaLnBrk="1" hangingPunct="1">
              <a:spcBef>
                <a:spcPct val="0"/>
              </a:spcBef>
              <a:buFontTx/>
              <a:buChar char="•"/>
            </a:pPr>
            <a:r>
              <a:rPr lang="en-GB" altLang="en-US" dirty="0"/>
              <a:t>11 modules in total</a:t>
            </a:r>
          </a:p>
          <a:p>
            <a:pPr marL="174625" indent="-174625" eaLnBrk="1" hangingPunct="1">
              <a:spcBef>
                <a:spcPct val="0"/>
              </a:spcBef>
              <a:buFontTx/>
              <a:buChar char="•"/>
            </a:pPr>
            <a:r>
              <a:rPr lang="en-GB" altLang="en-US" dirty="0"/>
              <a:t>Comprehensive tutor notes </a:t>
            </a:r>
          </a:p>
          <a:p>
            <a:pPr marL="174625" indent="-174625" eaLnBrk="1" hangingPunct="1">
              <a:spcBef>
                <a:spcPct val="0"/>
              </a:spcBef>
              <a:buFontTx/>
              <a:buChar char="•"/>
            </a:pPr>
            <a:r>
              <a:rPr lang="en-GB" altLang="en-US" dirty="0"/>
              <a:t>Class discussion topics and class questions</a:t>
            </a:r>
          </a:p>
          <a:p>
            <a:pPr marL="174625" indent="-174625" eaLnBrk="1" hangingPunct="1">
              <a:spcBef>
                <a:spcPct val="0"/>
              </a:spcBef>
              <a:buFontTx/>
              <a:buChar char="•"/>
            </a:pPr>
            <a:r>
              <a:rPr lang="en-US" altLang="en-US" dirty="0"/>
              <a:t>Key tasks at the end of each module should be answered by all learners simultaneously to ensure everyone understands before moving to the next module.</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17190-202E-42BB-9D6B-B9E58B5C35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15541168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21906521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0711034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Completion of this module will enable learners to meet the following learning outcome:</a:t>
            </a:r>
          </a:p>
          <a:p>
            <a:pPr marL="0" indent="0">
              <a:lnSpc>
                <a:spcPct val="107000"/>
              </a:lnSpc>
              <a:spcAft>
                <a:spcPts val="800"/>
              </a:spcAft>
              <a:buFontTx/>
              <a:buNone/>
            </a:pPr>
            <a:r>
              <a:rPr lang="en-GB" b="1" dirty="0">
                <a:effectLst/>
                <a:latin typeface="Calibri" panose="020F0502020204030204" pitchFamily="34" charset="0"/>
                <a:ea typeface="Calibri" panose="020F0502020204030204" pitchFamily="34" charset="0"/>
                <a:cs typeface="Times New Roman" panose="02020603050405020304" pitchFamily="18" charset="0"/>
              </a:rPr>
              <a:t>Learning outcome 3: Understand arrest procedures relevant to security operatives</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This includes assessment criteria:</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Cambria" panose="02040503050406030204" pitchFamily="18" charset="0"/>
              </a:rPr>
              <a:t>3.1 State the meaning of arrest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600"/>
              </a:spcBef>
              <a:spcAft>
                <a:spcPts val="800"/>
              </a:spcAft>
              <a:buFontTx/>
              <a:buNone/>
            </a:pPr>
            <a:r>
              <a:rPr lang="en-GB" dirty="0">
                <a:effectLst/>
                <a:latin typeface="Calibri" panose="020F0502020204030204" pitchFamily="34" charset="0"/>
                <a:ea typeface="Calibri" panose="020F0502020204030204" pitchFamily="34" charset="0"/>
                <a:cs typeface="Cambria" panose="02040503050406030204" pitchFamily="18" charset="0"/>
              </a:rPr>
              <a:t>3.2 Identify offences for which a security operative can make an arrest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600"/>
              </a:spcBef>
              <a:spcAft>
                <a:spcPts val="800"/>
              </a:spcAft>
              <a:buFontTx/>
              <a:buNone/>
            </a:pPr>
            <a:r>
              <a:rPr lang="en-GB" dirty="0">
                <a:effectLst/>
                <a:latin typeface="Calibri" panose="020F0502020204030204" pitchFamily="34" charset="0"/>
                <a:ea typeface="Calibri" panose="020F0502020204030204" pitchFamily="34" charset="0"/>
                <a:cs typeface="Cambria" panose="02040503050406030204" pitchFamily="18" charset="0"/>
              </a:rPr>
              <a:t>3.3 Identify the limitations to a security operative’s powers of arrest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Calibri" panose="020F0502020204030204" pitchFamily="34" charset="0"/>
              </a:rPr>
              <a:t>3.4 State procedures to follow when making an arrest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600"/>
              </a:spcBef>
              <a:spcAft>
                <a:spcPts val="800"/>
              </a:spcAft>
              <a:buFontTx/>
              <a:buNone/>
            </a:pPr>
            <a:r>
              <a:rPr lang="en-GB" dirty="0">
                <a:effectLst/>
                <a:latin typeface="Calibri" panose="020F0502020204030204" pitchFamily="34" charset="0"/>
                <a:ea typeface="Calibri" panose="020F0502020204030204" pitchFamily="34" charset="0"/>
                <a:cs typeface="Cambria" panose="02040503050406030204" pitchFamily="18" charset="0"/>
              </a:rPr>
              <a:t>3.5 State why an arrest should only be made as a last resort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Calibri" panose="020F0502020204030204" pitchFamily="34" charset="0"/>
              </a:rPr>
              <a:t>3.6 State procedures following an arrest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3.7 State what is meant by ‘reasonable’ and ‘necessary’ force</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This module includes the following interactive activities:</a:t>
            </a:r>
          </a:p>
          <a:p>
            <a:pPr marL="0" indent="0">
              <a:lnSpc>
                <a:spcPct val="107000"/>
              </a:lnSpc>
              <a:spcAft>
                <a:spcPts val="800"/>
              </a:spcAft>
              <a:buFontTx/>
              <a:buNone/>
            </a:pP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b="1" dirty="0">
                <a:effectLst/>
                <a:latin typeface="Calibri" panose="020F0502020204030204" pitchFamily="34" charset="0"/>
                <a:ea typeface="Calibri" panose="020F0502020204030204" pitchFamily="34" charset="0"/>
                <a:cs typeface="Times New Roman" panose="02020603050405020304" pitchFamily="18" charset="0"/>
              </a:rPr>
              <a:t>Key task 3</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Tx/>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174625" indent="-174625"/>
            <a:endParaRPr lang="en-GB" altLang="en-US" dirty="0"/>
          </a:p>
          <a:p>
            <a:pPr marL="174625" indent="-174625"/>
            <a:endParaRPr lang="en-GB" altLang="en-US" dirty="0"/>
          </a:p>
          <a:p>
            <a:pPr marL="0" indent="0">
              <a:buNone/>
            </a:pPr>
            <a:endParaRPr lang="en-GB" altLang="en-US" dirty="0"/>
          </a:p>
          <a:p>
            <a:pPr marL="0" indent="0">
              <a:buNone/>
            </a:pPr>
            <a:endParaRPr lang="en-GB" altLang="en-US" dirty="0"/>
          </a:p>
        </p:txBody>
      </p:sp>
    </p:spTree>
    <p:extLst>
      <p:ext uri="{BB962C8B-B14F-4D97-AF65-F5344CB8AC3E}">
        <p14:creationId xmlns:p14="http://schemas.microsoft.com/office/powerpoint/2010/main" val="14684352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b="0" kern="1200" dirty="0">
                <a:solidFill>
                  <a:schemeClr val="tx1"/>
                </a:solidFill>
                <a:latin typeface="+mn-lt"/>
                <a:ea typeface="+mn-ea"/>
                <a:cs typeface="+mn-cs"/>
              </a:rPr>
              <a:t>It is a good idea to advise learners to learn their local arrest policies and work with their local police in relation to arrest.</a:t>
            </a:r>
          </a:p>
          <a:p>
            <a:endParaRPr lang="en-GB" dirty="0"/>
          </a:p>
        </p:txBody>
      </p:sp>
      <p:sp>
        <p:nvSpPr>
          <p:cNvPr id="4" name="Slide Number Placeholder 3"/>
          <p:cNvSpPr>
            <a:spLocks noGrp="1"/>
          </p:cNvSpPr>
          <p:nvPr>
            <p:ph type="sldNum" sz="quarter" idx="10"/>
          </p:nvPr>
        </p:nvSpPr>
        <p:spPr/>
        <p:txBody>
          <a:bodyPr/>
          <a:lstStyle/>
          <a:p>
            <a:fld id="{8391B61B-84B6-4BCB-8F13-896D01377815}" type="slidenum">
              <a:rPr lang="en-GB" smtClean="0"/>
              <a:pPr/>
              <a:t>73</a:t>
            </a:fld>
            <a:endParaRPr lang="en-GB"/>
          </a:p>
        </p:txBody>
      </p:sp>
    </p:spTree>
    <p:extLst>
      <p:ext uri="{BB962C8B-B14F-4D97-AF65-F5344CB8AC3E}">
        <p14:creationId xmlns:p14="http://schemas.microsoft.com/office/powerpoint/2010/main" val="23607483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Discuss what the police response time is for the area that you are teaching in.</a:t>
            </a:r>
            <a:endParaRPr lang="en-GB" dirty="0"/>
          </a:p>
        </p:txBody>
      </p:sp>
    </p:spTree>
    <p:extLst>
      <p:ext uri="{BB962C8B-B14F-4D97-AF65-F5344CB8AC3E}">
        <p14:creationId xmlns:p14="http://schemas.microsoft.com/office/powerpoint/2010/main" val="23438413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b="1" kern="1200" dirty="0">
                <a:solidFill>
                  <a:schemeClr val="tx1"/>
                </a:solidFill>
                <a:latin typeface="+mn-lt"/>
                <a:ea typeface="+mn-ea"/>
                <a:cs typeface="+mn-cs"/>
              </a:rPr>
              <a:t>In Scotland the term is arrestable, not indictable, offences.</a:t>
            </a:r>
            <a:endParaRPr lang="en-GB" sz="1200" kern="1200" dirty="0">
              <a:solidFill>
                <a:schemeClr val="tx1"/>
              </a:solidFill>
              <a:latin typeface="+mn-lt"/>
              <a:ea typeface="+mn-ea"/>
              <a:cs typeface="+mn-cs"/>
            </a:endParaRPr>
          </a:p>
          <a:p>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Indictable offences are defined under Section 24a of the Police and Criminal Evidence Act 1984 (PACE) Article 26 PACE (Northern Ireland).</a:t>
            </a:r>
            <a:endParaRPr lang="en-GB" dirty="0"/>
          </a:p>
        </p:txBody>
      </p:sp>
      <p:sp>
        <p:nvSpPr>
          <p:cNvPr id="4" name="Slide Number Placeholder 3"/>
          <p:cNvSpPr>
            <a:spLocks noGrp="1"/>
          </p:cNvSpPr>
          <p:nvPr>
            <p:ph type="sldNum" sz="quarter" idx="10"/>
          </p:nvPr>
        </p:nvSpPr>
        <p:spPr/>
        <p:txBody>
          <a:bodyPr/>
          <a:lstStyle/>
          <a:p>
            <a:fld id="{8391B61B-84B6-4BCB-8F13-896D01377815}" type="slidenum">
              <a:rPr lang="en-GB" smtClean="0"/>
              <a:pPr/>
              <a:t>75</a:t>
            </a:fld>
            <a:endParaRPr lang="en-GB"/>
          </a:p>
        </p:txBody>
      </p:sp>
    </p:spTree>
    <p:extLst>
      <p:ext uri="{BB962C8B-B14F-4D97-AF65-F5344CB8AC3E}">
        <p14:creationId xmlns:p14="http://schemas.microsoft.com/office/powerpoint/2010/main" val="9065836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gn="l">
              <a:buNone/>
            </a:pPr>
            <a:r>
              <a:rPr lang="en-GB" b="0" i="0" u="none" strike="noStrike" baseline="0" dirty="0">
                <a:latin typeface="Arial" panose="020B0604020202020204" pitchFamily="34" charset="0"/>
                <a:cs typeface="Arial" panose="020B0604020202020204" pitchFamily="34" charset="0"/>
              </a:rPr>
              <a:t>Section 24a of the Police and Criminal Evidence Act 1984 (as amended by the Serious Organised Crime and Police Act of 2005). This Act was brought in to address the difficulties of the numerous and varied powers of arrest from the past, and now provides a power of arrest for most criminal offences where such a power is necessary (Article 26 PACE (Northern Ireland).</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Constable means a warrant police officer.</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 person other than a constable means non warranted individuals including security operatives hence the term Citizen’s Arrest.</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5490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kern="1200" dirty="0">
                <a:solidFill>
                  <a:schemeClr val="tx1"/>
                </a:solidFill>
                <a:latin typeface="Arial" charset="0"/>
                <a:ea typeface="+mn-ea"/>
                <a:cs typeface="+mn-cs"/>
              </a:rPr>
              <a:t>But this power of arrest is exercisable only if:</a:t>
            </a:r>
          </a:p>
          <a:p>
            <a:pPr marL="177674" indent="-177674">
              <a:buFont typeface="Arial" panose="020B0604020202020204" pitchFamily="34" charset="0"/>
              <a:buChar char="•"/>
            </a:pPr>
            <a:r>
              <a:rPr lang="en-GB" sz="1200" kern="1200" dirty="0">
                <a:solidFill>
                  <a:schemeClr val="tx1"/>
                </a:solidFill>
                <a:latin typeface="Arial" charset="0"/>
                <a:ea typeface="+mn-ea"/>
                <a:cs typeface="+mn-cs"/>
              </a:rPr>
              <a:t>the person making the arrest has reasonable grounds for believing that for any of the reasons mentioned it is necessary to arrest the person in question; and</a:t>
            </a:r>
          </a:p>
          <a:p>
            <a:pPr marL="177674" indent="-177674">
              <a:buFont typeface="Arial" panose="020B0604020202020204" pitchFamily="34" charset="0"/>
              <a:buChar char="•"/>
            </a:pPr>
            <a:r>
              <a:rPr lang="en-GB" sz="1200" kern="1200" dirty="0">
                <a:solidFill>
                  <a:schemeClr val="tx1"/>
                </a:solidFill>
                <a:latin typeface="Arial" charset="0"/>
                <a:ea typeface="+mn-ea"/>
                <a:cs typeface="+mn-cs"/>
              </a:rPr>
              <a:t>it appears to the person making the arrest that it is not reasonably practicable for a constable to make it instead.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5630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lgn="l">
              <a:buNone/>
            </a:pPr>
            <a:r>
              <a:rPr lang="en-GB" b="1" i="0" u="none" strike="noStrike" baseline="0" dirty="0">
                <a:latin typeface="MyriadPro-Bold"/>
              </a:rPr>
              <a:t>The limitations to powers of arrest</a:t>
            </a:r>
          </a:p>
          <a:p>
            <a:pPr marL="0" indent="0" algn="l">
              <a:buNone/>
            </a:pPr>
            <a:r>
              <a:rPr lang="en-GB" b="0" i="0" u="none" strike="noStrike" baseline="0" dirty="0">
                <a:latin typeface="MyriadPro-Regular"/>
              </a:rPr>
              <a:t>Under Section 24a of the Police and Criminal Evidence Act (PACE) 1984, (the Criminal Procedure (</a:t>
            </a:r>
            <a:r>
              <a:rPr lang="en-GB" b="0" i="0" u="none" strike="noStrike" baseline="0" dirty="0">
                <a:latin typeface="MyriadPro-Semibold"/>
              </a:rPr>
              <a:t>Scotland</a:t>
            </a:r>
            <a:r>
              <a:rPr lang="en-GB" b="0" i="0" u="none" strike="noStrike" baseline="0" dirty="0">
                <a:latin typeface="MyriadPro-Regular"/>
              </a:rPr>
              <a:t>) Act 1995, S26a of the Police and Criminal Evidence (Northern Ireland) Order 1989 </a:t>
            </a:r>
            <a:r>
              <a:rPr lang="fr-FR" b="0" i="0" u="none" strike="noStrike" baseline="0" dirty="0">
                <a:latin typeface="MyriadPro-Regular"/>
              </a:rPr>
              <a:t>(SI 1989/1341), certain </a:t>
            </a:r>
            <a:r>
              <a:rPr lang="fr-FR" b="0" i="0" u="none" strike="noStrike" baseline="0" dirty="0" err="1">
                <a:latin typeface="MyriadPro-Regular"/>
              </a:rPr>
              <a:t>serious</a:t>
            </a:r>
            <a:r>
              <a:rPr lang="fr-FR" b="0" i="0" u="none" strike="noStrike" baseline="0" dirty="0">
                <a:latin typeface="MyriadPro-Regular"/>
              </a:rPr>
              <a:t> </a:t>
            </a:r>
            <a:r>
              <a:rPr lang="fr-FR" b="0" i="0" u="none" strike="noStrike" baseline="0" dirty="0" err="1">
                <a:latin typeface="MyriadPro-Regular"/>
              </a:rPr>
              <a:t>offences</a:t>
            </a:r>
            <a:r>
              <a:rPr lang="fr-FR" b="0" i="0" u="none" strike="noStrike" baseline="0" dirty="0">
                <a:latin typeface="MyriadPro-Regular"/>
              </a:rPr>
              <a:t> </a:t>
            </a:r>
            <a:r>
              <a:rPr lang="en-GB" b="0" i="0" u="none" strike="noStrike" baseline="0" dirty="0">
                <a:latin typeface="MyriadPro-Regular"/>
              </a:rPr>
              <a:t>have been given a special condition within criminal law and are known as indictable offences. The majority of crimes that security operatives come across will fall within this category. Indictable offences are those that may be tried at a Crown Court.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02998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Offences under this section, for which all door supervisors have the same powers of arrest as other members of the public include:</a:t>
            </a:r>
          </a:p>
          <a:p>
            <a:pPr marL="171450" lvl="0" indent="-171450">
              <a:buFont typeface="Arial" panose="020B0604020202020204" pitchFamily="34" charset="0"/>
              <a:buChar char="•"/>
            </a:pPr>
            <a:r>
              <a:rPr lang="en-GB" sz="1200" kern="1200" dirty="0">
                <a:solidFill>
                  <a:schemeClr val="tx1"/>
                </a:solidFill>
                <a:latin typeface="+mn-lt"/>
                <a:ea typeface="+mn-ea"/>
                <a:cs typeface="+mn-cs"/>
              </a:rPr>
              <a:t>murder (also known as culpable homicide in Scotland)</a:t>
            </a:r>
          </a:p>
          <a:p>
            <a:pPr marL="171450" lvl="0" indent="-171450">
              <a:buFont typeface="Arial" panose="020B0604020202020204" pitchFamily="34" charset="0"/>
              <a:buChar char="•"/>
            </a:pPr>
            <a:r>
              <a:rPr lang="en-GB" sz="1200" kern="1200" dirty="0">
                <a:solidFill>
                  <a:schemeClr val="tx1"/>
                </a:solidFill>
                <a:latin typeface="+mn-lt"/>
                <a:ea typeface="+mn-ea"/>
                <a:cs typeface="+mn-cs"/>
              </a:rPr>
              <a:t>aggravated assault (also known as serious assault in Scotland) - legally known as GBH with intent</a:t>
            </a:r>
          </a:p>
          <a:p>
            <a:pPr marL="171450" lvl="0" indent="-171450">
              <a:buFont typeface="Arial" panose="020B0604020202020204" pitchFamily="34" charset="0"/>
              <a:buChar char="•"/>
            </a:pPr>
            <a:r>
              <a:rPr lang="en-GB" sz="1200" kern="1200" dirty="0">
                <a:solidFill>
                  <a:schemeClr val="tx1"/>
                </a:solidFill>
                <a:latin typeface="+mn-lt"/>
                <a:ea typeface="+mn-ea"/>
                <a:cs typeface="+mn-cs"/>
              </a:rPr>
              <a:t>burglary (also known as housebreaking in Scotland)</a:t>
            </a:r>
          </a:p>
          <a:p>
            <a:pPr marL="171450" lvl="0" indent="-171450">
              <a:buFont typeface="Arial" panose="020B0604020202020204" pitchFamily="34" charset="0"/>
              <a:buChar char="•"/>
            </a:pPr>
            <a:r>
              <a:rPr lang="en-GB" sz="1200" kern="1200" dirty="0">
                <a:solidFill>
                  <a:schemeClr val="tx1"/>
                </a:solidFill>
                <a:latin typeface="+mn-lt"/>
                <a:ea typeface="+mn-ea"/>
                <a:cs typeface="+mn-cs"/>
              </a:rPr>
              <a:t>criminal damage (also known as malicious mischief in Scotland)</a:t>
            </a:r>
          </a:p>
          <a:p>
            <a:pPr lvl="0"/>
            <a:endParaRPr lang="en-GB" sz="1200" kern="1200" dirty="0">
              <a:solidFill>
                <a:schemeClr val="tx1"/>
              </a:solidFill>
              <a:latin typeface="+mn-lt"/>
              <a:ea typeface="+mn-ea"/>
              <a:cs typeface="+mn-cs"/>
            </a:endParaRPr>
          </a:p>
          <a:p>
            <a:pPr lvl="0"/>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391B61B-84B6-4BCB-8F13-896D01377815}" type="slidenum">
              <a:rPr lang="en-GB" smtClean="0"/>
              <a:pPr/>
              <a:t>79</a:t>
            </a:fld>
            <a:endParaRPr lang="en-GB"/>
          </a:p>
        </p:txBody>
      </p:sp>
    </p:spTree>
    <p:extLst>
      <p:ext uri="{BB962C8B-B14F-4D97-AF65-F5344CB8AC3E}">
        <p14:creationId xmlns:p14="http://schemas.microsoft.com/office/powerpoint/2010/main" val="11297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Completion of this module will enable learners to meet the following learning outcome:</a:t>
            </a:r>
          </a:p>
          <a:p>
            <a:pPr marL="0" indent="0">
              <a:lnSpc>
                <a:spcPct val="107000"/>
              </a:lnSpc>
              <a:spcAft>
                <a:spcPts val="800"/>
              </a:spcAft>
              <a:buFontTx/>
              <a:buNone/>
            </a:pPr>
            <a:r>
              <a:rPr lang="en-GB" b="1" dirty="0">
                <a:effectLst/>
                <a:latin typeface="Arial" panose="020B0604020202020204" pitchFamily="34" charset="0"/>
                <a:ea typeface="Calibri" panose="020F0502020204030204" pitchFamily="34" charset="0"/>
                <a:cs typeface="Arial" panose="020B0604020202020204" pitchFamily="34" charset="0"/>
              </a:rPr>
              <a:t>Learning outcome 1: Know the main characteristics and purposes of the Private Security Industry</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This includes assessment criteria:</a:t>
            </a:r>
          </a:p>
          <a:p>
            <a:pPr marL="0" lvl="0" indent="0">
              <a:lnSpc>
                <a:spcPct val="107000"/>
              </a:lnSpc>
              <a:buFontTx/>
              <a:buNone/>
            </a:pPr>
            <a:r>
              <a:rPr lang="en-GB" dirty="0">
                <a:effectLst/>
                <a:latin typeface="Arial" panose="020B0604020202020204" pitchFamily="34" charset="0"/>
                <a:ea typeface="Calibri" panose="020F0502020204030204" pitchFamily="34" charset="0"/>
                <a:cs typeface="Arial" panose="020B0604020202020204" pitchFamily="34" charset="0"/>
              </a:rPr>
              <a:t>1.1 Identify the key purposes of the private security industry</a:t>
            </a:r>
          </a:p>
          <a:p>
            <a:pPr marL="0" lvl="0" indent="0">
              <a:lnSpc>
                <a:spcPct val="107000"/>
              </a:lnSpc>
              <a:buFontTx/>
              <a:buNone/>
            </a:pPr>
            <a:r>
              <a:rPr lang="en-GB" dirty="0">
                <a:effectLst/>
                <a:latin typeface="Arial" panose="020B0604020202020204" pitchFamily="34" charset="0"/>
                <a:ea typeface="Calibri" panose="020F0502020204030204" pitchFamily="34" charset="0"/>
                <a:cs typeface="Arial" panose="020B0604020202020204" pitchFamily="34" charset="0"/>
              </a:rPr>
              <a:t>1.2 State the aims and functions of the Security Industry Authority (SIA)</a:t>
            </a:r>
          </a:p>
          <a:p>
            <a:pPr marL="0" lvl="0" indent="0">
              <a:lnSpc>
                <a:spcPct val="107000"/>
              </a:lnSpc>
              <a:buFontTx/>
              <a:buNone/>
            </a:pPr>
            <a:r>
              <a:rPr lang="en-GB" dirty="0">
                <a:effectLst/>
                <a:latin typeface="Arial" panose="020B0604020202020204" pitchFamily="34" charset="0"/>
                <a:ea typeface="Calibri" panose="020F0502020204030204" pitchFamily="34" charset="0"/>
                <a:cs typeface="Arial" panose="020B0604020202020204" pitchFamily="34" charset="0"/>
              </a:rPr>
              <a:t>1.3 Recognise the required standards of behaviour of a security operative</a:t>
            </a:r>
          </a:p>
          <a:p>
            <a:pPr marL="0" lvl="0" indent="0">
              <a:lnSpc>
                <a:spcPct val="107000"/>
              </a:lnSpc>
              <a:buFontTx/>
              <a:buNone/>
            </a:pPr>
            <a:r>
              <a:rPr lang="en-GB" dirty="0">
                <a:effectLst/>
                <a:latin typeface="Arial" panose="020B0604020202020204" pitchFamily="34" charset="0"/>
                <a:ea typeface="Calibri" panose="020F0502020204030204" pitchFamily="34" charset="0"/>
                <a:cs typeface="Arial" panose="020B0604020202020204" pitchFamily="34" charset="0"/>
              </a:rPr>
              <a:t>1.4 Identify the benefits of community safety initiatives</a:t>
            </a:r>
          </a:p>
          <a:p>
            <a:pPr marL="0" lvl="0" indent="0">
              <a:lnSpc>
                <a:spcPct val="107000"/>
              </a:lnSpc>
              <a:buFontTx/>
              <a:buNone/>
            </a:pPr>
            <a:r>
              <a:rPr lang="en-GB" dirty="0">
                <a:effectLst/>
                <a:latin typeface="Arial" panose="020B0604020202020204" pitchFamily="34" charset="0"/>
                <a:ea typeface="Calibri" panose="020F0502020204030204" pitchFamily="34" charset="0"/>
                <a:cs typeface="Arial" panose="020B0604020202020204" pitchFamily="34" charset="0"/>
              </a:rPr>
              <a:t>1.5 Recognise how assignment instructions support the Security Operative role</a:t>
            </a:r>
          </a:p>
          <a:p>
            <a:pPr marL="0" lvl="0" indent="0">
              <a:lnSpc>
                <a:spcPct val="107000"/>
              </a:lnSpc>
              <a:buFontTx/>
              <a:buNone/>
            </a:pPr>
            <a:r>
              <a:rPr lang="en-GB" dirty="0">
                <a:effectLst/>
                <a:latin typeface="Arial" panose="020B0604020202020204" pitchFamily="34" charset="0"/>
                <a:ea typeface="Calibri" panose="020F0502020204030204" pitchFamily="34" charset="0"/>
                <a:cs typeface="Arial" panose="020B0604020202020204" pitchFamily="34" charset="0"/>
              </a:rPr>
              <a:t>1.6 Recognise how each security operative role may use CCTV</a:t>
            </a:r>
          </a:p>
          <a:p>
            <a:pPr marL="0" lvl="0" indent="0">
              <a:lnSpc>
                <a:spcPct val="107000"/>
              </a:lnSpc>
              <a:buFontTx/>
              <a:buNone/>
            </a:pPr>
            <a:r>
              <a:rPr lang="en-GB" dirty="0">
                <a:effectLst/>
                <a:latin typeface="Arial" panose="020B0604020202020204" pitchFamily="34" charset="0"/>
                <a:ea typeface="Calibri" panose="020F0502020204030204" pitchFamily="34" charset="0"/>
                <a:cs typeface="Arial" panose="020B0604020202020204" pitchFamily="34" charset="0"/>
              </a:rPr>
              <a:t>1.7 Identify the limitations of CCTV within the security operative role</a:t>
            </a:r>
          </a:p>
          <a:p>
            <a:pPr marL="0" lv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1.8 State the purpose of the Approved Contractor Scheme</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This module includes the following interactive activities:</a:t>
            </a:r>
          </a:p>
          <a:p>
            <a:pPr marL="174625" lvl="0" indent="-174625">
              <a:lnSpc>
                <a:spcPct val="107000"/>
              </a:lnSpc>
            </a:pPr>
            <a:r>
              <a:rPr lang="en-GB" dirty="0">
                <a:effectLst/>
                <a:latin typeface="Arial" panose="020B0604020202020204" pitchFamily="34" charset="0"/>
                <a:ea typeface="Calibri" panose="020F0502020204030204" pitchFamily="34" charset="0"/>
                <a:cs typeface="Arial" panose="020B0604020202020204" pitchFamily="34" charset="0"/>
              </a:rPr>
              <a:t>class question</a:t>
            </a:r>
            <a:r>
              <a:rPr lang="en-GB" b="0" dirty="0">
                <a:effectLst/>
                <a:latin typeface="Arial" panose="020B0604020202020204" pitchFamily="34" charset="0"/>
                <a:ea typeface="Calibri" panose="020F0502020204030204" pitchFamily="34" charset="0"/>
                <a:cs typeface="Arial" panose="020B0604020202020204" pitchFamily="34" charset="0"/>
              </a:rPr>
              <a:t>: What </a:t>
            </a:r>
            <a:r>
              <a:rPr lang="en-GB" dirty="0">
                <a:effectLst/>
                <a:latin typeface="Arial" panose="020B0604020202020204" pitchFamily="34" charset="0"/>
                <a:ea typeface="Calibri" panose="020F0502020204030204" pitchFamily="34" charset="0"/>
                <a:cs typeface="Arial" panose="020B0604020202020204" pitchFamily="34" charset="0"/>
              </a:rPr>
              <a:t>is security?</a:t>
            </a:r>
          </a:p>
          <a:p>
            <a:pPr marL="174625" lvl="0" indent="-174625">
              <a:lnSpc>
                <a:spcPct val="107000"/>
              </a:lnSpc>
            </a:pPr>
            <a:r>
              <a:rPr lang="en-GB" dirty="0">
                <a:effectLst/>
                <a:latin typeface="Arial" panose="020B0604020202020204" pitchFamily="34" charset="0"/>
                <a:ea typeface="Calibri" panose="020F0502020204030204" pitchFamily="34" charset="0"/>
                <a:cs typeface="Arial" panose="020B0604020202020204" pitchFamily="34" charset="0"/>
              </a:rPr>
              <a:t>class question</a:t>
            </a:r>
            <a:r>
              <a:rPr lang="en-GB" b="0" dirty="0">
                <a:effectLst/>
                <a:latin typeface="Arial" panose="020B0604020202020204" pitchFamily="34" charset="0"/>
                <a:ea typeface="Calibri" panose="020F0502020204030204" pitchFamily="34" charset="0"/>
                <a:cs typeface="Arial" panose="020B0604020202020204" pitchFamily="34" charset="0"/>
              </a:rPr>
              <a:t>: What </a:t>
            </a:r>
            <a:r>
              <a:rPr lang="en-GB" dirty="0">
                <a:effectLst/>
                <a:latin typeface="Arial" panose="020B0604020202020204" pitchFamily="34" charset="0"/>
                <a:ea typeface="Calibri" panose="020F0502020204030204" pitchFamily="34" charset="0"/>
                <a:cs typeface="Arial" panose="020B0604020202020204" pitchFamily="34" charset="0"/>
              </a:rPr>
              <a:t>qualities do you think security operatives should posses?</a:t>
            </a:r>
          </a:p>
          <a:p>
            <a:pPr marL="174625" lvl="0" indent="-174625">
              <a:lnSpc>
                <a:spcPct val="107000"/>
              </a:lnSpc>
            </a:pPr>
            <a:r>
              <a:rPr lang="en-US" dirty="0">
                <a:effectLst/>
                <a:latin typeface="Arial" panose="020B0604020202020204" pitchFamily="34" charset="0"/>
                <a:ea typeface="Calibri" panose="020F0502020204030204" pitchFamily="34" charset="0"/>
                <a:cs typeface="Arial" panose="020B0604020202020204" pitchFamily="34" charset="0"/>
              </a:rPr>
              <a:t>class question</a:t>
            </a:r>
            <a:r>
              <a:rPr lang="en-GB" b="0" dirty="0">
                <a:effectLst/>
                <a:latin typeface="Arial" panose="020B0604020202020204" pitchFamily="34" charset="0"/>
                <a:ea typeface="Calibri" panose="020F0502020204030204" pitchFamily="34" charset="0"/>
                <a:cs typeface="Arial" panose="020B0604020202020204" pitchFamily="34" charset="0"/>
              </a:rPr>
              <a:t>: What </a:t>
            </a:r>
            <a:r>
              <a:rPr lang="en-US" dirty="0">
                <a:effectLst/>
                <a:latin typeface="Arial" panose="020B0604020202020204" pitchFamily="34" charset="0"/>
                <a:ea typeface="Calibri" panose="020F0502020204030204" pitchFamily="34" charset="0"/>
                <a:cs typeface="Arial" panose="020B0604020202020204" pitchFamily="34" charset="0"/>
              </a:rPr>
              <a:t>are the legal implications of using CCTV?</a:t>
            </a:r>
            <a:r>
              <a:rPr lang="en-GB" dirty="0">
                <a:effectLst/>
                <a:latin typeface="Arial" panose="020B0604020202020204" pitchFamily="34" charset="0"/>
                <a:ea typeface="Calibri" panose="020F0502020204030204" pitchFamily="34" charset="0"/>
                <a:cs typeface="Arial" panose="020B0604020202020204" pitchFamily="34" charset="0"/>
              </a:rPr>
              <a:t> </a:t>
            </a:r>
          </a:p>
          <a:p>
            <a:pPr marL="0" indent="0">
              <a:lnSpc>
                <a:spcPct val="107000"/>
              </a:lnSpc>
              <a:spcAft>
                <a:spcPts val="800"/>
              </a:spcAft>
              <a:buFontTx/>
              <a:buNone/>
            </a:pPr>
            <a:r>
              <a:rPr lang="en-GB" b="1" dirty="0">
                <a:effectLst/>
                <a:latin typeface="Arial" panose="020B0604020202020204" pitchFamily="34" charset="0"/>
                <a:ea typeface="Calibri" panose="020F0502020204030204" pitchFamily="34" charset="0"/>
                <a:cs typeface="Arial" panose="020B0604020202020204" pitchFamily="34" charset="0"/>
              </a:rPr>
              <a:t>Key task 1</a:t>
            </a:r>
            <a:endParaRPr lang="en-GB"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altLang="en-US" dirty="0"/>
          </a:p>
          <a:p>
            <a:pPr marL="174625" indent="-174625"/>
            <a:endParaRPr lang="en-GB" alt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b="1" dirty="0">
                <a:latin typeface="+mn-lt"/>
                <a:cs typeface="+mn-cs"/>
              </a:rPr>
              <a:t>Breach of the Peace</a:t>
            </a:r>
            <a:endParaRPr lang="en-GB" dirty="0">
              <a:latin typeface="+mn-lt"/>
              <a:cs typeface="+mn-cs"/>
            </a:endParaRPr>
          </a:p>
          <a:p>
            <a:r>
              <a:rPr lang="en-GB" dirty="0">
                <a:latin typeface="+mn-lt"/>
                <a:cs typeface="+mn-cs"/>
              </a:rPr>
              <a:t>A breach of the peace is a common law concept that has very ancient roots.</a:t>
            </a:r>
          </a:p>
          <a:p>
            <a:r>
              <a:rPr lang="en-GB" dirty="0">
                <a:latin typeface="+mn-lt"/>
                <a:cs typeface="+mn-cs"/>
              </a:rPr>
              <a:t>In general terms it is considered to be </a:t>
            </a:r>
            <a:r>
              <a:rPr lang="en-GB" b="1" dirty="0">
                <a:latin typeface="+mn-lt"/>
                <a:cs typeface="+mn-cs"/>
              </a:rPr>
              <a:t>‘</a:t>
            </a:r>
            <a:r>
              <a:rPr lang="en-GB" b="1" i="1" dirty="0">
                <a:latin typeface="+mn-lt"/>
                <a:cs typeface="+mn-cs"/>
              </a:rPr>
              <a:t>any disorder or disruption to the peace in public or in private that results in violence, threat of violence or provokes violence from another’</a:t>
            </a:r>
            <a:r>
              <a:rPr lang="en-GB" dirty="0">
                <a:latin typeface="+mn-lt"/>
                <a:cs typeface="+mn-cs"/>
              </a:rPr>
              <a:t>. </a:t>
            </a:r>
          </a:p>
          <a:p>
            <a:endParaRPr lang="en-GB" dirty="0"/>
          </a:p>
          <a:p>
            <a:pPr marL="0" indent="0">
              <a:buNone/>
            </a:pPr>
            <a:r>
              <a:rPr lang="en-US" dirty="0"/>
              <a:t>This common law is not an indictable offence. Therefore the person cannot be charged with a breach of the peace. They may be charged under a different piece of legislation, e.g. Offence Against the Person 1861.</a:t>
            </a:r>
          </a:p>
          <a:p>
            <a:pPr marL="0" indent="0">
              <a:buNone/>
            </a:pPr>
            <a:endParaRPr lang="en-US" dirty="0"/>
          </a:p>
          <a:p>
            <a:pPr marL="0" indent="0">
              <a:buNone/>
            </a:pPr>
            <a:r>
              <a:rPr lang="en-US" dirty="0"/>
              <a:t>Citizen’s arrest only refers to indictable offences, therefore a security operative would not be able to arrest for a breach of the peace.</a:t>
            </a:r>
            <a:endParaRPr lang="en-GB" dirty="0"/>
          </a:p>
          <a:p>
            <a:pPr marL="0" indent="0">
              <a:buNone/>
            </a:pPr>
            <a:endParaRPr lang="en-GB" dirty="0"/>
          </a:p>
          <a:p>
            <a:pPr marL="0" indent="0">
              <a:buNone/>
            </a:pPr>
            <a:r>
              <a:rPr lang="en-GB" b="1" dirty="0"/>
              <a:t>Scotland</a:t>
            </a:r>
          </a:p>
          <a:p>
            <a:pPr marL="0" indent="0">
              <a:buNone/>
            </a:pPr>
            <a:r>
              <a:rPr lang="en-GB" sz="1200" b="1" i="0" u="none" strike="noStrike" kern="1200" baseline="0" dirty="0">
                <a:solidFill>
                  <a:schemeClr val="tx1"/>
                </a:solidFill>
                <a:latin typeface="Arial" charset="0"/>
                <a:ea typeface="+mn-ea"/>
                <a:cs typeface="+mn-cs"/>
              </a:rPr>
              <a:t>Breach of the peace in Scots law</a:t>
            </a:r>
          </a:p>
          <a:p>
            <a:pPr marL="0" indent="0">
              <a:buNone/>
            </a:pPr>
            <a:r>
              <a:rPr lang="en-GB" sz="1200" b="0" i="0" u="none" strike="noStrike" kern="1200" baseline="0" dirty="0">
                <a:solidFill>
                  <a:schemeClr val="tx1"/>
                </a:solidFill>
                <a:latin typeface="Arial" charset="0"/>
                <a:ea typeface="+mn-ea"/>
                <a:cs typeface="+mn-cs"/>
              </a:rPr>
              <a:t>Breach of the peace is a common law offence against society and is defined as ‘conduct severe enough to cause alarm to ordinary people and threaten serious disturbance to the community’.  The words ‘severe’ and ‘serious’ above are an essential element of breach of the peace and therefore it is not considered a trivial crime.  Some breaches of the peace might be more ‘minor’, such as cursing or swearing in public, peering in a person’s window or shop window and causing alarm to other people, or more serious incidents such as fighting in public or conducting oneself in a riotous or disorderly manner.</a:t>
            </a:r>
          </a:p>
          <a:p>
            <a:pPr marL="0" indent="0">
              <a:buNone/>
            </a:pPr>
            <a:endParaRPr lang="en-GB" sz="1200" b="0" i="0" u="none" strike="noStrike" kern="1200" baseline="0" dirty="0">
              <a:solidFill>
                <a:schemeClr val="tx1"/>
              </a:solidFill>
              <a:latin typeface="Arial" charset="0"/>
              <a:ea typeface="+mn-ea"/>
              <a:cs typeface="+mn-cs"/>
            </a:endParaRPr>
          </a:p>
          <a:p>
            <a:pPr marL="0" indent="0">
              <a:buNone/>
            </a:pPr>
            <a:r>
              <a:rPr lang="en-GB" sz="1200" b="0" i="0" u="none" strike="noStrike" kern="1200" baseline="0" dirty="0">
                <a:solidFill>
                  <a:schemeClr val="tx1"/>
                </a:solidFill>
                <a:latin typeface="Arial" charset="0"/>
                <a:ea typeface="+mn-ea"/>
                <a:cs typeface="+mn-cs"/>
              </a:rPr>
              <a:t>The common law crime of breach of the peace is that it can be committed by 1 or more people, so long as the conduct of the person or people is riotous or disorderly, while the conduct must be severe enough to cause alarm to ordinary people and threaten serious disturbance to the community </a:t>
            </a:r>
            <a:r>
              <a:rPr lang="en-GB" sz="1200" b="1" i="1" u="none" strike="noStrike" kern="1200" baseline="0" dirty="0">
                <a:solidFill>
                  <a:schemeClr val="tx1"/>
                </a:solidFill>
                <a:latin typeface="Arial" charset="0"/>
                <a:ea typeface="+mn-ea"/>
                <a:cs typeface="+mn-cs"/>
              </a:rPr>
              <a:t>(Common law)</a:t>
            </a:r>
            <a:r>
              <a:rPr lang="en-GB" sz="1200" b="0" i="0" u="none" strike="noStrike" kern="1200" baseline="0" dirty="0">
                <a:solidFill>
                  <a:schemeClr val="tx1"/>
                </a:solidFill>
                <a:latin typeface="Arial" charset="0"/>
                <a:ea typeface="+mn-ea"/>
                <a:cs typeface="+mn-cs"/>
              </a:rPr>
              <a:t>.</a:t>
            </a:r>
            <a:endParaRPr lang="en-GB" dirty="0"/>
          </a:p>
        </p:txBody>
      </p:sp>
      <p:sp>
        <p:nvSpPr>
          <p:cNvPr id="4" name="Slide Number Placeholder 3"/>
          <p:cNvSpPr>
            <a:spLocks noGrp="1"/>
          </p:cNvSpPr>
          <p:nvPr>
            <p:ph type="sldNum" sz="quarter" idx="10"/>
          </p:nvPr>
        </p:nvSpPr>
        <p:spPr/>
        <p:txBody>
          <a:bodyPr/>
          <a:lstStyle/>
          <a:p>
            <a:fld id="{8391B61B-84B6-4BCB-8F13-896D01377815}" type="slidenum">
              <a:rPr lang="en-GB" smtClean="0"/>
              <a:pPr/>
              <a:t>80</a:t>
            </a:fld>
            <a:endParaRPr lang="en-GB"/>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a:t>The individual must be committing an indictable offence (arrestable in Scotland).</a:t>
            </a:r>
            <a:endParaRPr lang="en-GB" dirty="0"/>
          </a:p>
        </p:txBody>
      </p:sp>
      <p:sp>
        <p:nvSpPr>
          <p:cNvPr id="4" name="Slide Number Placeholder 3"/>
          <p:cNvSpPr>
            <a:spLocks noGrp="1"/>
          </p:cNvSpPr>
          <p:nvPr>
            <p:ph type="sldNum" sz="quarter" idx="10"/>
          </p:nvPr>
        </p:nvSpPr>
        <p:spPr/>
        <p:txBody>
          <a:bodyPr/>
          <a:lstStyle/>
          <a:p>
            <a:fld id="{8391B61B-84B6-4BCB-8F13-896D01377815}" type="slidenum">
              <a:rPr lang="en-GB" smtClean="0"/>
              <a:pPr/>
              <a:t>81</a:t>
            </a:fld>
            <a:endParaRPr lang="en-GB"/>
          </a:p>
        </p:txBody>
      </p:sp>
    </p:spTree>
    <p:extLst>
      <p:ext uri="{BB962C8B-B14F-4D97-AF65-F5344CB8AC3E}">
        <p14:creationId xmlns:p14="http://schemas.microsoft.com/office/powerpoint/2010/main" val="23472503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kern="1200" dirty="0">
                <a:solidFill>
                  <a:schemeClr val="tx1"/>
                </a:solidFill>
                <a:latin typeface="+mn-lt"/>
                <a:ea typeface="+mn-ea"/>
                <a:cs typeface="+mn-cs"/>
              </a:rPr>
              <a:t>Where possible, arrests should be made as quietly and as discreetly as possible to avoid situations from escalating and becoming out of control. </a:t>
            </a:r>
          </a:p>
          <a:p>
            <a:pPr marL="0" indent="0">
              <a:buNone/>
            </a:pP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Security operatives should take care not to show an over-aggressive attitude when effecting an arrest, just a firmness of intent.</a:t>
            </a:r>
          </a:p>
          <a:p>
            <a:pPr marL="0" indent="0">
              <a:buNone/>
            </a:pPr>
            <a:r>
              <a:rPr lang="en-GB" sz="1200" kern="1200" dirty="0">
                <a:solidFill>
                  <a:schemeClr val="tx1"/>
                </a:solidFill>
                <a:latin typeface="+mn-lt"/>
                <a:ea typeface="+mn-ea"/>
                <a:cs typeface="+mn-cs"/>
              </a:rPr>
              <a:t> </a:t>
            </a:r>
          </a:p>
          <a:p>
            <a:pPr marL="0" indent="0">
              <a:buNone/>
            </a:pPr>
            <a:r>
              <a:rPr lang="en-GB" sz="1200" kern="1200" dirty="0">
                <a:solidFill>
                  <a:schemeClr val="tx1"/>
                </a:solidFill>
                <a:latin typeface="+mn-lt"/>
                <a:ea typeface="+mn-ea"/>
                <a:cs typeface="+mn-cs"/>
              </a:rPr>
              <a:t>Once the decision has been made to arrest someone, the person must be told that they are under arrest as per the slide.</a:t>
            </a:r>
          </a:p>
          <a:p>
            <a:pPr marL="0" indent="0">
              <a:buNone/>
            </a:pPr>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391B61B-84B6-4BCB-8F13-896D01377815}" type="slidenum">
              <a:rPr lang="en-GB" smtClean="0"/>
              <a:pPr/>
              <a:t>82</a:t>
            </a:fld>
            <a:endParaRPr lang="en-GB"/>
          </a:p>
        </p:txBody>
      </p:sp>
    </p:spTree>
    <p:extLst>
      <p:ext uri="{BB962C8B-B14F-4D97-AF65-F5344CB8AC3E}">
        <p14:creationId xmlns:p14="http://schemas.microsoft.com/office/powerpoint/2010/main" val="34925975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a:t>Always consider how long the police may take to arrive at the scene. Do you really need to arrest the person or do you have sufficient evidence, e.g. good CCTV evidence, for the police to be able to arrest them at a later time? </a:t>
            </a:r>
          </a:p>
          <a:p>
            <a:pPr marL="0" indent="0">
              <a:buNone/>
            </a:pPr>
            <a:endParaRPr lang="en-US" dirty="0"/>
          </a:p>
          <a:p>
            <a:pPr marL="0" indent="0">
              <a:buNone/>
            </a:pPr>
            <a:r>
              <a:rPr lang="en-US" dirty="0"/>
              <a:t>Once you have arrested someone, you are responsible for their safety. You will need an area to keep them and CCTV, or at least 2 members of staff, to monitor them.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85700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b="1" kern="1200" dirty="0">
                <a:solidFill>
                  <a:schemeClr val="tx1"/>
                </a:solidFill>
                <a:latin typeface="+mn-lt"/>
                <a:ea typeface="+mn-ea"/>
                <a:cs typeface="+mn-cs"/>
              </a:rPr>
              <a:t>After the arrest</a:t>
            </a: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Having arrested someone, you are then responsible for the suspect's welfare and safe custody until the arrival of the police.  </a:t>
            </a:r>
          </a:p>
          <a:p>
            <a:pPr marL="0" indent="0">
              <a:buNone/>
            </a:pP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You need to explain the reason for the arrest and how it was done to the police in front of the person as this is their opportunity to claim it was an unlawful arrest. If the person pleads guilty at court you will not need to attend the hearing.</a:t>
            </a:r>
          </a:p>
          <a:p>
            <a:pPr marL="0" indent="0">
              <a:buNone/>
            </a:pP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While you have access to a police officer, you may wish to ask for some feedback on your arrest technique.</a:t>
            </a:r>
          </a:p>
          <a:p>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6638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b="1" kern="1200" dirty="0">
                <a:solidFill>
                  <a:schemeClr val="tx1"/>
                </a:solidFill>
                <a:latin typeface="+mn-lt"/>
                <a:ea typeface="+mn-ea"/>
                <a:cs typeface="+mn-cs"/>
              </a:rPr>
              <a:t>Unlawful/false arrest</a:t>
            </a: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Provided that discretion and common sense are used in deciding when to effect an arrest, and that when you are making the arrest you have reasonable grounds to suspect that the person is either committing or has committed an indictable offence, then you should not encounter too many problems. </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5935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075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b="1" i="1" kern="1200" dirty="0">
                <a:solidFill>
                  <a:schemeClr val="tx1"/>
                </a:solidFill>
                <a:latin typeface="+mn-lt"/>
                <a:ea typeface="+mn-ea"/>
                <a:cs typeface="+mn-cs"/>
              </a:rPr>
              <a:t>Scotland: ‘In Scots law, if a person is attacked, or is in reasonable fear of attack, he’s entitled deliberately to use such force as is needed to ward off that attack.’ </a:t>
            </a: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 </a:t>
            </a:r>
          </a:p>
          <a:p>
            <a:pPr marL="0" indent="0">
              <a:buNone/>
            </a:pPr>
            <a:r>
              <a:rPr lang="en-GB" sz="1200" kern="1200" dirty="0">
                <a:solidFill>
                  <a:schemeClr val="tx1"/>
                </a:solidFill>
                <a:latin typeface="+mn-lt"/>
                <a:ea typeface="+mn-ea"/>
                <a:cs typeface="+mn-cs"/>
              </a:rPr>
              <a:t>If you feel that you are about to be attacked, you don’t need to wait for someone else to strike the first blow. Circumstances may justify a pre-emptive strike.</a:t>
            </a:r>
          </a:p>
          <a:p>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So, if a door supervisor (while on duty) feels that they or someone else is about to be hurt, then they are allowed to use force to protect themselves or that other person.</a:t>
            </a:r>
          </a:p>
          <a:p>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In a criminal case in 1988, it was said that common law has always recognised the right of a person to protect themselves from attack and to act in the defence of others, and if necessary, to inflict violence on another in so doing.  Provided that no more force is used than is reasonable to repel the attack, such force is not unlawful and no crime is committed. </a:t>
            </a:r>
          </a:p>
          <a:p>
            <a:pPr marL="0" indent="0">
              <a:buNone/>
            </a:pP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In another case in 1995, it was said that the necessity of using force was a question for the subjectivity of the defendant, whereas the degree of force was more objectively considered by the courts.  This means that door supervisors have to decide themselves if and when to use force, whereas ultimately a court may have to decide whether the amount of force used was reasonable or not.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7447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sz="1200" b="1" kern="1200" dirty="0">
                <a:solidFill>
                  <a:schemeClr val="tx1"/>
                </a:solidFill>
                <a:latin typeface="+mn-lt"/>
                <a:ea typeface="+mn-ea"/>
                <a:cs typeface="+mn-cs"/>
              </a:rPr>
              <a:t>The use of force</a:t>
            </a: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The law gives certain situations when members of the public are allowed to use force on others, and the authority for </a:t>
            </a:r>
            <a:r>
              <a:rPr lang="en-US" sz="1200" kern="1200" dirty="0">
                <a:solidFill>
                  <a:schemeClr val="tx1"/>
                </a:solidFill>
                <a:latin typeface="+mn-lt"/>
                <a:ea typeface="+mn-ea"/>
                <a:cs typeface="+mn-cs"/>
              </a:rPr>
              <a:t>door supervisors</a:t>
            </a:r>
            <a:r>
              <a:rPr lang="en-GB" sz="1200" kern="1200" dirty="0">
                <a:solidFill>
                  <a:schemeClr val="tx1"/>
                </a:solidFill>
                <a:latin typeface="+mn-lt"/>
                <a:ea typeface="+mn-ea"/>
                <a:cs typeface="+mn-cs"/>
              </a:rPr>
              <a:t> to use force when necessary can be found in the following parts of the law:</a:t>
            </a:r>
          </a:p>
          <a:p>
            <a:pPr marL="174625" indent="-174625"/>
            <a:r>
              <a:rPr lang="en-GB" dirty="0"/>
              <a:t>self-defence</a:t>
            </a:r>
          </a:p>
          <a:p>
            <a:pPr marL="174625" indent="-174625"/>
            <a:r>
              <a:rPr lang="en-GB" dirty="0"/>
              <a:t>breach of the peace/saving life</a:t>
            </a:r>
          </a:p>
          <a:p>
            <a:pPr marL="174625" indent="-174625"/>
            <a:r>
              <a:rPr lang="en-GB" dirty="0"/>
              <a:t>Sec.3 Criminal Law Act.</a:t>
            </a:r>
          </a:p>
          <a:p>
            <a:pPr marL="0" indent="0">
              <a:buFont typeface="Arial" pitchFamily="34" charset="0"/>
              <a:buNone/>
            </a:pPr>
            <a:endParaRPr lang="en-GB" dirty="0"/>
          </a:p>
          <a:p>
            <a:pPr marL="0" indent="0">
              <a:buFont typeface="Arial"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3030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kern="1200" dirty="0">
                <a:solidFill>
                  <a:schemeClr val="tx1"/>
                </a:solidFill>
                <a:latin typeface="+mn-lt"/>
                <a:ea typeface="+mn-ea"/>
                <a:cs typeface="+mn-cs"/>
              </a:rPr>
              <a:t>‘Prevention of crime’ applies to any crime where the preventative use of force is reasonably required, including protecting property from damage/theft and protecting people from physical injury.</a:t>
            </a:r>
          </a:p>
          <a:p>
            <a:pPr marL="0" indent="0">
              <a:buNone/>
            </a:pP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The Criminal Law Act allows door supervisors to use force to stop a crime from being committed or to arrest someone and stop them from running away before the arrival of police.</a:t>
            </a:r>
          </a:p>
          <a:p>
            <a:pPr marL="0" indent="0">
              <a:buNone/>
            </a:pP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It is important to remember that the wording of this act refers to </a:t>
            </a:r>
            <a:r>
              <a:rPr lang="en-GB" sz="1200" b="1" i="1" kern="1200" dirty="0">
                <a:solidFill>
                  <a:schemeClr val="tx1"/>
                </a:solidFill>
                <a:latin typeface="+mn-lt"/>
                <a:ea typeface="+mn-ea"/>
                <a:cs typeface="+mn-cs"/>
              </a:rPr>
              <a:t>‘such force as is reasonable in the circumstances</a:t>
            </a:r>
            <a:r>
              <a:rPr lang="en-GB" sz="1200" kern="1200" dirty="0">
                <a:solidFill>
                  <a:schemeClr val="tx1"/>
                </a:solidFill>
                <a:latin typeface="+mn-lt"/>
                <a:ea typeface="+mn-ea"/>
                <a:cs typeface="+mn-cs"/>
              </a:rPr>
              <a:t>’, and previous criminal cases have pointed out that where force is used in these situations, the amount of force used must be judged according to the particular circumstances. It is made very clear, however, that the excessive use of force is not allowed.</a:t>
            </a:r>
          </a:p>
          <a:p>
            <a:pPr marL="0" indent="0">
              <a:buNone/>
            </a:pPr>
            <a:endParaRPr lang="en-GB" sz="1200" kern="1200" dirty="0">
              <a:solidFill>
                <a:schemeClr val="tx1"/>
              </a:solidFill>
              <a:latin typeface="+mn-lt"/>
              <a:ea typeface="+mn-ea"/>
              <a:cs typeface="+mn-cs"/>
            </a:endParaRPr>
          </a:p>
          <a:p>
            <a:pPr marL="0" indent="0">
              <a:buNone/>
            </a:pPr>
            <a:r>
              <a:rPr lang="en-GB" sz="1200" kern="1200" dirty="0">
                <a:solidFill>
                  <a:schemeClr val="tx1"/>
                </a:solidFill>
                <a:latin typeface="+mn-lt"/>
                <a:ea typeface="+mn-ea"/>
                <a:cs typeface="+mn-cs"/>
              </a:rPr>
              <a:t>If </a:t>
            </a:r>
            <a:r>
              <a:rPr lang="en-US" sz="1200" kern="1200" dirty="0">
                <a:solidFill>
                  <a:schemeClr val="tx1"/>
                </a:solidFill>
                <a:latin typeface="+mn-lt"/>
                <a:ea typeface="+mn-ea"/>
                <a:cs typeface="+mn-cs"/>
              </a:rPr>
              <a:t>security operative</a:t>
            </a:r>
            <a:r>
              <a:rPr lang="en-GB" sz="1200" kern="1200" dirty="0">
                <a:solidFill>
                  <a:schemeClr val="tx1"/>
                </a:solidFill>
                <a:latin typeface="+mn-lt"/>
                <a:ea typeface="+mn-ea"/>
                <a:cs typeface="+mn-cs"/>
              </a:rPr>
              <a:t> considers that every time they use force against another person that they may well have to justify their actions, then they should be able to act reasonably in any given situation.  If, however, they are reckless as to how much force they use, or deliberately use excessive force, then they will have to answer to the police and possibly even to a court.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58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Class question: What is security?</a:t>
            </a:r>
          </a:p>
          <a:p>
            <a:pPr marL="0" indent="0">
              <a:buNone/>
            </a:pPr>
            <a:r>
              <a:rPr lang="en-GB" dirty="0"/>
              <a:t>Click to reveal the answer.</a:t>
            </a:r>
          </a:p>
          <a:p>
            <a:pPr marL="0" indent="0">
              <a:buNone/>
            </a:pPr>
            <a:endParaRPr lang="en-GB" dirty="0"/>
          </a:p>
          <a:p>
            <a:pPr marL="0" indent="0">
              <a:buNone/>
            </a:pPr>
            <a:r>
              <a:rPr lang="en-GB" dirty="0"/>
              <a:t>The security industry is required to be regulated due to unscrupulous companies and criminal gangs forcing themselves upon businesses.  </a:t>
            </a:r>
          </a:p>
          <a:p>
            <a:pPr marL="0" indent="0">
              <a:buNone/>
            </a:pPr>
            <a:endParaRPr lang="en-GB" dirty="0"/>
          </a:p>
          <a:p>
            <a:pPr marL="0" indent="0">
              <a:buNone/>
            </a:pPr>
            <a:r>
              <a:rPr lang="en-GB" dirty="0"/>
              <a:t>911 also had an impact as countries worldwide examined their security vetting procedures to prevent terrorists and other unauthorised people being able to carry out such a devastating act again.  </a:t>
            </a:r>
          </a:p>
          <a:p>
            <a:pPr marL="0" indent="0">
              <a:buNone/>
            </a:pPr>
            <a:endParaRPr lang="en-GB" dirty="0"/>
          </a:p>
          <a:p>
            <a:pPr marL="0" indent="0">
              <a:buNone/>
            </a:pPr>
            <a:r>
              <a:rPr lang="en-GB" dirty="0"/>
              <a:t>The Private Security Act 2001 was not implemented until 1 January 2003 on a roll-out basis across the UK, starting with London.  It was implemented into all areas of the UK by 1 January 2004.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504110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sz="1200" kern="1200" dirty="0">
                <a:solidFill>
                  <a:schemeClr val="tx1"/>
                </a:solidFill>
                <a:latin typeface="+mn-lt"/>
                <a:ea typeface="+mn-ea"/>
                <a:cs typeface="+mn-cs"/>
              </a:rPr>
              <a:t>The questions that are likely to be asked about any use of force are:</a:t>
            </a:r>
          </a:p>
          <a:p>
            <a:pPr marL="0" indent="0">
              <a:buNone/>
            </a:pPr>
            <a:r>
              <a:rPr lang="en-GB" sz="1200" kern="1200" dirty="0">
                <a:solidFill>
                  <a:schemeClr val="tx1"/>
                </a:solidFill>
                <a:latin typeface="+mn-lt"/>
                <a:ea typeface="+mn-ea"/>
                <a:cs typeface="+mn-cs"/>
              </a:rPr>
              <a:t> </a:t>
            </a:r>
          </a:p>
          <a:p>
            <a:pPr marL="0" indent="0">
              <a:buNone/>
            </a:pPr>
            <a:r>
              <a:rPr lang="en-GB" sz="1200" b="1" kern="1200" dirty="0">
                <a:solidFill>
                  <a:schemeClr val="tx1"/>
                </a:solidFill>
                <a:latin typeface="+mn-lt"/>
                <a:ea typeface="+mn-ea"/>
                <a:cs typeface="+mn-cs"/>
              </a:rPr>
              <a:t>(1)   Was there a need to use the force? </a:t>
            </a:r>
            <a:r>
              <a:rPr lang="en-GB" sz="1200" b="0" kern="1200" dirty="0">
                <a:solidFill>
                  <a:schemeClr val="tx1"/>
                </a:solidFill>
                <a:latin typeface="+mn-lt"/>
                <a:ea typeface="+mn-ea"/>
                <a:cs typeface="+mn-cs"/>
              </a:rPr>
              <a:t>Were they leaving anyway?</a:t>
            </a:r>
          </a:p>
          <a:p>
            <a:pPr marL="0" indent="0">
              <a:buNone/>
            </a:pPr>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pPr marL="0" indent="0">
              <a:buNone/>
            </a:pPr>
            <a:r>
              <a:rPr lang="en-GB" sz="1200" b="1" kern="1200" dirty="0">
                <a:solidFill>
                  <a:schemeClr val="tx1"/>
                </a:solidFill>
                <a:latin typeface="+mn-lt"/>
                <a:ea typeface="+mn-ea"/>
                <a:cs typeface="+mn-cs"/>
              </a:rPr>
              <a:t>(2)   Was the amount of force used reasonable or not? </a:t>
            </a:r>
            <a:r>
              <a:rPr lang="en-GB" sz="1200" b="0" kern="1200" dirty="0">
                <a:solidFill>
                  <a:schemeClr val="tx1"/>
                </a:solidFill>
                <a:latin typeface="+mn-lt"/>
                <a:ea typeface="+mn-ea"/>
                <a:cs typeface="+mn-cs"/>
              </a:rPr>
              <a:t>What did they do and what did we do?</a:t>
            </a:r>
          </a:p>
          <a:p>
            <a:pPr marL="0" indent="0">
              <a:buNone/>
            </a:pPr>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pPr marL="0" indent="0">
              <a:buNone/>
            </a:pPr>
            <a:r>
              <a:rPr lang="en-GB" sz="1200" b="1" kern="1200" dirty="0">
                <a:solidFill>
                  <a:schemeClr val="tx1"/>
                </a:solidFill>
                <a:latin typeface="+mn-lt"/>
                <a:ea typeface="+mn-ea"/>
                <a:cs typeface="+mn-cs"/>
              </a:rPr>
              <a:t>(3)   What was the extent of the injuries compared to the amount of resistance given? </a:t>
            </a:r>
            <a:r>
              <a:rPr lang="en-GB" sz="1200" b="0" kern="1200" dirty="0">
                <a:solidFill>
                  <a:schemeClr val="tx1"/>
                </a:solidFill>
                <a:latin typeface="+mn-lt"/>
                <a:ea typeface="+mn-ea"/>
                <a:cs typeface="+mn-cs"/>
              </a:rPr>
              <a:t>If they did not struggle, why/how did we damage them?</a:t>
            </a:r>
          </a:p>
          <a:p>
            <a:pPr marL="0" indent="0">
              <a:buNone/>
            </a:pPr>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pPr marL="0" indent="0">
              <a:buNone/>
            </a:pPr>
            <a:r>
              <a:rPr lang="en-GB" sz="1200" b="1" kern="1200" dirty="0">
                <a:solidFill>
                  <a:schemeClr val="tx1"/>
                </a:solidFill>
                <a:latin typeface="+mn-lt"/>
                <a:ea typeface="+mn-ea"/>
                <a:cs typeface="+mn-cs"/>
              </a:rPr>
              <a:t>(4)   What was the size and build of the injured party compared to the door supervisor? </a:t>
            </a:r>
            <a:r>
              <a:rPr lang="en-GB" sz="1200" b="0" kern="1200" dirty="0">
                <a:solidFill>
                  <a:schemeClr val="tx1"/>
                </a:solidFill>
                <a:latin typeface="+mn-lt"/>
                <a:ea typeface="+mn-ea"/>
                <a:cs typeface="+mn-cs"/>
              </a:rPr>
              <a:t>This is not about big security officer versus small skinny person, it is about whether we used the minimum amount of force possible or if we approached with full force and power.</a:t>
            </a:r>
          </a:p>
          <a:p>
            <a:pPr marL="0" indent="0">
              <a:buNone/>
            </a:pPr>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pPr marL="0" indent="0">
              <a:buNone/>
            </a:pPr>
            <a:r>
              <a:rPr lang="en-GB" sz="1200" b="1" kern="1200" dirty="0">
                <a:solidFill>
                  <a:schemeClr val="tx1"/>
                </a:solidFill>
                <a:latin typeface="+mn-lt"/>
                <a:ea typeface="+mn-ea"/>
                <a:cs typeface="+mn-cs"/>
              </a:rPr>
              <a:t>(5)   Were any weapons used or threatened by the other party? </a:t>
            </a:r>
            <a:r>
              <a:rPr lang="en-GB" sz="1200" b="0" kern="1200" dirty="0">
                <a:solidFill>
                  <a:schemeClr val="tx1"/>
                </a:solidFill>
                <a:latin typeface="+mn-lt"/>
                <a:ea typeface="+mn-ea"/>
                <a:cs typeface="+mn-cs"/>
              </a:rPr>
              <a:t>If yes, you do what you have to do with what you have access to.</a:t>
            </a:r>
          </a:p>
          <a:p>
            <a:pPr marL="0" indent="0">
              <a:buNone/>
            </a:pPr>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pPr marL="0" indent="0">
              <a:buNone/>
            </a:pPr>
            <a:r>
              <a:rPr lang="en-GB" sz="1200" b="1" kern="1200" dirty="0">
                <a:solidFill>
                  <a:schemeClr val="tx1"/>
                </a:solidFill>
                <a:latin typeface="+mn-lt"/>
                <a:ea typeface="+mn-ea"/>
                <a:cs typeface="+mn-cs"/>
              </a:rPr>
              <a:t>(6)   At what stage did the security operative stop using the force? </a:t>
            </a:r>
            <a:r>
              <a:rPr lang="en-GB" sz="1200" b="0" kern="1200" dirty="0">
                <a:solidFill>
                  <a:schemeClr val="tx1"/>
                </a:solidFill>
                <a:latin typeface="+mn-lt"/>
                <a:ea typeface="+mn-ea"/>
                <a:cs typeface="+mn-cs"/>
              </a:rPr>
              <a:t>Once they are outside the premise/shop, why do we still have a hold on them?</a:t>
            </a:r>
          </a:p>
          <a:p>
            <a:pPr marL="0" indent="0">
              <a:buNone/>
            </a:pPr>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pPr marL="0" indent="0">
              <a:buNone/>
            </a:pPr>
            <a:r>
              <a:rPr lang="en-GB" sz="1200" b="1" kern="1200" dirty="0">
                <a:solidFill>
                  <a:schemeClr val="tx1"/>
                </a:solidFill>
                <a:latin typeface="+mn-lt"/>
                <a:ea typeface="+mn-ea"/>
                <a:cs typeface="+mn-cs"/>
              </a:rPr>
              <a:t>(7)   Was the force applied in good faith or in a malicious way? </a:t>
            </a:r>
            <a:r>
              <a:rPr lang="en-GB" sz="1200" b="0" kern="1200" dirty="0">
                <a:solidFill>
                  <a:schemeClr val="tx1"/>
                </a:solidFill>
                <a:latin typeface="+mn-lt"/>
                <a:ea typeface="+mn-ea"/>
                <a:cs typeface="+mn-cs"/>
              </a:rPr>
              <a:t>Is there any personal connection as to why you might want to hurt this person? If yes, ideally, it should not be you applying any force.</a:t>
            </a:r>
          </a:p>
          <a:p>
            <a:pPr marL="0" indent="0">
              <a:buNone/>
            </a:pPr>
            <a:r>
              <a:rPr lang="en-GB" sz="1200" kern="1200" dirty="0">
                <a:solidFill>
                  <a:schemeClr val="tx1"/>
                </a:solidFill>
                <a:latin typeface="+mn-lt"/>
                <a:ea typeface="+mn-ea"/>
                <a:cs typeface="+mn-cs"/>
              </a:rPr>
              <a:t> </a:t>
            </a:r>
          </a:p>
          <a:p>
            <a:pPr marL="0" indent="0">
              <a:buNone/>
            </a:pPr>
            <a:r>
              <a:rPr lang="en-GB" sz="1200" kern="1200" dirty="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63253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32470275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26887053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1752521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Tree>
    <p:extLst>
      <p:ext uri="{BB962C8B-B14F-4D97-AF65-F5344CB8AC3E}">
        <p14:creationId xmlns:p14="http://schemas.microsoft.com/office/powerpoint/2010/main" val="35227802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Ask delegates to complete the key tasks for this section in their</a:t>
            </a:r>
            <a:r>
              <a:rPr lang="en-GB" baseline="0" dirty="0"/>
              <a:t> handouts, </a:t>
            </a:r>
            <a:r>
              <a:rPr lang="en-GB" dirty="0"/>
              <a:t>or to complete it in groups in the classroom.</a:t>
            </a:r>
          </a:p>
          <a:p>
            <a:pPr marL="0" indent="0">
              <a:buNone/>
            </a:pPr>
            <a:endParaRPr lang="en-GB" dirty="0"/>
          </a:p>
        </p:txBody>
      </p:sp>
    </p:spTree>
    <p:extLst>
      <p:ext uri="{BB962C8B-B14F-4D97-AF65-F5344CB8AC3E}">
        <p14:creationId xmlns:p14="http://schemas.microsoft.com/office/powerpoint/2010/main" val="3260813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642622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Completion of this module will enable learners to meet the following learning outcome:</a:t>
            </a:r>
          </a:p>
          <a:p>
            <a:pPr marL="0" indent="0">
              <a:lnSpc>
                <a:spcPct val="107000"/>
              </a:lnSpc>
              <a:spcAft>
                <a:spcPts val="800"/>
              </a:spcAft>
              <a:buFontTx/>
              <a:buNone/>
            </a:pPr>
            <a:r>
              <a:rPr lang="en-GB" b="1" dirty="0">
                <a:effectLst/>
                <a:latin typeface="Arial" panose="020B0604020202020204" pitchFamily="34" charset="0"/>
                <a:ea typeface="Calibri" panose="020F0502020204030204" pitchFamily="34" charset="0"/>
                <a:cs typeface="Arial" panose="020B0604020202020204" pitchFamily="34" charset="0"/>
              </a:rPr>
              <a:t>Learning outcome 4: Understand the importance of safe working practices</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This includes assessment criteria:</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4.1 Identify responsibilities under the Health and Safety at Work etc. Act</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4.2 Identify the risks of lone working within the private security industry</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4.3 Identify typical workplace hazards and risks</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4.4 State how to minimise risk to personal safety at work </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4.5 Identify safety signs and signals</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4.6 State procedures to be followed for recording and reporting accidents and health and safety incidents</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4.7 Identify ways to keep personal information safe</a:t>
            </a:r>
          </a:p>
          <a:p>
            <a:pPr marL="0" indent="0">
              <a:lnSpc>
                <a:spcPct val="107000"/>
              </a:lnSpc>
              <a:spcAft>
                <a:spcPts val="800"/>
              </a:spcAft>
              <a:buFontTx/>
              <a:buNone/>
            </a:pPr>
            <a:r>
              <a:rPr lang="en-GB" dirty="0">
                <a:effectLst/>
                <a:latin typeface="Arial" panose="020B0604020202020204" pitchFamily="34" charset="0"/>
                <a:ea typeface="Calibri" panose="020F0502020204030204" pitchFamily="34" charset="0"/>
                <a:cs typeface="Arial" panose="020B0604020202020204" pitchFamily="34" charset="0"/>
              </a:rPr>
              <a:t>This module includes the following interactive activities:</a:t>
            </a:r>
          </a:p>
          <a:p>
            <a:pPr marL="174625" lvl="0" indent="-174625">
              <a:lnSpc>
                <a:spcPct val="107000"/>
              </a:lnSpc>
            </a:pPr>
            <a:r>
              <a:rPr lang="en-GB" dirty="0">
                <a:effectLst/>
                <a:latin typeface="Arial" panose="020B0604020202020204" pitchFamily="34" charset="0"/>
                <a:ea typeface="Calibri" panose="020F0502020204030204" pitchFamily="34" charset="0"/>
                <a:cs typeface="Arial" panose="020B0604020202020204" pitchFamily="34" charset="0"/>
              </a:rPr>
              <a:t>class question</a:t>
            </a:r>
            <a:r>
              <a:rPr lang="en-GB" b="0" dirty="0">
                <a:effectLst/>
                <a:latin typeface="Arial" panose="020B0604020202020204" pitchFamily="34" charset="0"/>
                <a:ea typeface="Calibri" panose="020F0502020204030204" pitchFamily="34" charset="0"/>
                <a:cs typeface="Arial" panose="020B0604020202020204" pitchFamily="34" charset="0"/>
              </a:rPr>
              <a:t>: What </a:t>
            </a:r>
            <a:r>
              <a:rPr lang="en-GB" dirty="0">
                <a:effectLst/>
                <a:latin typeface="Arial" panose="020B0604020202020204" pitchFamily="34" charset="0"/>
                <a:ea typeface="Calibri" panose="020F0502020204030204" pitchFamily="34" charset="0"/>
                <a:cs typeface="Arial" panose="020B0604020202020204" pitchFamily="34" charset="0"/>
              </a:rPr>
              <a:t>are the employer’s responsibilities?</a:t>
            </a:r>
          </a:p>
          <a:p>
            <a:pPr marL="174625" lvl="0" indent="-174625">
              <a:lnSpc>
                <a:spcPct val="107000"/>
              </a:lnSpc>
            </a:pPr>
            <a:r>
              <a:rPr lang="en-GB" dirty="0">
                <a:effectLst/>
                <a:latin typeface="Arial" panose="020B0604020202020204" pitchFamily="34" charset="0"/>
                <a:ea typeface="Calibri" panose="020F0502020204030204" pitchFamily="34" charset="0"/>
                <a:cs typeface="Arial" panose="020B0604020202020204" pitchFamily="34" charset="0"/>
              </a:rPr>
              <a:t>class question</a:t>
            </a:r>
            <a:r>
              <a:rPr lang="en-GB" b="0" dirty="0">
                <a:effectLst/>
                <a:latin typeface="Arial" panose="020B0604020202020204" pitchFamily="34" charset="0"/>
                <a:ea typeface="Calibri" panose="020F0502020204030204" pitchFamily="34" charset="0"/>
                <a:cs typeface="Arial" panose="020B0604020202020204" pitchFamily="34" charset="0"/>
              </a:rPr>
              <a:t>: What </a:t>
            </a:r>
            <a:r>
              <a:rPr lang="en-GB" dirty="0">
                <a:effectLst/>
                <a:latin typeface="Arial" panose="020B0604020202020204" pitchFamily="34" charset="0"/>
                <a:ea typeface="Calibri" panose="020F0502020204030204" pitchFamily="34" charset="0"/>
                <a:cs typeface="Arial" panose="020B0604020202020204" pitchFamily="34" charset="0"/>
              </a:rPr>
              <a:t>are the employee’s responsibilities?</a:t>
            </a:r>
          </a:p>
          <a:p>
            <a:pPr marL="174625" lvl="0" indent="-174625">
              <a:lnSpc>
                <a:spcPct val="107000"/>
              </a:lnSpc>
              <a:spcAft>
                <a:spcPts val="800"/>
              </a:spcAft>
            </a:pPr>
            <a:r>
              <a:rPr lang="en-GB" dirty="0">
                <a:effectLst/>
                <a:latin typeface="Arial" panose="020B0604020202020204" pitchFamily="34" charset="0"/>
                <a:ea typeface="Calibri" panose="020F0502020204030204" pitchFamily="34" charset="0"/>
                <a:cs typeface="Arial" panose="020B0604020202020204" pitchFamily="34" charset="0"/>
              </a:rPr>
              <a:t>class question</a:t>
            </a:r>
            <a:r>
              <a:rPr lang="en-GB" b="0" dirty="0">
                <a:effectLst/>
                <a:latin typeface="Arial" panose="020B0604020202020204" pitchFamily="34" charset="0"/>
                <a:ea typeface="Calibri" panose="020F0502020204030204" pitchFamily="34" charset="0"/>
                <a:cs typeface="Arial" panose="020B0604020202020204" pitchFamily="34" charset="0"/>
              </a:rPr>
              <a:t>: What </a:t>
            </a:r>
            <a:r>
              <a:rPr lang="en-GB" dirty="0">
                <a:effectLst/>
                <a:latin typeface="Arial" panose="020B0604020202020204" pitchFamily="34" charset="0"/>
                <a:ea typeface="Calibri" panose="020F0502020204030204" pitchFamily="34" charset="0"/>
                <a:cs typeface="Arial" panose="020B0604020202020204" pitchFamily="34" charset="0"/>
              </a:rPr>
              <a:t>items of personal protective equipment (PPE) might a security operative carry?</a:t>
            </a:r>
          </a:p>
          <a:p>
            <a:pPr marL="0" indent="0">
              <a:lnSpc>
                <a:spcPct val="107000"/>
              </a:lnSpc>
              <a:spcAft>
                <a:spcPts val="800"/>
              </a:spcAft>
              <a:buFontTx/>
              <a:buNone/>
            </a:pPr>
            <a:r>
              <a:rPr lang="en-GB" b="1" dirty="0">
                <a:effectLst/>
                <a:latin typeface="Arial" panose="020B0604020202020204" pitchFamily="34" charset="0"/>
                <a:ea typeface="Calibri" panose="020F0502020204030204" pitchFamily="34" charset="0"/>
                <a:cs typeface="Arial" panose="020B0604020202020204" pitchFamily="34" charset="0"/>
              </a:rPr>
              <a:t>Key task 4</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b="1" dirty="0"/>
              <a:t>Health and safety in the workplace</a:t>
            </a:r>
          </a:p>
          <a:p>
            <a:pPr marL="0" indent="0">
              <a:buNone/>
            </a:pPr>
            <a:r>
              <a:rPr lang="en-GB" dirty="0"/>
              <a:t>Every year, thousands of people in the UK are forced to take time off work due to health and safety-related issues.  For some, this may only mean a few days off work but for others, it could mean long-term injuries or even death.</a:t>
            </a:r>
          </a:p>
          <a:p>
            <a:pPr marL="0" indent="0">
              <a:buNone/>
            </a:pPr>
            <a:endParaRPr lang="en-GB" dirty="0"/>
          </a:p>
          <a:p>
            <a:pPr marL="0" indent="0">
              <a:buNone/>
            </a:pPr>
            <a:r>
              <a:rPr lang="en-GB" dirty="0"/>
              <a:t>The vast majority of incidents can be avoided through better health and safety</a:t>
            </a:r>
            <a:r>
              <a:rPr lang="en-GB" baseline="0" dirty="0"/>
              <a:t> procedures</a:t>
            </a:r>
            <a:r>
              <a:rPr lang="en-GB" dirty="0"/>
              <a:t>.  </a:t>
            </a:r>
          </a:p>
          <a:p>
            <a:pPr marL="0" indent="0">
              <a:buNone/>
            </a:pPr>
            <a:endParaRPr lang="en-GB" dirty="0"/>
          </a:p>
          <a:p>
            <a:pPr marL="0" indent="0">
              <a:buNone/>
            </a:pPr>
            <a:r>
              <a:rPr lang="en-GB" dirty="0"/>
              <a:t>Health and safety procedures in our places of work need to be effective to keep staff, visitors and customers safe. </a:t>
            </a:r>
          </a:p>
          <a:p>
            <a:pPr marL="0" indent="0">
              <a:buNone/>
            </a:pPr>
            <a:endParaRPr lang="en-GB" dirty="0"/>
          </a:p>
          <a:p>
            <a:pPr marL="0" indent="0">
              <a:buNone/>
            </a:pPr>
            <a:r>
              <a:rPr lang="en-GB" dirty="0"/>
              <a:t>There is specific legislation in place to ensure that proper health and safety procedures are enforced anywhere that people work or come to be served.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GB" dirty="0"/>
              <a:t>The Health and Safety at Work etc. Act 1974 (Health and Safety at Work (Northern Ireland) Order 1978) covers employers, employees, the self-employed, suppliers, people who control premises and visitors/customers who come onto the site. </a:t>
            </a:r>
          </a:p>
          <a:p>
            <a:pPr marL="0" indent="0">
              <a:buNone/>
            </a:pPr>
            <a:endParaRPr lang="en-GB" dirty="0"/>
          </a:p>
          <a:p>
            <a:pPr marL="0" indent="0">
              <a:buNone/>
            </a:pPr>
            <a:r>
              <a:rPr lang="en-GB" dirty="0"/>
              <a:t>Those failing to comply with health and safety legislation face a range of penalties, and businesses can be closed for serious breaches.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1B61B-84B6-4BCB-8F13-896D01377815}"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7" name="Slide Image Placeholder 6"/>
          <p:cNvSpPr>
            <a:spLocks noGrp="1" noRot="1" noChangeAspect="1"/>
          </p:cNvSpPr>
          <p:nvPr>
            <p:ph type="sldImg"/>
          </p:nvPr>
        </p:nvSpPr>
        <p:spPr>
          <a:xfrm>
            <a:off x="4037013" y="292100"/>
            <a:ext cx="2497137" cy="187325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60AB3487-C264-1440-85B2-9D39896AF9B7}" type="datetimeFigureOut">
              <a:rPr lang="en-GB" altLang="en-US"/>
              <a:pPr/>
              <a:t>17/05/2023</a:t>
            </a:fld>
            <a:endParaRPr lang="en-GB"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07F8A604-2F8C-A645-BF68-A410683D30E2}" type="slidenum">
              <a:rPr lang="en-GB" altLang="en-US"/>
              <a:pPr/>
              <a:t>‹#›</a:t>
            </a:fld>
            <a:endParaRPr lang="en-GB" altLang="en-US"/>
          </a:p>
        </p:txBody>
      </p:sp>
    </p:spTree>
    <p:extLst>
      <p:ext uri="{BB962C8B-B14F-4D97-AF65-F5344CB8AC3E}">
        <p14:creationId xmlns:p14="http://schemas.microsoft.com/office/powerpoint/2010/main" val="335511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13590BE1-E13C-4D48-B1F4-4D2063B85D72}" type="datetimeFigureOut">
              <a:rPr lang="en-GB" altLang="en-US"/>
              <a:pPr/>
              <a:t>17/05/2023</a:t>
            </a:fld>
            <a:endParaRPr lang="en-GB"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EB3B9971-0944-AC4E-8E2A-11E3B5DF8357}" type="slidenum">
              <a:rPr lang="en-GB" altLang="en-US"/>
              <a:pPr/>
              <a:t>‹#›</a:t>
            </a:fld>
            <a:endParaRPr lang="en-GB" altLang="en-US"/>
          </a:p>
        </p:txBody>
      </p:sp>
    </p:spTree>
    <p:extLst>
      <p:ext uri="{BB962C8B-B14F-4D97-AF65-F5344CB8AC3E}">
        <p14:creationId xmlns:p14="http://schemas.microsoft.com/office/powerpoint/2010/main" val="319175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EF404D0A-3BC2-DD41-BDF9-2863E212B1D7}" type="datetimeFigureOut">
              <a:rPr lang="en-GB" altLang="en-US"/>
              <a:pPr/>
              <a:t>17/05/2023</a:t>
            </a:fld>
            <a:endParaRPr lang="en-GB"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33E80156-F988-5A40-89C9-8B85464B2A64}" type="slidenum">
              <a:rPr lang="en-GB" altLang="en-US"/>
              <a:pPr/>
              <a:t>‹#›</a:t>
            </a:fld>
            <a:endParaRPr lang="en-GB" altLang="en-US"/>
          </a:p>
        </p:txBody>
      </p:sp>
    </p:spTree>
    <p:extLst>
      <p:ext uri="{BB962C8B-B14F-4D97-AF65-F5344CB8AC3E}">
        <p14:creationId xmlns:p14="http://schemas.microsoft.com/office/powerpoint/2010/main" val="257440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80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52B858A-042D-475B-94EE-155816E68DD3}" type="datetimeFigureOut">
              <a:rPr lang="en-GB" smtClean="0"/>
              <a:t>17/05/2023</a:t>
            </a:fld>
            <a:endParaRPr lang="en-GB"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E248BA9-484A-4609-A0D1-1280617FAD01}" type="slidenum">
              <a:rPr lang="en-GB" smtClean="0"/>
              <a:t>‹#›</a:t>
            </a:fld>
            <a:endParaRPr lang="en-GB" dirty="0"/>
          </a:p>
        </p:txBody>
      </p:sp>
    </p:spTree>
    <p:extLst>
      <p:ext uri="{BB962C8B-B14F-4D97-AF65-F5344CB8AC3E}">
        <p14:creationId xmlns:p14="http://schemas.microsoft.com/office/powerpoint/2010/main" val="414603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55E04AE-A6E5-4DA8-8A9A-FD1A6818F0D8}" type="datetimeFigureOut">
              <a:rPr lang="en-GB" sz="1800" b="0">
                <a:solidFill>
                  <a:prstClr val="black"/>
                </a:solidFill>
                <a:latin typeface="Calibri"/>
                <a:cs typeface="+mn-cs"/>
              </a:rPr>
              <a:pPr fontAlgn="auto">
                <a:spcBef>
                  <a:spcPts val="0"/>
                </a:spcBef>
                <a:spcAft>
                  <a:spcPts val="0"/>
                </a:spcAft>
              </a:pPr>
              <a:t>17/05/2023</a:t>
            </a:fld>
            <a:endParaRPr lang="en-GB" sz="1800" b="0" dirty="0">
              <a:solidFill>
                <a:prstClr val="black"/>
              </a:solidFill>
              <a:latin typeface="Calibri"/>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sz="1800" b="0"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BEEAA53-0831-4653-AF28-37CA9CDDEA9C}" type="slidenum">
              <a:rPr lang="en-GB" sz="1800" b="0">
                <a:solidFill>
                  <a:prstClr val="black"/>
                </a:solidFill>
                <a:latin typeface="Calibri"/>
                <a:cs typeface="+mn-cs"/>
              </a:rPr>
              <a:pPr fontAlgn="auto">
                <a:spcBef>
                  <a:spcPts val="0"/>
                </a:spcBef>
                <a:spcAft>
                  <a:spcPts val="0"/>
                </a:spcAft>
              </a:pPr>
              <a:t>‹#›</a:t>
            </a:fld>
            <a:endParaRPr lang="en-GB" sz="1800" b="0" dirty="0">
              <a:solidFill>
                <a:prstClr val="black"/>
              </a:solidFill>
              <a:latin typeface="Calibri"/>
              <a:cs typeface="+mn-cs"/>
            </a:endParaRPr>
          </a:p>
        </p:txBody>
      </p:sp>
    </p:spTree>
    <p:extLst>
      <p:ext uri="{BB962C8B-B14F-4D97-AF65-F5344CB8AC3E}">
        <p14:creationId xmlns:p14="http://schemas.microsoft.com/office/powerpoint/2010/main" val="20779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55E04AE-A6E5-4DA8-8A9A-FD1A6818F0D8}" type="datetimeFigureOut">
              <a:rPr lang="en-GB" sz="1800" b="0">
                <a:solidFill>
                  <a:prstClr val="black"/>
                </a:solidFill>
                <a:latin typeface="Calibri"/>
                <a:cs typeface="+mn-cs"/>
              </a:rPr>
              <a:pPr fontAlgn="auto">
                <a:spcBef>
                  <a:spcPts val="0"/>
                </a:spcBef>
                <a:spcAft>
                  <a:spcPts val="0"/>
                </a:spcAft>
              </a:pPr>
              <a:t>17/05/2023</a:t>
            </a:fld>
            <a:endParaRPr lang="en-GB" sz="1800" b="0" dirty="0">
              <a:solidFill>
                <a:prstClr val="black"/>
              </a:solidFill>
              <a:latin typeface="Calibri"/>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sz="1800" b="0"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BEEAA53-0831-4653-AF28-37CA9CDDEA9C}" type="slidenum">
              <a:rPr lang="en-GB" sz="1800" b="0">
                <a:solidFill>
                  <a:prstClr val="black"/>
                </a:solidFill>
                <a:latin typeface="Calibri"/>
                <a:cs typeface="+mn-cs"/>
              </a:rPr>
              <a:pPr fontAlgn="auto">
                <a:spcBef>
                  <a:spcPts val="0"/>
                </a:spcBef>
                <a:spcAft>
                  <a:spcPts val="0"/>
                </a:spcAft>
              </a:pPr>
              <a:t>‹#›</a:t>
            </a:fld>
            <a:endParaRPr lang="en-GB" sz="1800" b="0" dirty="0">
              <a:solidFill>
                <a:prstClr val="black"/>
              </a:solidFill>
              <a:latin typeface="Calibri"/>
              <a:cs typeface="+mn-cs"/>
            </a:endParaRPr>
          </a:p>
        </p:txBody>
      </p:sp>
    </p:spTree>
    <p:extLst>
      <p:ext uri="{BB962C8B-B14F-4D97-AF65-F5344CB8AC3E}">
        <p14:creationId xmlns:p14="http://schemas.microsoft.com/office/powerpoint/2010/main" val="414781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55E04AE-A6E5-4DA8-8A9A-FD1A6818F0D8}" type="datetimeFigureOut">
              <a:rPr lang="en-GB" sz="1800" b="0">
                <a:solidFill>
                  <a:prstClr val="black"/>
                </a:solidFill>
                <a:latin typeface="Calibri"/>
                <a:cs typeface="+mn-cs"/>
              </a:rPr>
              <a:pPr fontAlgn="auto">
                <a:spcBef>
                  <a:spcPts val="0"/>
                </a:spcBef>
                <a:spcAft>
                  <a:spcPts val="0"/>
                </a:spcAft>
              </a:pPr>
              <a:t>17/05/2023</a:t>
            </a:fld>
            <a:endParaRPr lang="en-GB" sz="1800" b="0" dirty="0">
              <a:solidFill>
                <a:prstClr val="black"/>
              </a:solidFill>
              <a:latin typeface="Calibri"/>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sz="1800" b="0"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BEEAA53-0831-4653-AF28-37CA9CDDEA9C}" type="slidenum">
              <a:rPr lang="en-GB" sz="1800" b="0">
                <a:solidFill>
                  <a:prstClr val="black"/>
                </a:solidFill>
                <a:latin typeface="Calibri"/>
                <a:cs typeface="+mn-cs"/>
              </a:rPr>
              <a:pPr fontAlgn="auto">
                <a:spcBef>
                  <a:spcPts val="0"/>
                </a:spcBef>
                <a:spcAft>
                  <a:spcPts val="0"/>
                </a:spcAft>
              </a:pPr>
              <a:t>‹#›</a:t>
            </a:fld>
            <a:endParaRPr lang="en-GB" sz="1800" b="0" dirty="0">
              <a:solidFill>
                <a:prstClr val="black"/>
              </a:solidFill>
              <a:latin typeface="Calibri"/>
              <a:cs typeface="+mn-cs"/>
            </a:endParaRPr>
          </a:p>
        </p:txBody>
      </p:sp>
    </p:spTree>
    <p:extLst>
      <p:ext uri="{BB962C8B-B14F-4D97-AF65-F5344CB8AC3E}">
        <p14:creationId xmlns:p14="http://schemas.microsoft.com/office/powerpoint/2010/main" val="6534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2009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50764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94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9037221F-540F-294A-8825-A0CD72E2E6E7}" type="datetimeFigureOut">
              <a:rPr lang="en-GB" altLang="en-US"/>
              <a:pPr/>
              <a:t>17/05/2023</a:t>
            </a:fld>
            <a:endParaRPr lang="en-GB"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FFE4F3C3-D6FA-4342-AF8D-902EBC8DDC46}" type="slidenum">
              <a:rPr lang="en-GB" altLang="en-US"/>
              <a:pPr/>
              <a:t>‹#›</a:t>
            </a:fld>
            <a:endParaRPr lang="en-GB" altLang="en-US"/>
          </a:p>
        </p:txBody>
      </p:sp>
    </p:spTree>
    <p:extLst>
      <p:ext uri="{BB962C8B-B14F-4D97-AF65-F5344CB8AC3E}">
        <p14:creationId xmlns:p14="http://schemas.microsoft.com/office/powerpoint/2010/main" val="338063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62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7397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55E04AE-A6E5-4DA8-8A9A-FD1A6818F0D8}" type="datetimeFigureOut">
              <a:rPr lang="en-GB">
                <a:solidFill>
                  <a:prstClr val="black"/>
                </a:solidFill>
              </a:rPr>
              <a:pPr/>
              <a:t>17/05/2023</a:t>
            </a:fld>
            <a:endParaRPr lang="en-GB"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BEEAA53-0831-4653-AF28-37CA9CDDEA9C}" type="slidenum">
              <a:rPr lang="en-GB">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5125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23528" y="1268760"/>
            <a:ext cx="8568952"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9733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53041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400">
                <a:latin typeface="Arial" pitchFamily="34" charset="0"/>
              </a:defRPr>
            </a:lvl1pPr>
            <a:lvl2pPr>
              <a:buClr>
                <a:srgbClr val="00B0F0"/>
              </a:buClr>
              <a:defRPr sz="2400">
                <a:latin typeface="Arial" pitchFamily="34" charset="0"/>
              </a:defRPr>
            </a:lvl2pPr>
            <a:lvl3pPr>
              <a:buClr>
                <a:srgbClr val="00B0F0"/>
              </a:buClr>
              <a:defRPr sz="2400">
                <a:latin typeface="Arial" pitchFamily="34" charset="0"/>
              </a:defRPr>
            </a:lvl3pPr>
            <a:lvl4pPr>
              <a:buClr>
                <a:srgbClr val="00B0F0"/>
              </a:buClr>
              <a:defRPr sz="2400">
                <a:latin typeface="Arial" pitchFamily="34" charset="0"/>
              </a:defRPr>
            </a:lvl4pPr>
            <a:lvl5pPr>
              <a:buClr>
                <a:srgbClr val="00B0F0"/>
              </a:buClr>
              <a:defRPr sz="24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246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70754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787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68312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GB" dirty="0"/>
          </a:p>
        </p:txBody>
      </p:sp>
      <p:sp>
        <p:nvSpPr>
          <p:cNvPr id="18" name="Text Placeholder 17"/>
          <p:cNvSpPr>
            <a:spLocks noGrp="1"/>
          </p:cNvSpPr>
          <p:nvPr>
            <p:ph type="body" sz="quarter" idx="10"/>
          </p:nvPr>
        </p:nvSpPr>
        <p:spPr>
          <a:xfrm>
            <a:off x="285750" y="1071563"/>
            <a:ext cx="8501063" cy="4500562"/>
          </a:xfrm>
          <a:prstGeom prst="rect">
            <a:avLst/>
          </a:prstGeom>
        </p:spPr>
        <p:txBody>
          <a:bodyPr/>
          <a:lstStyle>
            <a:lvl1pPr>
              <a:buFont typeface="Arial" pitchFamily="34" charset="0"/>
              <a:buChar char="●"/>
              <a:defRPr sz="2200" b="1"/>
            </a:lvl1pPr>
            <a:lvl2pPr>
              <a:buFont typeface="Arial" pitchFamily="34" charset="0"/>
              <a:buChar char="●"/>
              <a:defRPr sz="2200" b="1"/>
            </a:lvl2pPr>
            <a:lvl3pPr>
              <a:buFont typeface="Arial" pitchFamily="34" charset="0"/>
              <a:buChar char="●"/>
              <a:defRPr sz="2200" b="1"/>
            </a:lvl3pPr>
            <a:lvl4pPr>
              <a:buFont typeface="Arial" pitchFamily="34" charset="0"/>
              <a:buChar char="●"/>
              <a:defRPr sz="2200" b="1"/>
            </a:lvl4pPr>
            <a:lvl5pPr>
              <a:buFont typeface="Arial" pitchFamily="34" charset="0"/>
              <a:buChar char="●"/>
              <a:defRPr sz="2200"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613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012E24D0-DCA0-AF44-87D4-4563A1D1C5BB}" type="datetimeFigureOut">
              <a:rPr lang="en-GB" altLang="en-US"/>
              <a:pPr/>
              <a:t>17/05/2023</a:t>
            </a:fld>
            <a:endParaRPr lang="en-GB"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86560D28-849B-DC4F-9EC2-53CE59CB103C}" type="slidenum">
              <a:rPr lang="en-GB" altLang="en-US"/>
              <a:pPr/>
              <a:t>‹#›</a:t>
            </a:fld>
            <a:endParaRPr lang="en-GB" altLang="en-US"/>
          </a:p>
        </p:txBody>
      </p:sp>
    </p:spTree>
    <p:extLst>
      <p:ext uri="{BB962C8B-B14F-4D97-AF65-F5344CB8AC3E}">
        <p14:creationId xmlns:p14="http://schemas.microsoft.com/office/powerpoint/2010/main" val="197881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400">
                <a:latin typeface="Arial" pitchFamily="34" charset="0"/>
              </a:defRPr>
            </a:lvl1pPr>
            <a:lvl2pPr>
              <a:buClr>
                <a:srgbClr val="00B0F0"/>
              </a:buClr>
              <a:defRPr sz="2400">
                <a:latin typeface="Arial" pitchFamily="34" charset="0"/>
              </a:defRPr>
            </a:lvl2pPr>
            <a:lvl3pPr>
              <a:buClr>
                <a:srgbClr val="00B0F0"/>
              </a:buClr>
              <a:defRPr sz="2400">
                <a:latin typeface="Arial" pitchFamily="34" charset="0"/>
              </a:defRPr>
            </a:lvl3pPr>
            <a:lvl4pPr>
              <a:buClr>
                <a:srgbClr val="00B0F0"/>
              </a:buClr>
              <a:defRPr sz="2400">
                <a:latin typeface="Arial" pitchFamily="34" charset="0"/>
              </a:defRPr>
            </a:lvl4pPr>
            <a:lvl5pPr>
              <a:buClr>
                <a:srgbClr val="00B0F0"/>
              </a:buClr>
              <a:defRPr sz="24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129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29125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55E04AE-A6E5-4DA8-8A9A-FD1A6818F0D8}" type="datetimeFigureOut">
              <a:rPr lang="en-GB" sz="1800" b="0">
                <a:solidFill>
                  <a:prstClr val="black"/>
                </a:solidFill>
                <a:latin typeface="Calibri"/>
                <a:cs typeface="+mn-cs"/>
              </a:rPr>
              <a:pPr fontAlgn="auto">
                <a:spcBef>
                  <a:spcPts val="0"/>
                </a:spcBef>
                <a:spcAft>
                  <a:spcPts val="0"/>
                </a:spcAft>
              </a:pPr>
              <a:t>17/05/2023</a:t>
            </a:fld>
            <a:endParaRPr lang="en-GB" sz="1800" b="0" dirty="0">
              <a:solidFill>
                <a:prstClr val="black"/>
              </a:solidFill>
              <a:latin typeface="Calibri"/>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sz="1800" b="0"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BEEAA53-0831-4653-AF28-37CA9CDDEA9C}" type="slidenum">
              <a:rPr lang="en-GB" sz="1800" b="0">
                <a:solidFill>
                  <a:prstClr val="black"/>
                </a:solidFill>
                <a:latin typeface="Calibri"/>
                <a:cs typeface="+mn-cs"/>
              </a:rPr>
              <a:pPr fontAlgn="auto">
                <a:spcBef>
                  <a:spcPts val="0"/>
                </a:spcBef>
                <a:spcAft>
                  <a:spcPts val="0"/>
                </a:spcAft>
              </a:pPr>
              <a:t>‹#›</a:t>
            </a:fld>
            <a:endParaRPr lang="en-GB" sz="1800" b="0" dirty="0">
              <a:solidFill>
                <a:prstClr val="black"/>
              </a:solidFill>
              <a:latin typeface="Calibri"/>
              <a:cs typeface="+mn-cs"/>
            </a:endParaRPr>
          </a:p>
        </p:txBody>
      </p:sp>
    </p:spTree>
    <p:extLst>
      <p:ext uri="{BB962C8B-B14F-4D97-AF65-F5344CB8AC3E}">
        <p14:creationId xmlns:p14="http://schemas.microsoft.com/office/powerpoint/2010/main" val="1401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68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4850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98474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55E04AE-A6E5-4DA8-8A9A-FD1A6818F0D8}" type="datetimeFigureOut">
              <a:rPr lang="en-GB" sz="1800" b="0">
                <a:solidFill>
                  <a:prstClr val="black"/>
                </a:solidFill>
                <a:latin typeface="Calibri"/>
                <a:cs typeface="+mn-cs"/>
              </a:rPr>
              <a:pPr fontAlgn="auto">
                <a:spcBef>
                  <a:spcPts val="0"/>
                </a:spcBef>
                <a:spcAft>
                  <a:spcPts val="0"/>
                </a:spcAft>
              </a:pPr>
              <a:t>17/05/2023</a:t>
            </a:fld>
            <a:endParaRPr lang="en-GB" sz="1800" b="0" dirty="0">
              <a:solidFill>
                <a:prstClr val="black"/>
              </a:solidFill>
              <a:latin typeface="Calibri"/>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sz="1800" b="0"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BEEAA53-0831-4653-AF28-37CA9CDDEA9C}" type="slidenum">
              <a:rPr lang="en-GB" sz="1800" b="0">
                <a:solidFill>
                  <a:prstClr val="black"/>
                </a:solidFill>
                <a:latin typeface="Calibri"/>
                <a:cs typeface="+mn-cs"/>
              </a:rPr>
              <a:pPr fontAlgn="auto">
                <a:spcBef>
                  <a:spcPts val="0"/>
                </a:spcBef>
                <a:spcAft>
                  <a:spcPts val="0"/>
                </a:spcAft>
              </a:pPr>
              <a:t>‹#›</a:t>
            </a:fld>
            <a:endParaRPr lang="en-GB" sz="1800" b="0" dirty="0">
              <a:solidFill>
                <a:prstClr val="black"/>
              </a:solidFill>
              <a:latin typeface="Calibri"/>
              <a:cs typeface="+mn-cs"/>
            </a:endParaRPr>
          </a:p>
        </p:txBody>
      </p:sp>
    </p:spTree>
    <p:extLst>
      <p:ext uri="{BB962C8B-B14F-4D97-AF65-F5344CB8AC3E}">
        <p14:creationId xmlns:p14="http://schemas.microsoft.com/office/powerpoint/2010/main" val="214511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7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8040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81418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E539D453-322F-8044-8E17-BE7100A6CD21}" type="datetimeFigureOut">
              <a:rPr lang="en-GB" altLang="en-US"/>
              <a:pPr/>
              <a:t>17/05/2023</a:t>
            </a:fld>
            <a:endParaRPr lang="en-GB"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EE61F64A-5A22-0440-8323-C3DDDEC01E6A}" type="slidenum">
              <a:rPr lang="en-GB" altLang="en-US"/>
              <a:pPr/>
              <a:t>‹#›</a:t>
            </a:fld>
            <a:endParaRPr lang="en-GB" altLang="en-US"/>
          </a:p>
        </p:txBody>
      </p:sp>
    </p:spTree>
    <p:extLst>
      <p:ext uri="{BB962C8B-B14F-4D97-AF65-F5344CB8AC3E}">
        <p14:creationId xmlns:p14="http://schemas.microsoft.com/office/powerpoint/2010/main" val="89905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400">
                <a:latin typeface="Arial" pitchFamily="34" charset="0"/>
              </a:defRPr>
            </a:lvl1pPr>
            <a:lvl2pPr>
              <a:buClr>
                <a:srgbClr val="00B0F0"/>
              </a:buClr>
              <a:defRPr sz="2400">
                <a:latin typeface="Arial" pitchFamily="34" charset="0"/>
              </a:defRPr>
            </a:lvl2pPr>
            <a:lvl3pPr>
              <a:buClr>
                <a:srgbClr val="00B0F0"/>
              </a:buClr>
              <a:defRPr sz="2400">
                <a:latin typeface="Arial" pitchFamily="34" charset="0"/>
              </a:defRPr>
            </a:lvl3pPr>
            <a:lvl4pPr>
              <a:buClr>
                <a:srgbClr val="00B0F0"/>
              </a:buClr>
              <a:defRPr sz="2400">
                <a:latin typeface="Arial" pitchFamily="34" charset="0"/>
              </a:defRPr>
            </a:lvl4pPr>
            <a:lvl5pPr>
              <a:buClr>
                <a:srgbClr val="00B0F0"/>
              </a:buClr>
              <a:defRPr sz="24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129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72454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55E04AE-A6E5-4DA8-8A9A-FD1A6818F0D8}" type="datetimeFigureOut">
              <a:rPr lang="en-GB" sz="1800" b="0">
                <a:solidFill>
                  <a:prstClr val="black"/>
                </a:solidFill>
                <a:latin typeface="Calibri"/>
                <a:cs typeface="+mn-cs"/>
              </a:rPr>
              <a:pPr fontAlgn="auto">
                <a:spcBef>
                  <a:spcPts val="0"/>
                </a:spcBef>
                <a:spcAft>
                  <a:spcPts val="0"/>
                </a:spcAft>
              </a:pPr>
              <a:t>17/05/2023</a:t>
            </a:fld>
            <a:endParaRPr lang="en-GB" sz="1800" b="0" dirty="0">
              <a:solidFill>
                <a:prstClr val="black"/>
              </a:solidFill>
              <a:latin typeface="Calibri"/>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sz="1800" b="0"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BEEAA53-0831-4653-AF28-37CA9CDDEA9C}" type="slidenum">
              <a:rPr lang="en-GB" sz="1800" b="0">
                <a:solidFill>
                  <a:prstClr val="black"/>
                </a:solidFill>
                <a:latin typeface="Calibri"/>
                <a:cs typeface="+mn-cs"/>
              </a:rPr>
              <a:pPr fontAlgn="auto">
                <a:spcBef>
                  <a:spcPts val="0"/>
                </a:spcBef>
                <a:spcAft>
                  <a:spcPts val="0"/>
                </a:spcAft>
              </a:pPr>
              <a:t>‹#›</a:t>
            </a:fld>
            <a:endParaRPr lang="en-GB" sz="1800" b="0" dirty="0">
              <a:solidFill>
                <a:prstClr val="black"/>
              </a:solidFill>
              <a:latin typeface="Calibri"/>
              <a:cs typeface="+mn-cs"/>
            </a:endParaRPr>
          </a:p>
        </p:txBody>
      </p:sp>
    </p:spTree>
    <p:extLst>
      <p:ext uri="{BB962C8B-B14F-4D97-AF65-F5344CB8AC3E}">
        <p14:creationId xmlns:p14="http://schemas.microsoft.com/office/powerpoint/2010/main" val="351854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26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9918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00951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400">
                <a:latin typeface="Arial" pitchFamily="34" charset="0"/>
              </a:defRPr>
            </a:lvl1pPr>
            <a:lvl2pPr>
              <a:buClr>
                <a:srgbClr val="00B0F0"/>
              </a:buClr>
              <a:defRPr sz="2400">
                <a:latin typeface="Arial" pitchFamily="34" charset="0"/>
              </a:defRPr>
            </a:lvl2pPr>
            <a:lvl3pPr>
              <a:buClr>
                <a:srgbClr val="00B0F0"/>
              </a:buClr>
              <a:defRPr sz="2400">
                <a:latin typeface="Arial" pitchFamily="34" charset="0"/>
              </a:defRPr>
            </a:lvl3pPr>
            <a:lvl4pPr>
              <a:buClr>
                <a:srgbClr val="00B0F0"/>
              </a:buClr>
              <a:defRPr sz="2400">
                <a:latin typeface="Arial" pitchFamily="34" charset="0"/>
              </a:defRPr>
            </a:lvl4pPr>
            <a:lvl5pPr>
              <a:buClr>
                <a:srgbClr val="00B0F0"/>
              </a:buClr>
              <a:defRPr sz="24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778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07656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552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05633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BAC704EC-39F5-7D48-8580-C8D5F5417F36}" type="datetimeFigureOut">
              <a:rPr lang="en-GB" altLang="en-US"/>
              <a:pPr/>
              <a:t>17/05/2023</a:t>
            </a:fld>
            <a:endParaRPr lang="en-GB"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0A7115BC-233F-234D-BF1C-F527038F72B9}" type="slidenum">
              <a:rPr lang="en-GB" altLang="en-US"/>
              <a:pPr/>
              <a:t>‹#›</a:t>
            </a:fld>
            <a:endParaRPr lang="en-GB" altLang="en-US"/>
          </a:p>
        </p:txBody>
      </p:sp>
    </p:spTree>
    <p:extLst>
      <p:ext uri="{BB962C8B-B14F-4D97-AF65-F5344CB8AC3E}">
        <p14:creationId xmlns:p14="http://schemas.microsoft.com/office/powerpoint/2010/main" val="35001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425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30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49576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55E04AE-A6E5-4DA8-8A9A-FD1A6818F0D8}" type="datetimeFigureOut">
              <a:rPr lang="en-GB" sz="1800" b="0">
                <a:solidFill>
                  <a:prstClr val="black"/>
                </a:solidFill>
                <a:latin typeface="Calibri"/>
                <a:cs typeface="+mn-cs"/>
              </a:rPr>
              <a:pPr fontAlgn="auto">
                <a:spcBef>
                  <a:spcPts val="0"/>
                </a:spcBef>
                <a:spcAft>
                  <a:spcPts val="0"/>
                </a:spcAft>
              </a:pPr>
              <a:t>17/05/2023</a:t>
            </a:fld>
            <a:endParaRPr lang="en-GB" sz="1800" b="0" dirty="0">
              <a:solidFill>
                <a:prstClr val="black"/>
              </a:solidFill>
              <a:latin typeface="Calibri"/>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GB" sz="1800" b="0"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8BEEAA53-0831-4653-AF28-37CA9CDDEA9C}" type="slidenum">
              <a:rPr lang="en-GB" sz="1800" b="0">
                <a:solidFill>
                  <a:prstClr val="black"/>
                </a:solidFill>
                <a:latin typeface="Calibri"/>
                <a:cs typeface="+mn-cs"/>
              </a:rPr>
              <a:pPr fontAlgn="auto">
                <a:spcBef>
                  <a:spcPts val="0"/>
                </a:spcBef>
                <a:spcAft>
                  <a:spcPts val="0"/>
                </a:spcAft>
              </a:pPr>
              <a:t>‹#›</a:t>
            </a:fld>
            <a:endParaRPr lang="en-GB" sz="1800" b="0" dirty="0">
              <a:solidFill>
                <a:prstClr val="black"/>
              </a:solidFill>
              <a:latin typeface="Calibri"/>
              <a:cs typeface="+mn-cs"/>
            </a:endParaRPr>
          </a:p>
        </p:txBody>
      </p:sp>
    </p:spTree>
    <p:extLst>
      <p:ext uri="{BB962C8B-B14F-4D97-AF65-F5344CB8AC3E}">
        <p14:creationId xmlns:p14="http://schemas.microsoft.com/office/powerpoint/2010/main" val="250190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22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51520" y="1268760"/>
            <a:ext cx="8640960" cy="4824536"/>
          </a:xfrm>
          <a:prstGeom prst="rect">
            <a:avLst/>
          </a:prstGeom>
        </p:spPr>
        <p:txBody>
          <a:bodyPr/>
          <a:lstStyle>
            <a:lvl1pPr>
              <a:buClr>
                <a:srgbClr val="00B0F0"/>
              </a:buClr>
              <a:defRPr sz="2200">
                <a:latin typeface="Arial" pitchFamily="34" charset="0"/>
              </a:defRPr>
            </a:lvl1pPr>
            <a:lvl2pPr>
              <a:buClr>
                <a:srgbClr val="00B0F0"/>
              </a:buClr>
              <a:defRPr sz="2200">
                <a:latin typeface="Arial" pitchFamily="34" charset="0"/>
              </a:defRPr>
            </a:lvl2pPr>
            <a:lvl3pPr>
              <a:buClr>
                <a:srgbClr val="00B0F0"/>
              </a:buClr>
              <a:defRPr sz="2200">
                <a:latin typeface="Arial" pitchFamily="34" charset="0"/>
              </a:defRPr>
            </a:lvl3pPr>
            <a:lvl4pPr>
              <a:buClr>
                <a:srgbClr val="00B0F0"/>
              </a:buClr>
              <a:defRPr sz="2200">
                <a:latin typeface="Arial" pitchFamily="34" charset="0"/>
              </a:defRPr>
            </a:lvl4pPr>
            <a:lvl5pPr>
              <a:buClr>
                <a:srgbClr val="00B0F0"/>
              </a:buClr>
              <a:defRPr sz="22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6177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2800">
                <a:solidFill>
                  <a:schemeClr val="bg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88333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cs typeface="Arial" charset="0"/>
              </a:defRPr>
            </a:lvl1pPr>
          </a:lstStyle>
          <a:p>
            <a:pPr fontAlgn="base">
              <a:spcBef>
                <a:spcPct val="0"/>
              </a:spcBef>
              <a:spcAft>
                <a:spcPct val="0"/>
              </a:spcAft>
              <a:defRPr/>
            </a:pPr>
            <a:fld id="{269A8509-947A-4553-87E4-922754713973}" type="datetimeFigureOut">
              <a:rPr lang="en-GB">
                <a:solidFill>
                  <a:prstClr val="black"/>
                </a:solidFill>
              </a:rPr>
              <a:pPr fontAlgn="base">
                <a:spcBef>
                  <a:spcPct val="0"/>
                </a:spcBef>
                <a:spcAft>
                  <a:spcPct val="0"/>
                </a:spcAft>
                <a:defRPr/>
              </a:pPr>
              <a:t>17/05/2023</a:t>
            </a:fld>
            <a:endParaRPr lang="en-GB" dirty="0">
              <a:solidFill>
                <a:prstClr val="black"/>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GB" dirty="0">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latin typeface="Arial" charset="0"/>
                <a:cs typeface="Arial" charset="0"/>
              </a:defRPr>
            </a:lvl1pPr>
          </a:lstStyle>
          <a:p>
            <a:pPr fontAlgn="base">
              <a:spcBef>
                <a:spcPct val="0"/>
              </a:spcBef>
              <a:spcAft>
                <a:spcPct val="0"/>
              </a:spcAft>
              <a:defRPr/>
            </a:pPr>
            <a:fld id="{D35AD88B-E152-4AF1-9FE0-71DA134FDDD9}" type="slidenum">
              <a:rPr lang="en-GB">
                <a:solidFill>
                  <a:prstClr val="black"/>
                </a:solidFill>
              </a:rPr>
              <a:pPr fontAlgn="base">
                <a:spcBef>
                  <a:spcPct val="0"/>
                </a:spcBef>
                <a:spcAft>
                  <a:spcPct val="0"/>
                </a:spcAft>
                <a:defRPr/>
              </a:pPr>
              <a:t>‹#›</a:t>
            </a:fld>
            <a:endParaRPr lang="en-GB" dirty="0">
              <a:solidFill>
                <a:prstClr val="black"/>
              </a:solidFill>
            </a:endParaRPr>
          </a:p>
        </p:txBody>
      </p:sp>
    </p:spTree>
    <p:extLst>
      <p:ext uri="{BB962C8B-B14F-4D97-AF65-F5344CB8AC3E}">
        <p14:creationId xmlns:p14="http://schemas.microsoft.com/office/powerpoint/2010/main" val="41385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632848" cy="908720"/>
          </a:xfrm>
          <a:prstGeom prst="rect">
            <a:avLst/>
          </a:prstGeom>
        </p:spPr>
        <p:txBody>
          <a:bodyPr anchor="ctr"/>
          <a:lstStyle>
            <a:lvl1pPr algn="r">
              <a:defRPr sz="2250">
                <a:solidFill>
                  <a:schemeClr val="tx1"/>
                </a:solidFill>
                <a:latin typeface="Arial"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23529" y="1268760"/>
            <a:ext cx="8568952" cy="4824536"/>
          </a:xfrm>
          <a:prstGeom prst="rect">
            <a:avLst/>
          </a:prstGeom>
        </p:spPr>
        <p:txBody>
          <a:bodyPr/>
          <a:lstStyle>
            <a:lvl1pPr>
              <a:buClr>
                <a:srgbClr val="00448D"/>
              </a:buClr>
              <a:defRPr sz="1800">
                <a:latin typeface="Arial" pitchFamily="34" charset="0"/>
              </a:defRPr>
            </a:lvl1pPr>
            <a:lvl2pPr>
              <a:buClr>
                <a:srgbClr val="00448D"/>
              </a:buClr>
              <a:defRPr sz="1800">
                <a:latin typeface="Arial" pitchFamily="34" charset="0"/>
              </a:defRPr>
            </a:lvl2pPr>
            <a:lvl3pPr>
              <a:buClr>
                <a:srgbClr val="00448D"/>
              </a:buClr>
              <a:defRPr sz="1800">
                <a:latin typeface="Arial" pitchFamily="34" charset="0"/>
              </a:defRPr>
            </a:lvl3pPr>
            <a:lvl4pPr>
              <a:buClr>
                <a:srgbClr val="00448D"/>
              </a:buClr>
              <a:defRPr sz="1800">
                <a:latin typeface="Arial" pitchFamily="34" charset="0"/>
              </a:defRPr>
            </a:lvl4pPr>
            <a:lvl5pPr>
              <a:buClr>
                <a:srgbClr val="00448D"/>
              </a:buClr>
              <a:defRPr sz="1800">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7856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1259632" y="0"/>
            <a:ext cx="7632848" cy="908720"/>
          </a:xfrm>
          <a:prstGeom prst="rect">
            <a:avLst/>
          </a:prstGeom>
        </p:spPr>
        <p:txBody>
          <a:bodyPr anchor="ctr"/>
          <a:lstStyle>
            <a:lvl1pPr algn="r">
              <a:defRPr sz="2250">
                <a:solidFill>
                  <a:schemeClr val="tx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187359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2" y="1268761"/>
            <a:ext cx="4176463" cy="5040560"/>
          </a:xfrm>
          <a:prstGeom prst="rect">
            <a:avLst/>
          </a:prstGeom>
        </p:spPr>
        <p:txBody>
          <a:bodyPr/>
          <a:lstStyle>
            <a:lvl1pPr>
              <a:buClr>
                <a:srgbClr val="00448D"/>
              </a:buClr>
              <a:defRPr sz="1800"/>
            </a:lvl1pPr>
            <a:lvl2pPr>
              <a:buClr>
                <a:srgbClr val="00448D"/>
              </a:buClr>
              <a:defRPr sz="1800"/>
            </a:lvl2pPr>
            <a:lvl3pPr>
              <a:buClr>
                <a:srgbClr val="00448D"/>
              </a:buClr>
              <a:defRPr sz="1800"/>
            </a:lvl3pPr>
            <a:lvl4pPr>
              <a:buClr>
                <a:srgbClr val="00448D"/>
              </a:buClr>
              <a:defRPr sz="1800"/>
            </a:lvl4pPr>
            <a:lvl5pPr>
              <a:buClr>
                <a:srgbClr val="00448D"/>
              </a:buClr>
              <a:defRPr sz="18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4009" y="1268761"/>
            <a:ext cx="4330130" cy="5040560"/>
          </a:xfrm>
          <a:prstGeom prst="rect">
            <a:avLst/>
          </a:prstGeom>
        </p:spPr>
        <p:txBody>
          <a:bodyPr/>
          <a:lstStyle>
            <a:lvl1pPr>
              <a:buClr>
                <a:srgbClr val="00448D"/>
              </a:buClr>
              <a:defRPr sz="1800"/>
            </a:lvl1pPr>
            <a:lvl2pPr>
              <a:buClr>
                <a:srgbClr val="00448D"/>
              </a:buClr>
              <a:defRPr sz="1800"/>
            </a:lvl2pPr>
            <a:lvl3pPr>
              <a:buClr>
                <a:srgbClr val="00448D"/>
              </a:buClr>
              <a:defRPr sz="1800"/>
            </a:lvl3pPr>
            <a:lvl4pPr>
              <a:buClr>
                <a:srgbClr val="00448D"/>
              </a:buClr>
              <a:defRPr sz="1800"/>
            </a:lvl4pPr>
            <a:lvl5pPr>
              <a:buClr>
                <a:srgbClr val="00448D"/>
              </a:buClr>
              <a:defRPr sz="18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title"/>
          </p:nvPr>
        </p:nvSpPr>
        <p:spPr>
          <a:xfrm>
            <a:off x="1259632" y="0"/>
            <a:ext cx="7632848" cy="908720"/>
          </a:xfrm>
          <a:prstGeom prst="rect">
            <a:avLst/>
          </a:prstGeom>
        </p:spPr>
        <p:txBody>
          <a:bodyPr anchor="ctr"/>
          <a:lstStyle>
            <a:lvl1pPr algn="r">
              <a:defRPr sz="2250">
                <a:solidFill>
                  <a:schemeClr val="tx1"/>
                </a:solidFill>
                <a:latin typeface="Arial"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85103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D3E35898-4DA2-F841-818D-9B6504723B31}" type="datetimeFigureOut">
              <a:rPr lang="en-GB" altLang="en-US"/>
              <a:pPr/>
              <a:t>17/05/2023</a:t>
            </a:fld>
            <a:endParaRPr lang="en-GB"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8BEA0C86-DE1A-5F43-9A00-39E4C1B358B5}" type="slidenum">
              <a:rPr lang="en-GB" altLang="en-US"/>
              <a:pPr/>
              <a:t>‹#›</a:t>
            </a:fld>
            <a:endParaRPr lang="en-GB" altLang="en-US"/>
          </a:p>
        </p:txBody>
      </p:sp>
    </p:spTree>
    <p:extLst>
      <p:ext uri="{BB962C8B-B14F-4D97-AF65-F5344CB8AC3E}">
        <p14:creationId xmlns:p14="http://schemas.microsoft.com/office/powerpoint/2010/main" val="170372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60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747963" y="1700808"/>
            <a:ext cx="621665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61ED1BB5-CF45-5E4A-BA9E-20361E95EF2D}" type="datetimeFigureOut">
              <a:rPr lang="en-GB" altLang="en-US"/>
              <a:pPr/>
              <a:t>17/05/2023</a:t>
            </a:fld>
            <a:endParaRPr lang="en-GB" altLang="en-US"/>
          </a:p>
        </p:txBody>
      </p:sp>
      <p:sp>
        <p:nvSpPr>
          <p:cNvPr id="4"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5"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7F45256B-7982-034B-A097-10D53940039F}" type="slidenum">
              <a:rPr lang="en-GB" altLang="en-US"/>
              <a:pPr/>
              <a:t>‹#›</a:t>
            </a:fld>
            <a:endParaRPr lang="en-GB" altLang="en-US"/>
          </a:p>
        </p:txBody>
      </p:sp>
    </p:spTree>
    <p:extLst>
      <p:ext uri="{BB962C8B-B14F-4D97-AF65-F5344CB8AC3E}">
        <p14:creationId xmlns:p14="http://schemas.microsoft.com/office/powerpoint/2010/main" val="254401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8A9DEBA9-81E2-9C42-996A-BBCF7BB5F9E8}" type="datetimeFigureOut">
              <a:rPr lang="en-GB" altLang="en-US"/>
              <a:pPr/>
              <a:t>17/05/2023</a:t>
            </a:fld>
            <a:endParaRPr lang="en-GB"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17C204DD-9812-3549-8BB2-230934D13F54}" type="slidenum">
              <a:rPr lang="en-GB" altLang="en-US"/>
              <a:pPr/>
              <a:t>‹#›</a:t>
            </a:fld>
            <a:endParaRPr lang="en-GB" altLang="en-US"/>
          </a:p>
        </p:txBody>
      </p:sp>
    </p:spTree>
    <p:extLst>
      <p:ext uri="{BB962C8B-B14F-4D97-AF65-F5344CB8AC3E}">
        <p14:creationId xmlns:p14="http://schemas.microsoft.com/office/powerpoint/2010/main" val="3023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0C46BD12-7AAA-2249-A0A2-0B6438C03BAE}" type="datetimeFigureOut">
              <a:rPr lang="en-GB" altLang="en-US"/>
              <a:pPr/>
              <a:t>17/05/2023</a:t>
            </a:fld>
            <a:endParaRPr lang="en-GB"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endParaRPr lang="en-GB" alt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Arial" charset="0"/>
                <a:ea typeface="Arial" charset="0"/>
                <a:cs typeface="Arial" charset="0"/>
              </a:defRPr>
            </a:lvl1pPr>
          </a:lstStyle>
          <a:p>
            <a:fld id="{DFF721A2-58E9-954C-86C9-1C154A5EB24B}" type="slidenum">
              <a:rPr lang="en-GB" altLang="en-US"/>
              <a:pPr/>
              <a:t>‹#›</a:t>
            </a:fld>
            <a:endParaRPr lang="en-GB" altLang="en-US"/>
          </a:p>
        </p:txBody>
      </p:sp>
    </p:spTree>
    <p:extLst>
      <p:ext uri="{BB962C8B-B14F-4D97-AF65-F5344CB8AC3E}">
        <p14:creationId xmlns:p14="http://schemas.microsoft.com/office/powerpoint/2010/main" val="3998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5.jpeg"/><Relationship Id="rId3" Type="http://schemas.openxmlformats.org/officeDocument/2006/relationships/slideLayout" Target="../slideLayouts/slideLayout3.xml"/><Relationship Id="rId21" Type="http://schemas.openxmlformats.org/officeDocument/2006/relationships/image" Target="../media/image8.jpe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20"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23" Type="http://schemas.openxmlformats.org/officeDocument/2006/relationships/image" Target="../media/image10.png"/><Relationship Id="rId10" Type="http://schemas.openxmlformats.org/officeDocument/2006/relationships/slideLayout" Target="../slideLayouts/slideLayout10.xml"/><Relationship Id="rId19" Type="http://schemas.openxmlformats.org/officeDocument/2006/relationships/image" Target="../media/image6.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 Id="rId22" Type="http://schemas.openxmlformats.org/officeDocument/2006/relationships/image" Target="../media/image9.jpe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slide" Target="../slides/slide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slide" Target="../slides/slide3.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5.png"/><Relationship Id="rId4" Type="http://schemas.openxmlformats.org/officeDocument/2006/relationships/slide" Target="../slides/slide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5.png"/><Relationship Id="rId5" Type="http://schemas.openxmlformats.org/officeDocument/2006/relationships/slide" Target="../slides/slide7.xml"/><Relationship Id="rId4" Type="http://schemas.openxmlformats.org/officeDocument/2006/relationships/image" Target="../media/image16.png"/></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slide" Target="../slides/slide231.xml"/><Relationship Id="rId4" Type="http://schemas.openxmlformats.org/officeDocument/2006/relationships/image" Target="../media/image14.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5.png"/><Relationship Id="rId5" Type="http://schemas.openxmlformats.org/officeDocument/2006/relationships/slide" Target="../slides/slide7.xml"/><Relationship Id="rId4" Type="http://schemas.openxmlformats.org/officeDocument/2006/relationships/image" Target="../media/image16.pn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15.png"/><Relationship Id="rId4" Type="http://schemas.openxmlformats.org/officeDocument/2006/relationships/slide" Target="../slides/slide221.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5.png"/><Relationship Id="rId5" Type="http://schemas.openxmlformats.org/officeDocument/2006/relationships/slide" Target="../slides/slide246.xml"/><Relationship Id="rId4" Type="http://schemas.openxmlformats.org/officeDocument/2006/relationships/image" Target="../media/image14.png"/></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slide" Target="../slides/slide7.xml"/><Relationship Id="rId4" Type="http://schemas.openxmlformats.org/officeDocument/2006/relationships/image" Target="../media/image16.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15.png"/><Relationship Id="rId4" Type="http://schemas.openxmlformats.org/officeDocument/2006/relationships/slide" Target="../slides/slide242.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15.png"/><Relationship Id="rId4" Type="http://schemas.openxmlformats.org/officeDocument/2006/relationships/slide" Target="../slides/slide242.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5.png"/><Relationship Id="rId4" Type="http://schemas.openxmlformats.org/officeDocument/2006/relationships/slide" Target="../slides/slide242.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image" Target="../media/image15.png"/><Relationship Id="rId5" Type="http://schemas.openxmlformats.org/officeDocument/2006/relationships/slide" Target="../slides/slide280.xml"/><Relationship Id="rId4" Type="http://schemas.openxmlformats.org/officeDocument/2006/relationships/image" Target="../media/image14.png"/></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5.png"/><Relationship Id="rId5" Type="http://schemas.openxmlformats.org/officeDocument/2006/relationships/slide" Target="../slides/slide7.xml"/><Relationship Id="rId4" Type="http://schemas.openxmlformats.org/officeDocument/2006/relationships/image" Target="../media/image16.png"/></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20.jpeg"/><Relationship Id="rId3" Type="http://schemas.openxmlformats.org/officeDocument/2006/relationships/slideLayout" Target="../slideLayouts/slideLayout58.xml"/><Relationship Id="rId7" Type="http://schemas.openxmlformats.org/officeDocument/2006/relationships/image" Target="../media/image17.png"/><Relationship Id="rId12" Type="http://schemas.openxmlformats.org/officeDocument/2006/relationships/image" Target="../media/image19.jpe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25.xml"/><Relationship Id="rId11" Type="http://schemas.openxmlformats.org/officeDocument/2006/relationships/image" Target="../media/image6.jpeg"/><Relationship Id="rId5" Type="http://schemas.openxmlformats.org/officeDocument/2006/relationships/slideLayout" Target="../slideLayouts/slideLayout60.xml"/><Relationship Id="rId15" Type="http://schemas.openxmlformats.org/officeDocument/2006/relationships/image" Target="../media/image10.png"/><Relationship Id="rId10" Type="http://schemas.openxmlformats.org/officeDocument/2006/relationships/image" Target="../media/image18.jpeg"/><Relationship Id="rId4" Type="http://schemas.openxmlformats.org/officeDocument/2006/relationships/slideLayout" Target="../slideLayouts/slideLayout59.xml"/><Relationship Id="rId9" Type="http://schemas.openxmlformats.org/officeDocument/2006/relationships/image" Target="../media/image4.jpeg"/><Relationship Id="rId14" Type="http://schemas.openxmlformats.org/officeDocument/2006/relationships/image" Target="../media/image2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3.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slide" Target="../slides/slide5.xml"/></Relationships>
</file>

<file path=ppt/slideMasters/_rels/slideMaster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theme" Target="../theme/theme4.xml"/><Relationship Id="rId1" Type="http://schemas.openxmlformats.org/officeDocument/2006/relationships/slideLayout" Target="../slideLayouts/slideLayout15.xml"/><Relationship Id="rId4" Type="http://schemas.openxmlformats.org/officeDocument/2006/relationships/image" Target="../media/image15.png"/></Relationships>
</file>

<file path=ppt/slideMasters/_rels/slideMaster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 Target="../slides/slide7.xml"/><Relationship Id="rId5" Type="http://schemas.openxmlformats.org/officeDocument/2006/relationships/image" Target="../media/image16.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5.png"/><Relationship Id="rId4" Type="http://schemas.openxmlformats.org/officeDocument/2006/relationships/slide" Target="../slides/slide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8.xml"/><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slide" Target="../slides/slide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slide" Target="../slides/slid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xmlns="" id="{A8E73DC4-2C6C-4D4D-89CE-6DEB50D7A86F}"/>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620" y="0"/>
            <a:ext cx="9128760" cy="6858000"/>
          </a:xfrm>
          <a:prstGeom prst="rect">
            <a:avLst/>
          </a:prstGeom>
        </p:spPr>
      </p:pic>
      <p:pic>
        <p:nvPicPr>
          <p:cNvPr id="30754" name="Picture 1"/>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292850" y="9639300"/>
            <a:ext cx="4183063"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6" name="Picture 17"/>
          <p:cNvSpPr>
            <a:spLocks noChangeAspect="1"/>
          </p:cNvSpPr>
          <p:nvPr/>
        </p:nvSpPr>
        <p:spPr bwMode="auto">
          <a:xfrm>
            <a:off x="6545263" y="188913"/>
            <a:ext cx="1157287" cy="1157287"/>
          </a:xfrm>
          <a:prstGeom prst="rect">
            <a:avLst/>
          </a:prstGeom>
          <a:noFill/>
          <a:ln>
            <a:noFill/>
          </a:ln>
          <a:effectLst>
            <a:outerShdw blurRad="76200" dist="139700" dir="2700000" sx="92999" sy="92999" algn="tl" rotWithShape="0">
              <a:srgbClr val="333333">
                <a:alpha val="5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defRPr/>
            </a:pPr>
            <a:endParaRPr lang="en-GB" altLang="en-US"/>
          </a:p>
        </p:txBody>
      </p:sp>
      <p:grpSp>
        <p:nvGrpSpPr>
          <p:cNvPr id="15" name="Group 14"/>
          <p:cNvGrpSpPr/>
          <p:nvPr/>
        </p:nvGrpSpPr>
        <p:grpSpPr>
          <a:xfrm>
            <a:off x="107806" y="125236"/>
            <a:ext cx="8925239" cy="1188200"/>
            <a:chOff x="107806" y="125236"/>
            <a:chExt cx="8925239" cy="1188200"/>
          </a:xfrm>
        </p:grpSpPr>
        <p:pic>
          <p:nvPicPr>
            <p:cNvPr id="16" name="Picture 15"/>
            <p:cNvPicPr>
              <a:picLocks noChangeAspect="1"/>
            </p:cNvPicPr>
            <p:nvPr userDrawn="1"/>
          </p:nvPicPr>
          <p:blipFill rotWithShape="1">
            <a:blip r:embed="rId16" cstate="print">
              <a:extLst>
                <a:ext uri="{28A0092B-C50C-407E-A947-70E740481C1C}">
                  <a14:useLocalDpi xmlns:a14="http://schemas.microsoft.com/office/drawing/2010/main"/>
                </a:ext>
              </a:extLst>
            </a:blip>
            <a:srcRect t="-374"/>
            <a:stretch/>
          </p:blipFill>
          <p:spPr bwMode="auto">
            <a:xfrm>
              <a:off x="2649546" y="125237"/>
              <a:ext cx="1157288" cy="1163211"/>
            </a:xfrm>
            <a:prstGeom prst="rect">
              <a:avLst/>
            </a:prstGeom>
            <a:noFill/>
            <a:ln>
              <a:noFill/>
            </a:ln>
            <a:effectLst>
              <a:outerShdw blurRad="76200" dist="139700" dir="2700000" sx="92999" sy="92999" algn="tl" rotWithShape="0">
                <a:srgbClr val="403152">
                  <a:alpha val="5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rotWithShape="1">
            <a:blip r:embed="rId17" cstate="print">
              <a:extLst>
                <a:ext uri="{28A0092B-C50C-407E-A947-70E740481C1C}">
                  <a14:useLocalDpi xmlns:a14="http://schemas.microsoft.com/office/drawing/2010/main"/>
                </a:ext>
              </a:extLst>
            </a:blip>
            <a:srcRect/>
            <a:stretch/>
          </p:blipFill>
          <p:spPr>
            <a:xfrm>
              <a:off x="1377994" y="125595"/>
              <a:ext cx="1157287" cy="1162853"/>
            </a:xfrm>
            <a:prstGeom prst="rect">
              <a:avLst/>
            </a:prstGeom>
          </p:spPr>
        </p:pic>
        <p:pic>
          <p:nvPicPr>
            <p:cNvPr id="9" name="Picture 8"/>
            <p:cNvPicPr>
              <a:picLocks noChangeAspect="1"/>
            </p:cNvPicPr>
            <p:nvPr userDrawn="1"/>
          </p:nvPicPr>
          <p:blipFill rotWithShape="1">
            <a:blip r:embed="rId18" cstate="print">
              <a:extLst>
                <a:ext uri="{28A0092B-C50C-407E-A947-70E740481C1C}">
                  <a14:useLocalDpi xmlns:a14="http://schemas.microsoft.com/office/drawing/2010/main" val="0"/>
                </a:ext>
              </a:extLst>
            </a:blip>
            <a:srcRect l="23138" r="10443"/>
            <a:stretch/>
          </p:blipFill>
          <p:spPr>
            <a:xfrm>
              <a:off x="107806" y="128171"/>
              <a:ext cx="1155701" cy="1161567"/>
            </a:xfrm>
            <a:prstGeom prst="rect">
              <a:avLst/>
            </a:prstGeom>
          </p:spPr>
        </p:pic>
        <p:pic>
          <p:nvPicPr>
            <p:cNvPr id="11" name="Picture 10"/>
            <p:cNvPicPr>
              <a:picLocks noChangeAspect="1"/>
            </p:cNvPicPr>
            <p:nvPr userDrawn="1"/>
          </p:nvPicPr>
          <p:blipFill rotWithShape="1">
            <a:blip r:embed="rId19" cstate="print">
              <a:extLst>
                <a:ext uri="{28A0092B-C50C-407E-A947-70E740481C1C}">
                  <a14:useLocalDpi xmlns:a14="http://schemas.microsoft.com/office/drawing/2010/main" val="0"/>
                </a:ext>
              </a:extLst>
            </a:blip>
            <a:srcRect l="26505" r="13746" b="16444"/>
            <a:stretch/>
          </p:blipFill>
          <p:spPr>
            <a:xfrm>
              <a:off x="7768949" y="133541"/>
              <a:ext cx="1264096" cy="1179895"/>
            </a:xfrm>
            <a:prstGeom prst="rect">
              <a:avLst/>
            </a:prstGeom>
          </p:spPr>
        </p:pic>
        <p:pic>
          <p:nvPicPr>
            <p:cNvPr id="12" name="Picture 11"/>
            <p:cNvPicPr>
              <a:picLocks noChangeAspect="1"/>
            </p:cNvPicPr>
            <p:nvPr userDrawn="1"/>
          </p:nvPicPr>
          <p:blipFill rotWithShape="1">
            <a:blip r:embed="rId20" cstate="print">
              <a:extLst>
                <a:ext uri="{28A0092B-C50C-407E-A947-70E740481C1C}">
                  <a14:useLocalDpi xmlns:a14="http://schemas.microsoft.com/office/drawing/2010/main" val="0"/>
                </a:ext>
              </a:extLst>
            </a:blip>
            <a:srcRect l="34945" t="13353" r="17762" b="16413"/>
            <a:stretch/>
          </p:blipFill>
          <p:spPr>
            <a:xfrm>
              <a:off x="3917789" y="126626"/>
              <a:ext cx="1174750" cy="1163211"/>
            </a:xfrm>
            <a:prstGeom prst="rect">
              <a:avLst/>
            </a:prstGeom>
          </p:spPr>
        </p:pic>
        <p:pic>
          <p:nvPicPr>
            <p:cNvPr id="13" name="Picture 12"/>
            <p:cNvPicPr>
              <a:picLocks noChangeAspect="1"/>
            </p:cNvPicPr>
            <p:nvPr userDrawn="1"/>
          </p:nvPicPr>
          <p:blipFill rotWithShape="1">
            <a:blip r:embed="rId21" cstate="print">
              <a:extLst>
                <a:ext uri="{28A0092B-C50C-407E-A947-70E740481C1C}">
                  <a14:useLocalDpi xmlns:a14="http://schemas.microsoft.com/office/drawing/2010/main" val="0"/>
                </a:ext>
              </a:extLst>
            </a:blip>
            <a:srcRect l="20824" t="6204" r="24309" b="11120"/>
            <a:stretch/>
          </p:blipFill>
          <p:spPr>
            <a:xfrm>
              <a:off x="6500046" y="125236"/>
              <a:ext cx="1157948" cy="1163211"/>
            </a:xfrm>
            <a:prstGeom prst="rect">
              <a:avLst/>
            </a:prstGeom>
          </p:spPr>
        </p:pic>
        <p:pic>
          <p:nvPicPr>
            <p:cNvPr id="14" name="Picture 13"/>
            <p:cNvPicPr>
              <a:picLocks noChangeAspect="1"/>
            </p:cNvPicPr>
            <p:nvPr userDrawn="1"/>
          </p:nvPicPr>
          <p:blipFill rotWithShape="1">
            <a:blip r:embed="rId22" cstate="print">
              <a:extLst>
                <a:ext uri="{28A0092B-C50C-407E-A947-70E740481C1C}">
                  <a14:useLocalDpi xmlns:a14="http://schemas.microsoft.com/office/drawing/2010/main" val="0"/>
                </a:ext>
              </a:extLst>
            </a:blip>
            <a:srcRect l="17808" t="2186" r="35075" b="27069"/>
            <a:stretch/>
          </p:blipFill>
          <p:spPr>
            <a:xfrm>
              <a:off x="5203494" y="125236"/>
              <a:ext cx="1160820" cy="1154906"/>
            </a:xfrm>
            <a:prstGeom prst="rect">
              <a:avLst/>
            </a:prstGeom>
          </p:spPr>
        </p:pic>
      </p:grpSp>
      <p:pic>
        <p:nvPicPr>
          <p:cNvPr id="17" name="Picture 1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473998" y="5914131"/>
            <a:ext cx="3930650" cy="714153"/>
          </a:xfrm>
          <a:prstGeom prst="rect">
            <a:avLst/>
          </a:prstGeom>
        </p:spPr>
      </p:pic>
      <p:sp>
        <p:nvSpPr>
          <p:cNvPr id="22" name="Text Box 24">
            <a:extLst>
              <a:ext uri="{FF2B5EF4-FFF2-40B4-BE49-F238E27FC236}">
                <a16:creationId xmlns:a16="http://schemas.microsoft.com/office/drawing/2014/main" xmlns="" id="{CABFD6E2-B6CD-4316-B97A-06075FFB0E5A}"/>
              </a:ext>
            </a:extLst>
          </p:cNvPr>
          <p:cNvSpPr txBox="1">
            <a:spLocks noChangeArrowheads="1"/>
          </p:cNvSpPr>
          <p:nvPr/>
        </p:nvSpPr>
        <p:spPr bwMode="auto">
          <a:xfrm>
            <a:off x="398463" y="1557338"/>
            <a:ext cx="8785225" cy="307975"/>
          </a:xfrm>
          <a:prstGeom prst="rect">
            <a:avLst/>
          </a:prstGeom>
          <a:gradFill flip="none" rotWithShape="1">
            <a:gsLst>
              <a:gs pos="0">
                <a:schemeClr val="bg1">
                  <a:alpha val="0"/>
                </a:schemeClr>
              </a:gs>
              <a:gs pos="41000">
                <a:schemeClr val="bg1"/>
              </a:gs>
            </a:gsLst>
            <a:lin ang="0" scaled="0"/>
            <a:tileRect/>
          </a:gradFill>
          <a:ln>
            <a:noFill/>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r" eaLnBrk="1" hangingPunct="1">
              <a:spcBef>
                <a:spcPct val="50000"/>
              </a:spcBef>
              <a:buClr>
                <a:srgbClr val="DDC459"/>
              </a:buClr>
              <a:defRPr/>
            </a:pPr>
            <a:endParaRPr lang="en-US" altLang="en-US" sz="1400" i="1" dirty="0">
              <a:solidFill>
                <a:srgbClr val="5B2483"/>
              </a:solidFill>
              <a:latin typeface="Arial" charset="0"/>
              <a:ea typeface="Arial" charset="0"/>
              <a:cs typeface="Arial" charset="0"/>
            </a:endParaRPr>
          </a:p>
        </p:txBody>
      </p:sp>
      <p:sp>
        <p:nvSpPr>
          <p:cNvPr id="23" name="Text Box 24">
            <a:extLst>
              <a:ext uri="{FF2B5EF4-FFF2-40B4-BE49-F238E27FC236}">
                <a16:creationId xmlns:a16="http://schemas.microsoft.com/office/drawing/2014/main" xmlns="" id="{94CDC984-FAA1-47F8-A5FC-C417326BB9E0}"/>
              </a:ext>
            </a:extLst>
          </p:cNvPr>
          <p:cNvSpPr txBox="1">
            <a:spLocks noChangeArrowheads="1"/>
          </p:cNvSpPr>
          <p:nvPr/>
        </p:nvSpPr>
        <p:spPr bwMode="auto">
          <a:xfrm>
            <a:off x="107950" y="1558925"/>
            <a:ext cx="8963025" cy="276225"/>
          </a:xfrm>
          <a:prstGeom prst="rect">
            <a:avLst/>
          </a:prstGeom>
          <a:noFill/>
          <a:ln>
            <a:noFill/>
          </a:ln>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r" eaLnBrk="1" hangingPunct="1">
              <a:spcBef>
                <a:spcPct val="50000"/>
              </a:spcBef>
              <a:buClr>
                <a:srgbClr val="DDC459"/>
              </a:buClr>
              <a:defRPr/>
            </a:pPr>
            <a:r>
              <a:rPr lang="en-GB" altLang="en-US" sz="1200" dirty="0">
                <a:solidFill>
                  <a:srgbClr val="222268"/>
                </a:solidFill>
                <a:latin typeface="Arial" charset="0"/>
                <a:ea typeface="Arial" charset="0"/>
                <a:cs typeface="Arial" charset="0"/>
              </a:rPr>
              <a:t>The UK and Middle East’s leading supplier of compliance, work-based learning and apprenticeship training materials.</a:t>
            </a:r>
          </a:p>
        </p:txBody>
      </p:sp>
      <p:sp>
        <p:nvSpPr>
          <p:cNvPr id="24" name="TextBox 3">
            <a:extLst>
              <a:ext uri="{FF2B5EF4-FFF2-40B4-BE49-F238E27FC236}">
                <a16:creationId xmlns:a16="http://schemas.microsoft.com/office/drawing/2014/main" xmlns="" id="{999A96FD-6EF8-4DB1-81A3-DD1D8A0C2C43}"/>
              </a:ext>
            </a:extLst>
          </p:cNvPr>
          <p:cNvSpPr txBox="1">
            <a:spLocks noChangeArrowheads="1"/>
          </p:cNvSpPr>
          <p:nvPr/>
        </p:nvSpPr>
        <p:spPr bwMode="auto">
          <a:xfrm>
            <a:off x="3405188" y="6118225"/>
            <a:ext cx="2887662" cy="307975"/>
          </a:xfrm>
          <a:prstGeom prst="rect">
            <a:avLst/>
          </a:prstGeom>
          <a:noFill/>
          <a:ln>
            <a:noFill/>
          </a:ln>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defRPr/>
            </a:pPr>
            <a:r>
              <a:rPr lang="en-GB" altLang="en-US" sz="1400" b="0" i="1" dirty="0">
                <a:solidFill>
                  <a:schemeClr val="bg1"/>
                </a:solidFill>
              </a:rPr>
              <a:t>quality, value, service and integrity</a:t>
            </a:r>
          </a:p>
        </p:txBody>
      </p:sp>
    </p:spTree>
    <p:extLst>
      <p:ext uri="{BB962C8B-B14F-4D97-AF65-F5344CB8AC3E}">
        <p14:creationId xmlns:p14="http://schemas.microsoft.com/office/powerpoint/2010/main" val="4208044218"/>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rot="10800000" flipV="1">
            <a:off x="-1" y="5951538"/>
            <a:ext cx="9144000" cy="936623"/>
          </a:xfrm>
          <a:prstGeom prst="rect">
            <a:avLst/>
          </a:prstGeom>
          <a:gradFill flip="none" rotWithShape="1">
            <a:gsLst>
              <a:gs pos="100000">
                <a:schemeClr val="tx2">
                  <a:lumMod val="65000"/>
                  <a:lumOff val="35000"/>
                </a:schemeClr>
              </a:gs>
              <a:gs pos="0">
                <a:schemeClr val="bg1"/>
              </a:gs>
            </a:gsLst>
            <a:lin ang="5400000" scaled="1"/>
            <a:tileRect/>
          </a:gradFill>
          <a:ln w="9525" cap="flat" cmpd="sng" algn="ctr">
            <a:noFill/>
            <a:prstDash val="solid"/>
            <a:round/>
            <a:headEnd type="none" w="med" len="med"/>
            <a:tailEnd type="none" w="med" len="med"/>
          </a:ln>
          <a:effectLst/>
        </p:spPr>
        <p:txBody>
          <a:bodyPr/>
          <a:lstStyle/>
          <a:p>
            <a:pPr fontAlgn="base">
              <a:spcBef>
                <a:spcPct val="20000"/>
              </a:spcBef>
              <a:spcAft>
                <a:spcPct val="0"/>
              </a:spcAft>
              <a:buClr>
                <a:srgbClr val="189049"/>
              </a:buClr>
              <a:buFont typeface="Arial" charset="0"/>
              <a:buChar char="●"/>
              <a:defRPr/>
            </a:pPr>
            <a:endParaRPr lang="en-GB" sz="2000" dirty="0">
              <a:solidFill>
                <a:srgbClr val="000000"/>
              </a:solidFill>
            </a:endParaRPr>
          </a:p>
        </p:txBody>
      </p:sp>
      <p:sp>
        <p:nvSpPr>
          <p:cNvPr id="6151" name="Rectangle 1"/>
          <p:cNvSpPr>
            <a:spLocks noChangeArrowheads="1"/>
          </p:cNvSpPr>
          <p:nvPr/>
        </p:nvSpPr>
        <p:spPr bwMode="auto">
          <a:xfrm>
            <a:off x="0" y="908050"/>
            <a:ext cx="9144000" cy="108000"/>
          </a:xfrm>
          <a:prstGeom prst="rect">
            <a:avLst/>
          </a:prstGeom>
          <a:solidFill>
            <a:srgbClr val="00B0F0"/>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buClr>
                <a:srgbClr val="189049"/>
              </a:buClr>
              <a:buFont typeface="Arial" pitchFamily="34" charset="0"/>
              <a:buChar char="●"/>
            </a:pPr>
            <a:endParaRPr lang="en-GB" altLang="en-US" sz="2000" dirty="0">
              <a:solidFill>
                <a:srgbClr val="000000"/>
              </a:solidFill>
            </a:endParaRPr>
          </a:p>
        </p:txBody>
      </p:sp>
      <p:sp>
        <p:nvSpPr>
          <p:cNvPr id="12" name="Chevron 11">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4" name="Chevron 13">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5"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schemeClr val="tx1"/>
                </a:solidFill>
                <a:latin typeface="Calibri"/>
                <a:ea typeface="MS PGothic" pitchFamily="34" charset="-128"/>
              </a:rPr>
              <a:pPr algn="ctr" eaLnBrk="1" fontAlgn="base" hangingPunct="1">
                <a:spcBef>
                  <a:spcPct val="0"/>
                </a:spcBef>
                <a:spcAft>
                  <a:spcPct val="0"/>
                </a:spcAft>
              </a:pPr>
              <a:t>‹#›</a:t>
            </a:fld>
            <a:endParaRPr lang="en-US" altLang="en-US" sz="1600" b="1" dirty="0">
              <a:solidFill>
                <a:schemeClr val="tx1"/>
              </a:solidFill>
              <a:latin typeface="Calibri"/>
              <a:ea typeface="MS PGothic" pitchFamily="34" charset="-128"/>
            </a:endParaRPr>
          </a:p>
        </p:txBody>
      </p:sp>
      <p:pic>
        <p:nvPicPr>
          <p:cNvPr id="16" name="Picture 15">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9" name="Rectangle 19"/>
          <p:cNvSpPr>
            <a:spLocks noChangeArrowheads="1"/>
          </p:cNvSpPr>
          <p:nvPr/>
        </p:nvSpPr>
        <p:spPr bwMode="auto">
          <a:xfrm>
            <a:off x="0" y="0"/>
            <a:ext cx="9143998" cy="908050"/>
          </a:xfrm>
          <a:prstGeom prst="rect">
            <a:avLst/>
          </a:prstGeom>
          <a:gradFill>
            <a:gsLst>
              <a:gs pos="0">
                <a:schemeClr val="tx1">
                  <a:lumMod val="65000"/>
                  <a:lumOff val="35000"/>
                </a:schemeClr>
              </a:gs>
              <a:gs pos="40000">
                <a:schemeClr val="tx1">
                  <a:lumMod val="85000"/>
                  <a:lumOff val="15000"/>
                </a:schemeClr>
              </a:gs>
              <a:gs pos="100000">
                <a:schemeClr val="tx1">
                  <a:lumMod val="95000"/>
                  <a:lumOff val="5000"/>
                </a:schemeClr>
              </a:gs>
            </a:gsLst>
            <a:lin ang="0" scaled="1"/>
          </a:gradFill>
          <a:ln>
            <a:noFill/>
          </a:ln>
        </p:spPr>
        <p:txBody>
          <a:bodyPr/>
          <a:lstStyle/>
          <a:p>
            <a:pPr fontAlgn="base">
              <a:spcBef>
                <a:spcPct val="20000"/>
              </a:spcBef>
              <a:spcAft>
                <a:spcPct val="0"/>
              </a:spcAft>
              <a:buClr>
                <a:srgbClr val="189049"/>
              </a:buClr>
              <a:buFont typeface="Arial" pitchFamily="34" charset="0"/>
              <a:buChar char="●"/>
              <a:defRPr/>
            </a:pPr>
            <a:endParaRPr lang="en-GB" sz="2000" dirty="0">
              <a:solidFill>
                <a:srgbClr val="000000"/>
              </a:solidFill>
            </a:endParaRPr>
          </a:p>
        </p:txBody>
      </p:sp>
    </p:spTree>
    <p:extLst>
      <p:ext uri="{BB962C8B-B14F-4D97-AF65-F5344CB8AC3E}">
        <p14:creationId xmlns:p14="http://schemas.microsoft.com/office/powerpoint/2010/main" val="124020798"/>
      </p:ext>
    </p:extLst>
  </p:cSld>
  <p:clrMap bg1="lt1" tx1="dk1" bg2="lt2" tx2="dk2" accent1="accent1" accent2="accent2" accent3="accent3" accent4="accent4" accent5="accent5" accent6="accent6" hlink="hlink" folHlink="folHlink"/>
  <p:sldLayoutIdLst>
    <p:sldLayoutId id="2147484049" r:id="rId1"/>
    <p:sldLayoutId id="214748405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rot="10800000" flipV="1">
            <a:off x="-1" y="5951538"/>
            <a:ext cx="9144000" cy="936623"/>
          </a:xfrm>
          <a:prstGeom prst="rect">
            <a:avLst/>
          </a:prstGeom>
          <a:gradFill flip="none" rotWithShape="1">
            <a:gsLst>
              <a:gs pos="100000">
                <a:schemeClr val="tx2">
                  <a:lumMod val="65000"/>
                  <a:lumOff val="35000"/>
                </a:schemeClr>
              </a:gs>
              <a:gs pos="0">
                <a:schemeClr val="bg1"/>
              </a:gs>
            </a:gsLst>
            <a:lin ang="5400000" scaled="1"/>
            <a:tileRect/>
          </a:gradFill>
          <a:ln w="9525" cap="flat" cmpd="sng" algn="ctr">
            <a:noFill/>
            <a:prstDash val="solid"/>
            <a:round/>
            <a:headEnd type="none" w="med" len="med"/>
            <a:tailEnd type="none" w="med" len="med"/>
          </a:ln>
          <a:effectLst/>
        </p:spPr>
        <p:txBody>
          <a:bodyPr/>
          <a:lstStyle/>
          <a:p>
            <a:pPr fontAlgn="base">
              <a:spcBef>
                <a:spcPct val="20000"/>
              </a:spcBef>
              <a:spcAft>
                <a:spcPct val="0"/>
              </a:spcAft>
              <a:buClr>
                <a:srgbClr val="189049"/>
              </a:buClr>
              <a:buFont typeface="Arial" charset="0"/>
              <a:buChar char="●"/>
              <a:defRPr/>
            </a:pPr>
            <a:endParaRPr lang="en-GB" sz="2000" dirty="0">
              <a:solidFill>
                <a:srgbClr val="000000"/>
              </a:solidFill>
            </a:endParaRPr>
          </a:p>
        </p:txBody>
      </p:sp>
      <p:sp>
        <p:nvSpPr>
          <p:cNvPr id="6151" name="Rectangle 1"/>
          <p:cNvSpPr>
            <a:spLocks noChangeArrowheads="1"/>
          </p:cNvSpPr>
          <p:nvPr/>
        </p:nvSpPr>
        <p:spPr bwMode="auto">
          <a:xfrm>
            <a:off x="0" y="908050"/>
            <a:ext cx="9144000" cy="108000"/>
          </a:xfrm>
          <a:prstGeom prst="rect">
            <a:avLst/>
          </a:prstGeom>
          <a:solidFill>
            <a:srgbClr val="00B0F0"/>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buClr>
                <a:srgbClr val="189049"/>
              </a:buClr>
              <a:buFont typeface="Arial" pitchFamily="34" charset="0"/>
              <a:buChar char="●"/>
            </a:pPr>
            <a:endParaRPr lang="en-GB" altLang="en-US" sz="2000" dirty="0">
              <a:solidFill>
                <a:srgbClr val="000000"/>
              </a:solidFill>
            </a:endParaRPr>
          </a:p>
        </p:txBody>
      </p:sp>
      <p:sp>
        <p:nvSpPr>
          <p:cNvPr id="12" name="Chevron 11">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4" name="Chevron 13">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5"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srgbClr val="000000"/>
                </a:solidFill>
                <a:latin typeface="Calibri"/>
                <a:ea typeface="MS PGothic" pitchFamily="34" charset="-128"/>
              </a:rPr>
              <a:pPr algn="ctr" eaLnBrk="1" fontAlgn="base" hangingPunct="1">
                <a:spcBef>
                  <a:spcPct val="0"/>
                </a:spcBef>
                <a:spcAft>
                  <a:spcPct val="0"/>
                </a:spcAft>
              </a:pPr>
              <a:t>‹#›</a:t>
            </a:fld>
            <a:endParaRPr lang="en-US" altLang="en-US" sz="1600" b="1" dirty="0">
              <a:solidFill>
                <a:srgbClr val="000000"/>
              </a:solidFill>
              <a:latin typeface="Calibri"/>
              <a:ea typeface="MS PGothic" pitchFamily="34" charset="-128"/>
            </a:endParaRPr>
          </a:p>
        </p:txBody>
      </p:sp>
      <p:pic>
        <p:nvPicPr>
          <p:cNvPr id="16" name="Picture 15">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9" name="Rectangle 19"/>
          <p:cNvSpPr>
            <a:spLocks noChangeArrowheads="1"/>
          </p:cNvSpPr>
          <p:nvPr/>
        </p:nvSpPr>
        <p:spPr bwMode="auto">
          <a:xfrm>
            <a:off x="0" y="0"/>
            <a:ext cx="9143998" cy="908050"/>
          </a:xfrm>
          <a:prstGeom prst="rect">
            <a:avLst/>
          </a:prstGeom>
          <a:gradFill>
            <a:gsLst>
              <a:gs pos="0">
                <a:schemeClr val="tx1">
                  <a:lumMod val="65000"/>
                  <a:lumOff val="35000"/>
                </a:schemeClr>
              </a:gs>
              <a:gs pos="40000">
                <a:schemeClr val="tx1">
                  <a:lumMod val="85000"/>
                  <a:lumOff val="15000"/>
                </a:schemeClr>
              </a:gs>
              <a:gs pos="100000">
                <a:schemeClr val="tx1">
                  <a:lumMod val="95000"/>
                  <a:lumOff val="5000"/>
                </a:schemeClr>
              </a:gs>
            </a:gsLst>
            <a:lin ang="0" scaled="1"/>
          </a:gradFill>
          <a:ln>
            <a:noFill/>
          </a:ln>
        </p:spPr>
        <p:txBody>
          <a:bodyPr/>
          <a:lstStyle/>
          <a:p>
            <a:pPr fontAlgn="base">
              <a:spcBef>
                <a:spcPct val="20000"/>
              </a:spcBef>
              <a:spcAft>
                <a:spcPct val="0"/>
              </a:spcAft>
              <a:buClr>
                <a:srgbClr val="189049"/>
              </a:buClr>
              <a:buFont typeface="Arial" pitchFamily="34" charset="0"/>
              <a:buChar char="●"/>
              <a:defRPr/>
            </a:pPr>
            <a:endParaRPr lang="en-GB" sz="2000" dirty="0">
              <a:solidFill>
                <a:srgbClr val="000000"/>
              </a:solidFill>
            </a:endParaRPr>
          </a:p>
        </p:txBody>
      </p:sp>
    </p:spTree>
    <p:extLst>
      <p:ext uri="{BB962C8B-B14F-4D97-AF65-F5344CB8AC3E}">
        <p14:creationId xmlns:p14="http://schemas.microsoft.com/office/powerpoint/2010/main" val="1941069750"/>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rot="10800000" flipV="1">
            <a:off x="-1" y="5951538"/>
            <a:ext cx="9144000" cy="936623"/>
          </a:xfrm>
          <a:prstGeom prst="rect">
            <a:avLst/>
          </a:prstGeom>
          <a:gradFill flip="none" rotWithShape="1">
            <a:gsLst>
              <a:gs pos="100000">
                <a:schemeClr val="tx2">
                  <a:lumMod val="65000"/>
                  <a:lumOff val="35000"/>
                </a:schemeClr>
              </a:gs>
              <a:gs pos="0">
                <a:schemeClr val="bg1"/>
              </a:gs>
            </a:gsLst>
            <a:lin ang="5400000" scaled="1"/>
            <a:tileRect/>
          </a:gradFill>
          <a:ln w="9525" cap="flat" cmpd="sng" algn="ctr">
            <a:noFill/>
            <a:prstDash val="solid"/>
            <a:round/>
            <a:headEnd type="none" w="med" len="med"/>
            <a:tailEnd type="none" w="med" len="med"/>
          </a:ln>
          <a:effectLst/>
        </p:spPr>
        <p:txBody>
          <a:bodyPr/>
          <a:lstStyle/>
          <a:p>
            <a:pPr fontAlgn="base">
              <a:spcBef>
                <a:spcPct val="20000"/>
              </a:spcBef>
              <a:spcAft>
                <a:spcPct val="0"/>
              </a:spcAft>
              <a:buClr>
                <a:srgbClr val="189049"/>
              </a:buClr>
              <a:buFont typeface="Arial" charset="0"/>
              <a:buChar char="●"/>
              <a:defRPr/>
            </a:pPr>
            <a:endParaRPr lang="en-GB" sz="2000" dirty="0">
              <a:solidFill>
                <a:srgbClr val="000000"/>
              </a:solidFill>
            </a:endParaRPr>
          </a:p>
        </p:txBody>
      </p:sp>
      <p:sp>
        <p:nvSpPr>
          <p:cNvPr id="6151" name="Rectangle 1"/>
          <p:cNvSpPr>
            <a:spLocks noChangeArrowheads="1"/>
          </p:cNvSpPr>
          <p:nvPr/>
        </p:nvSpPr>
        <p:spPr bwMode="auto">
          <a:xfrm>
            <a:off x="0" y="908050"/>
            <a:ext cx="9144000" cy="108000"/>
          </a:xfrm>
          <a:prstGeom prst="rect">
            <a:avLst/>
          </a:prstGeom>
          <a:solidFill>
            <a:srgbClr val="00B0F0"/>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buClr>
                <a:srgbClr val="189049"/>
              </a:buClr>
              <a:buFont typeface="Arial" pitchFamily="34" charset="0"/>
              <a:buChar char="●"/>
            </a:pPr>
            <a:endParaRPr lang="en-GB" altLang="en-US" sz="2000" dirty="0">
              <a:solidFill>
                <a:srgbClr val="000000"/>
              </a:solidFill>
            </a:endParaRPr>
          </a:p>
        </p:txBody>
      </p:sp>
      <p:sp>
        <p:nvSpPr>
          <p:cNvPr id="12" name="Chevron 11">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4" name="Chevron 13">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5"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schemeClr val="tx1"/>
                </a:solidFill>
                <a:latin typeface="Calibri"/>
                <a:ea typeface="MS PGothic" pitchFamily="34" charset="-128"/>
              </a:rPr>
              <a:pPr algn="ctr" eaLnBrk="1" fontAlgn="base" hangingPunct="1">
                <a:spcBef>
                  <a:spcPct val="0"/>
                </a:spcBef>
                <a:spcAft>
                  <a:spcPct val="0"/>
                </a:spcAft>
              </a:pPr>
              <a:t>‹#›</a:t>
            </a:fld>
            <a:endParaRPr lang="en-US" altLang="en-US" sz="1600" b="1" dirty="0">
              <a:solidFill>
                <a:schemeClr val="tx1"/>
              </a:solidFill>
              <a:latin typeface="Calibri"/>
              <a:ea typeface="MS PGothic" pitchFamily="34" charset="-128"/>
            </a:endParaRPr>
          </a:p>
        </p:txBody>
      </p:sp>
      <p:pic>
        <p:nvPicPr>
          <p:cNvPr id="16" name="Picture 15">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9" name="Rectangle 19"/>
          <p:cNvSpPr>
            <a:spLocks noChangeArrowheads="1"/>
          </p:cNvSpPr>
          <p:nvPr/>
        </p:nvSpPr>
        <p:spPr bwMode="auto">
          <a:xfrm>
            <a:off x="0" y="0"/>
            <a:ext cx="9143998" cy="908050"/>
          </a:xfrm>
          <a:prstGeom prst="rect">
            <a:avLst/>
          </a:prstGeom>
          <a:gradFill>
            <a:gsLst>
              <a:gs pos="0">
                <a:schemeClr val="tx1">
                  <a:lumMod val="65000"/>
                  <a:lumOff val="35000"/>
                </a:schemeClr>
              </a:gs>
              <a:gs pos="40000">
                <a:schemeClr val="tx1">
                  <a:lumMod val="85000"/>
                  <a:lumOff val="15000"/>
                </a:schemeClr>
              </a:gs>
              <a:gs pos="100000">
                <a:schemeClr val="tx1">
                  <a:lumMod val="95000"/>
                  <a:lumOff val="5000"/>
                </a:schemeClr>
              </a:gs>
            </a:gsLst>
            <a:lin ang="0" scaled="1"/>
          </a:gradFill>
          <a:ln>
            <a:noFill/>
          </a:ln>
        </p:spPr>
        <p:txBody>
          <a:bodyPr/>
          <a:lstStyle/>
          <a:p>
            <a:pPr fontAlgn="base">
              <a:spcBef>
                <a:spcPct val="20000"/>
              </a:spcBef>
              <a:spcAft>
                <a:spcPct val="0"/>
              </a:spcAft>
              <a:buClr>
                <a:srgbClr val="189049"/>
              </a:buClr>
              <a:buFont typeface="Arial" pitchFamily="34" charset="0"/>
              <a:buChar char="●"/>
              <a:defRPr/>
            </a:pPr>
            <a:endParaRPr lang="en-GB" sz="2000" dirty="0">
              <a:solidFill>
                <a:srgbClr val="000000"/>
              </a:solidFill>
            </a:endParaRPr>
          </a:p>
        </p:txBody>
      </p:sp>
    </p:spTree>
    <p:extLst>
      <p:ext uri="{BB962C8B-B14F-4D97-AF65-F5344CB8AC3E}">
        <p14:creationId xmlns:p14="http://schemas.microsoft.com/office/powerpoint/2010/main" val="2677467018"/>
      </p:ext>
    </p:extLst>
  </p:cSld>
  <p:clrMap bg1="lt1" tx1="dk1" bg2="lt2" tx2="dk2" accent1="accent1" accent2="accent2" accent3="accent3" accent4="accent4" accent5="accent5" accent6="accent6" hlink="hlink" folHlink="folHlink"/>
  <p:sldLayoutIdLst>
    <p:sldLayoutId id="2147484056" r:id="rId1"/>
    <p:sldLayoutId id="214748405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0800000">
            <a:off x="0" y="0"/>
            <a:ext cx="9144000" cy="6858000"/>
          </a:xfrm>
          <a:prstGeom prst="rect">
            <a:avLst/>
          </a:prstGeom>
          <a:gradFill flip="none" rotWithShape="1">
            <a:gsLst>
              <a:gs pos="99000">
                <a:schemeClr val="tx1"/>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2" name="Rectangle 11"/>
          <p:cNvSpPr/>
          <p:nvPr/>
        </p:nvSpPr>
        <p:spPr>
          <a:xfrm>
            <a:off x="-233882" y="4653304"/>
            <a:ext cx="9649072" cy="1296000"/>
          </a:xfrm>
          <a:prstGeom prst="rect">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3" name="Rectangle 12"/>
          <p:cNvSpPr/>
          <p:nvPr/>
        </p:nvSpPr>
        <p:spPr>
          <a:xfrm>
            <a:off x="-260522" y="4599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4" name="Rectangle 13"/>
          <p:cNvSpPr/>
          <p:nvPr/>
        </p:nvSpPr>
        <p:spPr>
          <a:xfrm>
            <a:off x="-256842" y="5913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5" name="Rectangle 14"/>
          <p:cNvSpPr/>
          <p:nvPr/>
        </p:nvSpPr>
        <p:spPr>
          <a:xfrm>
            <a:off x="251520" y="253388"/>
            <a:ext cx="1377109" cy="6362739"/>
          </a:xfrm>
          <a:prstGeom prst="rect">
            <a:avLst/>
          </a:prstGeom>
          <a:blipFill dpi="0" rotWithShape="1">
            <a:blip r:embed="rId4" cstate="print">
              <a:alphaModFix amt="50000"/>
            </a:blip>
            <a:srcRect/>
            <a:stretch>
              <a:fillRect l="-59200" t="-16396" r="-91383" b="-180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1" name="Chevron 10">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0" name="Chevron 19">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1"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prstClr val="white"/>
                </a:solidFill>
                <a:latin typeface="Calibri"/>
                <a:ea typeface="MS PGothic" pitchFamily="34" charset="-128"/>
              </a:rPr>
              <a:pPr algn="ctr" eaLnBrk="1" hangingPunct="1"/>
              <a:t>‹#›</a:t>
            </a:fld>
            <a:endParaRPr lang="en-US" altLang="en-US" sz="1600" dirty="0">
              <a:solidFill>
                <a:prstClr val="white"/>
              </a:solidFill>
              <a:latin typeface="Calibri"/>
              <a:ea typeface="MS PGothic" pitchFamily="34" charset="-128"/>
            </a:endParaRPr>
          </a:p>
        </p:txBody>
      </p:sp>
      <p:pic>
        <p:nvPicPr>
          <p:cNvPr id="22" name="Picture 21">
            <a:hlinkClick r:id="" action="ppaction://noaction"/>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Tree>
    <p:extLst>
      <p:ext uri="{BB962C8B-B14F-4D97-AF65-F5344CB8AC3E}">
        <p14:creationId xmlns:p14="http://schemas.microsoft.com/office/powerpoint/2010/main" val="2235296609"/>
      </p:ext>
    </p:extLst>
  </p:cSld>
  <p:clrMap bg1="lt1" tx1="dk1" bg2="lt2" tx2="dk2" accent1="accent1" accent2="accent2" accent3="accent3" accent4="accent4" accent5="accent5" accent6="accent6" hlink="hlink" folHlink="folHlink"/>
  <p:sldLayoutIdLst>
    <p:sldLayoutId id="2147484061" r:id="rId1"/>
    <p:sldLayoutId id="214748406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7BEB6E3F-50C2-407A-9219-621A85509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Chevron 11">
            <a:hlinkClick r:id="" action="ppaction://hlinkshowjump?jump=nextslide"/>
          </p:cNvPr>
          <p:cNvSpPr>
            <a:spLocks noChangeArrowheads="1"/>
          </p:cNvSpPr>
          <p:nvPr/>
        </p:nvSpPr>
        <p:spPr bwMode="auto">
          <a:xfrm>
            <a:off x="4859264" y="6388824"/>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4" name="Chevron 13">
            <a:hlinkClick r:id="" action="ppaction://hlinkshowjump?jump=previousslide"/>
          </p:cNvPr>
          <p:cNvSpPr>
            <a:spLocks noChangeArrowheads="1"/>
          </p:cNvSpPr>
          <p:nvPr/>
        </p:nvSpPr>
        <p:spPr bwMode="auto">
          <a:xfrm rot="10800000">
            <a:off x="4072229" y="6388823"/>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5" name="Rectangle 10">
            <a:hlinkClick r:id="" action="ppaction://noaction"/>
          </p:cNvPr>
          <p:cNvSpPr>
            <a:spLocks noChangeArrowheads="1"/>
          </p:cNvSpPr>
          <p:nvPr/>
        </p:nvSpPr>
        <p:spPr bwMode="auto">
          <a:xfrm>
            <a:off x="5164440" y="6354044"/>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schemeClr val="bg1"/>
                </a:solidFill>
                <a:latin typeface="Calibri"/>
                <a:ea typeface="MS PGothic" pitchFamily="34" charset="-128"/>
              </a:rPr>
              <a:pPr algn="ctr" eaLnBrk="1" hangingPunct="1"/>
              <a:t>‹#›</a:t>
            </a:fld>
            <a:endParaRPr lang="en-US" altLang="en-US" sz="1600" dirty="0">
              <a:solidFill>
                <a:schemeClr val="bg1"/>
              </a:solidFill>
              <a:latin typeface="Calibri"/>
              <a:ea typeface="MS PGothic" pitchFamily="34" charset="-128"/>
            </a:endParaRPr>
          </a:p>
        </p:txBody>
      </p:sp>
      <p:pic>
        <p:nvPicPr>
          <p:cNvPr id="7" name="Picture 6">
            <a:hlinkClick r:id="rId5" action="ppaction://hlinksldjump"/>
            <a:extLst>
              <a:ext uri="{FF2B5EF4-FFF2-40B4-BE49-F238E27FC236}">
                <a16:creationId xmlns:a16="http://schemas.microsoft.com/office/drawing/2014/main" xmlns="" id="{E16B9B64-77A3-0749-BA21-6B71B312E7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92" t="-29494" r="-29492" b="-29494"/>
          <a:stretch/>
        </p:blipFill>
        <p:spPr>
          <a:xfrm>
            <a:off x="4381283" y="6381328"/>
            <a:ext cx="372823" cy="370472"/>
          </a:xfrm>
          <a:prstGeom prst="ellipse">
            <a:avLst/>
          </a:prstGeom>
          <a:solidFill>
            <a:srgbClr val="00B0F0"/>
          </a:solidFill>
          <a:ln w="15875">
            <a:solidFill>
              <a:schemeClr val="bg1"/>
            </a:solidFill>
          </a:ln>
        </p:spPr>
      </p:pic>
    </p:spTree>
    <p:extLst>
      <p:ext uri="{BB962C8B-B14F-4D97-AF65-F5344CB8AC3E}">
        <p14:creationId xmlns:p14="http://schemas.microsoft.com/office/powerpoint/2010/main" val="1607844861"/>
      </p:ext>
    </p:extLst>
  </p:cSld>
  <p:clrMap bg1="lt1" tx1="dk1" bg2="lt2" tx2="dk2" accent1="accent1" accent2="accent2" accent3="accent3" accent4="accent4" accent5="accent5" accent6="accent6" hlink="hlink" folHlink="folHlink"/>
  <p:sldLayoutIdLst>
    <p:sldLayoutId id="2147484064" r:id="rId1"/>
    <p:sldLayoutId id="214748406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0800000">
            <a:off x="0" y="0"/>
            <a:ext cx="9144000" cy="6858000"/>
          </a:xfrm>
          <a:prstGeom prst="rect">
            <a:avLst/>
          </a:prstGeom>
          <a:gradFill flip="none" rotWithShape="1">
            <a:gsLst>
              <a:gs pos="99000">
                <a:schemeClr val="tx1"/>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2" name="Rectangle 11"/>
          <p:cNvSpPr/>
          <p:nvPr/>
        </p:nvSpPr>
        <p:spPr>
          <a:xfrm>
            <a:off x="-233882" y="4653304"/>
            <a:ext cx="9649072" cy="1296000"/>
          </a:xfrm>
          <a:prstGeom prst="rect">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3" name="Rectangle 12"/>
          <p:cNvSpPr/>
          <p:nvPr/>
        </p:nvSpPr>
        <p:spPr>
          <a:xfrm>
            <a:off x="-260522" y="4599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4" name="Rectangle 13"/>
          <p:cNvSpPr/>
          <p:nvPr/>
        </p:nvSpPr>
        <p:spPr>
          <a:xfrm>
            <a:off x="-256842" y="5913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5" name="Rectangle 14"/>
          <p:cNvSpPr/>
          <p:nvPr/>
        </p:nvSpPr>
        <p:spPr>
          <a:xfrm>
            <a:off x="251520" y="253388"/>
            <a:ext cx="1377109" cy="6362739"/>
          </a:xfrm>
          <a:prstGeom prst="rect">
            <a:avLst/>
          </a:prstGeom>
          <a:blipFill dpi="0" rotWithShape="1">
            <a:blip r:embed="rId4" cstate="print">
              <a:alphaModFix amt="50000"/>
            </a:blip>
            <a:srcRect/>
            <a:stretch>
              <a:fillRect l="-59200" t="-16396" r="-91383" b="-180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1" name="Chevron 10">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0" name="Chevron 19">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1"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prstClr val="white"/>
                </a:solidFill>
                <a:latin typeface="Calibri"/>
                <a:ea typeface="MS PGothic" pitchFamily="34" charset="-128"/>
              </a:rPr>
              <a:pPr algn="ctr" eaLnBrk="1" hangingPunct="1"/>
              <a:t>‹#›</a:t>
            </a:fld>
            <a:endParaRPr lang="en-US" altLang="en-US" sz="1600" dirty="0">
              <a:solidFill>
                <a:prstClr val="white"/>
              </a:solidFill>
              <a:latin typeface="Calibri"/>
              <a:ea typeface="MS PGothic" pitchFamily="34" charset="-128"/>
            </a:endParaRPr>
          </a:p>
        </p:txBody>
      </p:sp>
      <p:pic>
        <p:nvPicPr>
          <p:cNvPr id="22" name="Picture 21">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Tree>
    <p:extLst>
      <p:ext uri="{BB962C8B-B14F-4D97-AF65-F5344CB8AC3E}">
        <p14:creationId xmlns:p14="http://schemas.microsoft.com/office/powerpoint/2010/main" val="256087823"/>
      </p:ext>
    </p:extLst>
  </p:cSld>
  <p:clrMap bg1="lt1" tx1="dk1" bg2="lt2" tx2="dk2" accent1="accent1" accent2="accent2" accent3="accent3" accent4="accent4" accent5="accent5" accent6="accent6" hlink="hlink" folHlink="folHlink"/>
  <p:sldLayoutIdLst>
    <p:sldLayoutId id="2147484067" r:id="rId1"/>
    <p:sldLayoutId id="214748406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7BEB6E3F-50C2-407A-9219-621A85509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Chevron 11">
            <a:hlinkClick r:id="" action="ppaction://hlinkshowjump?jump=nextslide"/>
          </p:cNvPr>
          <p:cNvSpPr>
            <a:spLocks noChangeArrowheads="1"/>
          </p:cNvSpPr>
          <p:nvPr/>
        </p:nvSpPr>
        <p:spPr bwMode="auto">
          <a:xfrm>
            <a:off x="4859264" y="6388824"/>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4" name="Chevron 13">
            <a:hlinkClick r:id="" action="ppaction://hlinkshowjump?jump=previousslide"/>
          </p:cNvPr>
          <p:cNvSpPr>
            <a:spLocks noChangeArrowheads="1"/>
          </p:cNvSpPr>
          <p:nvPr/>
        </p:nvSpPr>
        <p:spPr bwMode="auto">
          <a:xfrm rot="10800000">
            <a:off x="4072229" y="6388823"/>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5" name="Rectangle 10">
            <a:hlinkClick r:id="" action="ppaction://noaction"/>
          </p:cNvPr>
          <p:cNvSpPr>
            <a:spLocks noChangeArrowheads="1"/>
          </p:cNvSpPr>
          <p:nvPr/>
        </p:nvSpPr>
        <p:spPr bwMode="auto">
          <a:xfrm>
            <a:off x="5164440" y="6354044"/>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schemeClr val="bg1"/>
                </a:solidFill>
                <a:latin typeface="Calibri"/>
                <a:ea typeface="MS PGothic" pitchFamily="34" charset="-128"/>
              </a:rPr>
              <a:pPr algn="ctr" eaLnBrk="1" hangingPunct="1"/>
              <a:t>‹#›</a:t>
            </a:fld>
            <a:endParaRPr lang="en-US" altLang="en-US" sz="1600" dirty="0">
              <a:solidFill>
                <a:schemeClr val="bg1"/>
              </a:solidFill>
              <a:latin typeface="Calibri"/>
              <a:ea typeface="MS PGothic" pitchFamily="34" charset="-128"/>
            </a:endParaRPr>
          </a:p>
        </p:txBody>
      </p:sp>
      <p:pic>
        <p:nvPicPr>
          <p:cNvPr id="8" name="Picture 7">
            <a:hlinkClick r:id="rId5" action="ppaction://hlinksldjump"/>
            <a:extLst>
              <a:ext uri="{FF2B5EF4-FFF2-40B4-BE49-F238E27FC236}">
                <a16:creationId xmlns:a16="http://schemas.microsoft.com/office/drawing/2014/main" xmlns="" id="{7871F9ED-6863-E449-85F2-898386383D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92" t="-29494" r="-29492" b="-29494"/>
          <a:stretch/>
        </p:blipFill>
        <p:spPr>
          <a:xfrm>
            <a:off x="4381283" y="6381328"/>
            <a:ext cx="372823" cy="370472"/>
          </a:xfrm>
          <a:prstGeom prst="ellipse">
            <a:avLst/>
          </a:prstGeom>
          <a:solidFill>
            <a:srgbClr val="00B0F0"/>
          </a:solidFill>
          <a:ln w="15875">
            <a:solidFill>
              <a:schemeClr val="bg1"/>
            </a:solidFill>
          </a:ln>
        </p:spPr>
      </p:pic>
    </p:spTree>
    <p:extLst>
      <p:ext uri="{BB962C8B-B14F-4D97-AF65-F5344CB8AC3E}">
        <p14:creationId xmlns:p14="http://schemas.microsoft.com/office/powerpoint/2010/main" val="3122678825"/>
      </p:ext>
    </p:extLst>
  </p:cSld>
  <p:clrMap bg1="lt1" tx1="dk1" bg2="lt2" tx2="dk2" accent1="accent1" accent2="accent2" accent3="accent3" accent4="accent4" accent5="accent5" accent6="accent6" hlink="hlink" folHlink="folHlink"/>
  <p:sldLayoutIdLst>
    <p:sldLayoutId id="2147484070" r:id="rId1"/>
    <p:sldLayoutId id="214748407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rot="10800000" flipV="1">
            <a:off x="-1" y="5951538"/>
            <a:ext cx="9144000" cy="936623"/>
          </a:xfrm>
          <a:prstGeom prst="rect">
            <a:avLst/>
          </a:prstGeom>
          <a:gradFill flip="none" rotWithShape="1">
            <a:gsLst>
              <a:gs pos="100000">
                <a:schemeClr val="tx2">
                  <a:lumMod val="65000"/>
                  <a:lumOff val="35000"/>
                </a:schemeClr>
              </a:gs>
              <a:gs pos="0">
                <a:schemeClr val="bg1"/>
              </a:gs>
            </a:gsLst>
            <a:lin ang="5400000" scaled="1"/>
            <a:tileRect/>
          </a:gradFill>
          <a:ln w="9525" cap="flat" cmpd="sng" algn="ctr">
            <a:noFill/>
            <a:prstDash val="solid"/>
            <a:round/>
            <a:headEnd type="none" w="med" len="med"/>
            <a:tailEnd type="none" w="med" len="med"/>
          </a:ln>
          <a:effectLst/>
        </p:spPr>
        <p:txBody>
          <a:bodyPr/>
          <a:lstStyle/>
          <a:p>
            <a:pPr fontAlgn="base">
              <a:spcBef>
                <a:spcPct val="20000"/>
              </a:spcBef>
              <a:spcAft>
                <a:spcPct val="0"/>
              </a:spcAft>
              <a:buClr>
                <a:srgbClr val="189049"/>
              </a:buClr>
              <a:buFont typeface="Arial" charset="0"/>
              <a:buChar char="●"/>
              <a:defRPr/>
            </a:pPr>
            <a:endParaRPr lang="en-GB" sz="2000" dirty="0">
              <a:solidFill>
                <a:srgbClr val="000000"/>
              </a:solidFill>
            </a:endParaRPr>
          </a:p>
        </p:txBody>
      </p:sp>
      <p:sp>
        <p:nvSpPr>
          <p:cNvPr id="6151" name="Rectangle 1"/>
          <p:cNvSpPr>
            <a:spLocks noChangeArrowheads="1"/>
          </p:cNvSpPr>
          <p:nvPr/>
        </p:nvSpPr>
        <p:spPr bwMode="auto">
          <a:xfrm>
            <a:off x="0" y="908050"/>
            <a:ext cx="9144000" cy="108000"/>
          </a:xfrm>
          <a:prstGeom prst="rect">
            <a:avLst/>
          </a:prstGeom>
          <a:solidFill>
            <a:srgbClr val="00B0F0"/>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buClr>
                <a:srgbClr val="189049"/>
              </a:buClr>
              <a:buFont typeface="Arial" pitchFamily="34" charset="0"/>
              <a:buChar char="●"/>
            </a:pPr>
            <a:endParaRPr lang="en-GB" altLang="en-US" sz="2000" dirty="0">
              <a:solidFill>
                <a:srgbClr val="000000"/>
              </a:solidFill>
            </a:endParaRPr>
          </a:p>
        </p:txBody>
      </p:sp>
      <p:sp>
        <p:nvSpPr>
          <p:cNvPr id="12" name="Chevron 11">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4" name="Chevron 13">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5"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schemeClr val="tx1"/>
                </a:solidFill>
                <a:latin typeface="Calibri"/>
                <a:ea typeface="MS PGothic" pitchFamily="34" charset="-128"/>
              </a:rPr>
              <a:pPr algn="ctr" eaLnBrk="1" fontAlgn="base" hangingPunct="1">
                <a:spcBef>
                  <a:spcPct val="0"/>
                </a:spcBef>
                <a:spcAft>
                  <a:spcPct val="0"/>
                </a:spcAft>
              </a:pPr>
              <a:t>‹#›</a:t>
            </a:fld>
            <a:endParaRPr lang="en-US" altLang="en-US" sz="1600" b="1" dirty="0">
              <a:solidFill>
                <a:schemeClr val="tx1"/>
              </a:solidFill>
              <a:latin typeface="Calibri"/>
              <a:ea typeface="MS PGothic" pitchFamily="34" charset="-128"/>
            </a:endParaRPr>
          </a:p>
        </p:txBody>
      </p:sp>
      <p:pic>
        <p:nvPicPr>
          <p:cNvPr id="16" name="Picture 15">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9" name="Rectangle 19"/>
          <p:cNvSpPr>
            <a:spLocks noChangeArrowheads="1"/>
          </p:cNvSpPr>
          <p:nvPr/>
        </p:nvSpPr>
        <p:spPr bwMode="auto">
          <a:xfrm>
            <a:off x="0" y="0"/>
            <a:ext cx="9143998" cy="908050"/>
          </a:xfrm>
          <a:prstGeom prst="rect">
            <a:avLst/>
          </a:prstGeom>
          <a:gradFill>
            <a:gsLst>
              <a:gs pos="0">
                <a:schemeClr val="tx1">
                  <a:lumMod val="65000"/>
                  <a:lumOff val="35000"/>
                </a:schemeClr>
              </a:gs>
              <a:gs pos="40000">
                <a:schemeClr val="tx1">
                  <a:lumMod val="85000"/>
                  <a:lumOff val="15000"/>
                </a:schemeClr>
              </a:gs>
              <a:gs pos="100000">
                <a:schemeClr val="tx1">
                  <a:lumMod val="95000"/>
                  <a:lumOff val="5000"/>
                </a:schemeClr>
              </a:gs>
            </a:gsLst>
            <a:lin ang="0" scaled="1"/>
          </a:gradFill>
          <a:ln>
            <a:noFill/>
          </a:ln>
        </p:spPr>
        <p:txBody>
          <a:bodyPr/>
          <a:lstStyle/>
          <a:p>
            <a:pPr fontAlgn="base">
              <a:spcBef>
                <a:spcPct val="20000"/>
              </a:spcBef>
              <a:spcAft>
                <a:spcPct val="0"/>
              </a:spcAft>
              <a:buClr>
                <a:srgbClr val="189049"/>
              </a:buClr>
              <a:buFont typeface="Arial" pitchFamily="34" charset="0"/>
              <a:buChar char="●"/>
              <a:defRPr/>
            </a:pPr>
            <a:endParaRPr lang="en-GB" sz="2000" dirty="0">
              <a:solidFill>
                <a:srgbClr val="000000"/>
              </a:solidFill>
            </a:endParaRPr>
          </a:p>
        </p:txBody>
      </p:sp>
    </p:spTree>
    <p:extLst>
      <p:ext uri="{BB962C8B-B14F-4D97-AF65-F5344CB8AC3E}">
        <p14:creationId xmlns:p14="http://schemas.microsoft.com/office/powerpoint/2010/main" val="3677215937"/>
      </p:ext>
    </p:extLst>
  </p:cSld>
  <p:clrMap bg1="lt1" tx1="dk1" bg2="lt2" tx2="dk2" accent1="accent1" accent2="accent2" accent3="accent3" accent4="accent4" accent5="accent5" accent6="accent6" hlink="hlink" folHlink="folHlink"/>
  <p:sldLayoutIdLst>
    <p:sldLayoutId id="2147484073" r:id="rId1"/>
    <p:sldLayoutId id="214748407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0800000">
            <a:off x="0" y="0"/>
            <a:ext cx="9144000" cy="6858000"/>
          </a:xfrm>
          <a:prstGeom prst="rect">
            <a:avLst/>
          </a:prstGeom>
          <a:gradFill flip="none" rotWithShape="1">
            <a:gsLst>
              <a:gs pos="99000">
                <a:schemeClr val="tx1"/>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2" name="Rectangle 11"/>
          <p:cNvSpPr/>
          <p:nvPr/>
        </p:nvSpPr>
        <p:spPr>
          <a:xfrm>
            <a:off x="-233882" y="4653304"/>
            <a:ext cx="9649072" cy="1296000"/>
          </a:xfrm>
          <a:prstGeom prst="rect">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3" name="Rectangle 12"/>
          <p:cNvSpPr/>
          <p:nvPr/>
        </p:nvSpPr>
        <p:spPr>
          <a:xfrm>
            <a:off x="-260522" y="4599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4" name="Rectangle 13"/>
          <p:cNvSpPr/>
          <p:nvPr/>
        </p:nvSpPr>
        <p:spPr>
          <a:xfrm>
            <a:off x="-256842" y="5913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5" name="Rectangle 14"/>
          <p:cNvSpPr/>
          <p:nvPr/>
        </p:nvSpPr>
        <p:spPr>
          <a:xfrm>
            <a:off x="251520" y="253388"/>
            <a:ext cx="1377109" cy="6362739"/>
          </a:xfrm>
          <a:prstGeom prst="rect">
            <a:avLst/>
          </a:prstGeom>
          <a:blipFill dpi="0" rotWithShape="1">
            <a:blip r:embed="rId4" cstate="print">
              <a:alphaModFix amt="50000"/>
            </a:blip>
            <a:srcRect/>
            <a:stretch>
              <a:fillRect l="-59200" t="-16396" r="-91383" b="-180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1" name="Chevron 10">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0" name="Chevron 19">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1"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prstClr val="white"/>
                </a:solidFill>
                <a:latin typeface="Calibri"/>
                <a:ea typeface="MS PGothic" pitchFamily="34" charset="-128"/>
              </a:rPr>
              <a:pPr algn="ctr" eaLnBrk="1" hangingPunct="1"/>
              <a:t>‹#›</a:t>
            </a:fld>
            <a:endParaRPr lang="en-US" altLang="en-US" sz="1600" dirty="0">
              <a:solidFill>
                <a:prstClr val="white"/>
              </a:solidFill>
              <a:latin typeface="Calibri"/>
              <a:ea typeface="MS PGothic" pitchFamily="34" charset="-128"/>
            </a:endParaRPr>
          </a:p>
        </p:txBody>
      </p:sp>
      <p:pic>
        <p:nvPicPr>
          <p:cNvPr id="22" name="Picture 21">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Tree>
    <p:extLst>
      <p:ext uri="{BB962C8B-B14F-4D97-AF65-F5344CB8AC3E}">
        <p14:creationId xmlns:p14="http://schemas.microsoft.com/office/powerpoint/2010/main" val="3102448597"/>
      </p:ext>
    </p:extLst>
  </p:cSld>
  <p:clrMap bg1="lt1" tx1="dk1" bg2="lt2" tx2="dk2" accent1="accent1" accent2="accent2" accent3="accent3" accent4="accent4" accent5="accent5" accent6="accent6" hlink="hlink" folHlink="folHlink"/>
  <p:sldLayoutIdLst>
    <p:sldLayoutId id="2147484076" r:id="rId1"/>
    <p:sldLayoutId id="214748407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7BEB6E3F-50C2-407A-9219-621A85509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Chevron 11">
            <a:hlinkClick r:id="" action="ppaction://hlinkshowjump?jump=nextslide"/>
          </p:cNvPr>
          <p:cNvSpPr>
            <a:spLocks noChangeArrowheads="1"/>
          </p:cNvSpPr>
          <p:nvPr/>
        </p:nvSpPr>
        <p:spPr bwMode="auto">
          <a:xfrm>
            <a:off x="4859264" y="6388824"/>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4" name="Chevron 13">
            <a:hlinkClick r:id="" action="ppaction://hlinkshowjump?jump=previousslide"/>
          </p:cNvPr>
          <p:cNvSpPr>
            <a:spLocks noChangeArrowheads="1"/>
          </p:cNvSpPr>
          <p:nvPr/>
        </p:nvSpPr>
        <p:spPr bwMode="auto">
          <a:xfrm rot="10800000">
            <a:off x="4072229" y="6388823"/>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5" name="Rectangle 10">
            <a:hlinkClick r:id="" action="ppaction://noaction"/>
          </p:cNvPr>
          <p:cNvSpPr>
            <a:spLocks noChangeArrowheads="1"/>
          </p:cNvSpPr>
          <p:nvPr/>
        </p:nvSpPr>
        <p:spPr bwMode="auto">
          <a:xfrm>
            <a:off x="5164440" y="6354044"/>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schemeClr val="bg1"/>
                </a:solidFill>
                <a:latin typeface="Calibri"/>
                <a:ea typeface="MS PGothic" pitchFamily="34" charset="-128"/>
              </a:rPr>
              <a:pPr algn="ctr" eaLnBrk="1" hangingPunct="1"/>
              <a:t>‹#›</a:t>
            </a:fld>
            <a:endParaRPr lang="en-US" altLang="en-US" sz="1600" dirty="0">
              <a:solidFill>
                <a:schemeClr val="bg1"/>
              </a:solidFill>
              <a:latin typeface="Calibri"/>
              <a:ea typeface="MS PGothic" pitchFamily="34" charset="-128"/>
            </a:endParaRPr>
          </a:p>
        </p:txBody>
      </p:sp>
      <p:pic>
        <p:nvPicPr>
          <p:cNvPr id="7" name="Picture 6">
            <a:hlinkClick r:id="rId5" action="ppaction://hlinksldjump"/>
            <a:extLst>
              <a:ext uri="{FF2B5EF4-FFF2-40B4-BE49-F238E27FC236}">
                <a16:creationId xmlns:a16="http://schemas.microsoft.com/office/drawing/2014/main" xmlns="" id="{AB81BEF3-5FDD-584B-B099-FC8667BAA8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92" t="-29494" r="-29492" b="-29494"/>
          <a:stretch/>
        </p:blipFill>
        <p:spPr>
          <a:xfrm>
            <a:off x="4381283" y="6381328"/>
            <a:ext cx="372823" cy="370472"/>
          </a:xfrm>
          <a:prstGeom prst="ellipse">
            <a:avLst/>
          </a:prstGeom>
          <a:solidFill>
            <a:srgbClr val="00B0F0"/>
          </a:solidFill>
          <a:ln w="15875">
            <a:solidFill>
              <a:schemeClr val="bg1"/>
            </a:solidFill>
          </a:ln>
        </p:spPr>
      </p:pic>
    </p:spTree>
    <p:extLst>
      <p:ext uri="{BB962C8B-B14F-4D97-AF65-F5344CB8AC3E}">
        <p14:creationId xmlns:p14="http://schemas.microsoft.com/office/powerpoint/2010/main" val="3865698238"/>
      </p:ext>
    </p:extLst>
  </p:cSld>
  <p:clrMap bg1="lt1" tx1="dk1" bg2="lt2" tx2="dk2" accent1="accent1" accent2="accent2" accent3="accent3" accent4="accent4" accent5="accent5" accent6="accent6" hlink="hlink" folHlink="folHlink"/>
  <p:sldLayoutIdLst>
    <p:sldLayoutId id="2147484079" r:id="rId1"/>
    <p:sldLayoutId id="214748408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xmlns="" id="{31513E00-9351-468D-B0E6-FC3B8BB1A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Rectangle 7">
            <a:extLst>
              <a:ext uri="{FF2B5EF4-FFF2-40B4-BE49-F238E27FC236}">
                <a16:creationId xmlns:a16="http://schemas.microsoft.com/office/drawing/2014/main" xmlns="" id="{C7B8B640-FDA5-4AD6-9F87-7DB515D70825}"/>
              </a:ext>
            </a:extLst>
          </p:cNvPr>
          <p:cNvSpPr>
            <a:spLocks noChangeArrowheads="1"/>
          </p:cNvSpPr>
          <p:nvPr/>
        </p:nvSpPr>
        <p:spPr bwMode="auto">
          <a:xfrm>
            <a:off x="4802188" y="4200525"/>
            <a:ext cx="396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50000"/>
              </a:spcBef>
              <a:buFontTx/>
              <a:buNone/>
            </a:pPr>
            <a:r>
              <a:rPr lang="en-GB" altLang="en-US" sz="1400" dirty="0">
                <a:solidFill>
                  <a:srgbClr val="FFFFFF"/>
                </a:solidFill>
                <a:latin typeface="Arial" panose="020B0604020202020204" pitchFamily="34" charset="0"/>
              </a:rPr>
              <a:t>© 2021 Highfield Products Limited</a:t>
            </a:r>
          </a:p>
        </p:txBody>
      </p:sp>
      <p:sp>
        <p:nvSpPr>
          <p:cNvPr id="21" name="Subtitle 37">
            <a:extLst>
              <a:ext uri="{FF2B5EF4-FFF2-40B4-BE49-F238E27FC236}">
                <a16:creationId xmlns:a16="http://schemas.microsoft.com/office/drawing/2014/main" xmlns="" id="{D11AC6BF-7954-42E0-AFC4-D252AE64F56D}"/>
              </a:ext>
            </a:extLst>
          </p:cNvPr>
          <p:cNvSpPr txBox="1">
            <a:spLocks/>
          </p:cNvSpPr>
          <p:nvPr/>
        </p:nvSpPr>
        <p:spPr bwMode="auto">
          <a:xfrm>
            <a:off x="4953000" y="4508500"/>
            <a:ext cx="38163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GB" altLang="en-US" sz="800" i="1">
                <a:solidFill>
                  <a:srgbClr val="FFFFFF"/>
                </a:solidFill>
                <a:latin typeface="Arial" panose="020B0604020202020204" pitchFamily="34" charset="0"/>
              </a:rPr>
              <a:t>All rights reserved.  No part of this product may be reproduced, stored in a retrieval system, or transmitted in any form or by any means, including electronic, photocopying, recording or otherwise, without the prior permission of Highfield Products Ltd. The commission of any unauthorised act may result in civil or criminal actions.  The publisher of this product has made every effort to ensure the accuracy of the information contained in this product.  However, neither the author, nor Highfield Products Ltd nor anyone involved in the creation of this publication accepts any responsibility for any inaccuracies or failure to implement correctly, however caused.</a:t>
            </a:r>
          </a:p>
          <a:p>
            <a:pPr algn="r">
              <a:lnSpc>
                <a:spcPct val="100000"/>
              </a:lnSpc>
              <a:spcBef>
                <a:spcPct val="0"/>
              </a:spcBef>
              <a:buFontTx/>
              <a:buNone/>
            </a:pPr>
            <a:r>
              <a:rPr lang="en-GB" altLang="en-US" sz="1000" i="1">
                <a:solidFill>
                  <a:srgbClr val="FFFFFF"/>
                </a:solidFill>
                <a:latin typeface="Arial" panose="020B0604020202020204" pitchFamily="34" charset="0"/>
              </a:rPr>
              <a:t> </a:t>
            </a:r>
          </a:p>
        </p:txBody>
      </p:sp>
      <p:sp>
        <p:nvSpPr>
          <p:cNvPr id="23" name="Rectangle 8">
            <a:extLst>
              <a:ext uri="{FF2B5EF4-FFF2-40B4-BE49-F238E27FC236}">
                <a16:creationId xmlns:a16="http://schemas.microsoft.com/office/drawing/2014/main" xmlns="" id="{20B0A342-96E7-4EBF-90F1-4FAF761874CE}"/>
              </a:ext>
            </a:extLst>
          </p:cNvPr>
          <p:cNvSpPr>
            <a:spLocks noChangeArrowheads="1"/>
          </p:cNvSpPr>
          <p:nvPr/>
        </p:nvSpPr>
        <p:spPr bwMode="auto">
          <a:xfrm>
            <a:off x="5303838" y="3344863"/>
            <a:ext cx="3465512" cy="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900" dirty="0">
                <a:solidFill>
                  <a:srgbClr val="FFFFFF"/>
                </a:solidFill>
                <a:latin typeface="Arial" panose="020B0604020202020204" pitchFamily="34" charset="0"/>
              </a:rPr>
              <a:t>Highfield Place, Shaw Wood Business Park,</a:t>
            </a:r>
            <a:br>
              <a:rPr lang="en-GB" altLang="en-US" sz="900" dirty="0">
                <a:solidFill>
                  <a:srgbClr val="FFFFFF"/>
                </a:solidFill>
                <a:latin typeface="Arial" panose="020B0604020202020204" pitchFamily="34" charset="0"/>
              </a:rPr>
            </a:br>
            <a:r>
              <a:rPr lang="en-GB" altLang="en-US" sz="900" dirty="0">
                <a:solidFill>
                  <a:srgbClr val="FFFFFF"/>
                </a:solidFill>
                <a:latin typeface="Arial" panose="020B0604020202020204" pitchFamily="34" charset="0"/>
              </a:rPr>
              <a:t> Shaw Wood Way, Wheatley Hills, Doncaster, DN2 5TB, UK</a:t>
            </a:r>
          </a:p>
          <a:p>
            <a:pPr algn="r" eaLnBrk="1" hangingPunct="1">
              <a:lnSpc>
                <a:spcPct val="100000"/>
              </a:lnSpc>
              <a:spcBef>
                <a:spcPct val="0"/>
              </a:spcBef>
              <a:buFontTx/>
              <a:buNone/>
            </a:pPr>
            <a:r>
              <a:rPr lang="en-US" altLang="en-US" sz="900" dirty="0">
                <a:solidFill>
                  <a:srgbClr val="FFFFFF"/>
                </a:solidFill>
                <a:latin typeface="Arial" panose="020B0604020202020204" pitchFamily="34" charset="0"/>
              </a:rPr>
              <a:t>Tel </a:t>
            </a:r>
            <a:r>
              <a:rPr lang="en-GB" altLang="en-US" sz="900" dirty="0">
                <a:solidFill>
                  <a:srgbClr val="FFFFFF"/>
                </a:solidFill>
                <a:latin typeface="Arial" panose="020B0604020202020204" pitchFamily="34" charset="0"/>
              </a:rPr>
              <a:t>01302 363 277</a:t>
            </a:r>
          </a:p>
          <a:p>
            <a:pPr algn="r" eaLnBrk="1" hangingPunct="1">
              <a:lnSpc>
                <a:spcPct val="100000"/>
              </a:lnSpc>
              <a:spcBef>
                <a:spcPct val="0"/>
              </a:spcBef>
              <a:buFont typeface="Arial" panose="020B0604020202020204" pitchFamily="34" charset="0"/>
              <a:buNone/>
            </a:pPr>
            <a:r>
              <a:rPr lang="en-GB" altLang="en-US" sz="1000" dirty="0">
                <a:solidFill>
                  <a:schemeClr val="bg1"/>
                </a:solidFill>
              </a:rPr>
              <a:t>www.highfield.co.uk</a:t>
            </a:r>
          </a:p>
        </p:txBody>
      </p:sp>
      <p:sp>
        <p:nvSpPr>
          <p:cNvPr id="24" name="TextBox 1">
            <a:extLst>
              <a:ext uri="{FF2B5EF4-FFF2-40B4-BE49-F238E27FC236}">
                <a16:creationId xmlns:a16="http://schemas.microsoft.com/office/drawing/2014/main" xmlns="" id="{B2A64419-5F22-4389-BA80-6284588EB1F8}"/>
              </a:ext>
            </a:extLst>
          </p:cNvPr>
          <p:cNvSpPr txBox="1">
            <a:spLocks noChangeArrowheads="1"/>
          </p:cNvSpPr>
          <p:nvPr/>
        </p:nvSpPr>
        <p:spPr bwMode="auto">
          <a:xfrm>
            <a:off x="6870700" y="333375"/>
            <a:ext cx="1878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ltLang="en-US" sz="1200" dirty="0">
                <a:solidFill>
                  <a:schemeClr val="bg1"/>
                </a:solidFill>
                <a:latin typeface="Arial" panose="020B0604020202020204" pitchFamily="34" charset="0"/>
              </a:rPr>
              <a:t>Ed.7 April 2021</a:t>
            </a:r>
          </a:p>
        </p:txBody>
      </p:sp>
      <p:pic>
        <p:nvPicPr>
          <p:cNvPr id="11" name="Picture 10" descr="A person standing posing for the camera&#10;&#10;Description automatically generated">
            <a:extLst>
              <a:ext uri="{FF2B5EF4-FFF2-40B4-BE49-F238E27FC236}">
                <a16:creationId xmlns:a16="http://schemas.microsoft.com/office/drawing/2014/main" xmlns="" id="{F1374729-A728-4043-9059-BF1F67A32C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616" y="836712"/>
            <a:ext cx="2402742" cy="6005160"/>
          </a:xfrm>
          <a:prstGeom prst="rect">
            <a:avLst/>
          </a:prstGeom>
        </p:spPr>
      </p:pic>
      <p:sp>
        <p:nvSpPr>
          <p:cNvPr id="13" name="Rectangle 24"/>
          <p:cNvSpPr>
            <a:spLocks noChangeArrowheads="1"/>
          </p:cNvSpPr>
          <p:nvPr/>
        </p:nvSpPr>
        <p:spPr bwMode="auto">
          <a:xfrm>
            <a:off x="-177768" y="6170862"/>
            <a:ext cx="9317038" cy="43204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none" anchor="ctr"/>
          <a:lstStyle/>
          <a:p>
            <a:pPr marL="358775" indent="0" fontAlgn="auto">
              <a:spcBef>
                <a:spcPts val="0"/>
              </a:spcBef>
              <a:spcAft>
                <a:spcPts val="0"/>
              </a:spcAft>
              <a:defRPr/>
            </a:pPr>
            <a:r>
              <a:rPr lang="en-GB" sz="1200" b="0" dirty="0">
                <a:solidFill>
                  <a:prstClr val="black"/>
                </a:solidFill>
                <a:latin typeface="Arial" panose="020B0604020202020204" pitchFamily="34" charset="0"/>
                <a:ea typeface="MS PGothic" pitchFamily="34" charset="-128"/>
                <a:cs typeface="Arial" panose="020B0604020202020204" pitchFamily="34" charset="0"/>
              </a:rPr>
              <a:t>The UK and Middle East’s leading supplier of compliance, work-based learning </a:t>
            </a:r>
            <a:br>
              <a:rPr lang="en-GB" sz="1200" b="0" dirty="0">
                <a:solidFill>
                  <a:prstClr val="black"/>
                </a:solidFill>
                <a:latin typeface="Arial" panose="020B0604020202020204" pitchFamily="34" charset="0"/>
                <a:ea typeface="MS PGothic" pitchFamily="34" charset="-128"/>
                <a:cs typeface="Arial" panose="020B0604020202020204" pitchFamily="34" charset="0"/>
              </a:rPr>
            </a:br>
            <a:r>
              <a:rPr lang="en-GB" sz="1200" b="0" dirty="0">
                <a:solidFill>
                  <a:prstClr val="black"/>
                </a:solidFill>
                <a:latin typeface="Arial" panose="020B0604020202020204" pitchFamily="34" charset="0"/>
                <a:ea typeface="MS PGothic" pitchFamily="34" charset="-128"/>
                <a:cs typeface="Arial" panose="020B0604020202020204" pitchFamily="34" charset="0"/>
              </a:rPr>
              <a:t>and apprenticeship training materials.</a:t>
            </a:r>
          </a:p>
        </p:txBody>
      </p:sp>
      <p:pic>
        <p:nvPicPr>
          <p:cNvPr id="16" name="Picture 15">
            <a:extLst>
              <a:ext uri="{FF2B5EF4-FFF2-40B4-BE49-F238E27FC236}">
                <a16:creationId xmlns:a16="http://schemas.microsoft.com/office/drawing/2014/main" xmlns="" id="{2C8F98A3-2918-4F0C-86D1-59A2046BA9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3998" y="6029809"/>
            <a:ext cx="3930650" cy="714153"/>
          </a:xfrm>
          <a:prstGeom prst="rect">
            <a:avLst/>
          </a:prstGeom>
        </p:spPr>
      </p:pic>
    </p:spTree>
    <p:extLst>
      <p:ext uri="{BB962C8B-B14F-4D97-AF65-F5344CB8AC3E}">
        <p14:creationId xmlns:p14="http://schemas.microsoft.com/office/powerpoint/2010/main" val="3628168034"/>
      </p:ext>
    </p:extLst>
  </p:cSld>
  <p:clrMap bg1="lt1" tx1="dk1" bg2="lt2" tx2="dk2" accent1="accent1" accent2="accent2" accent3="accent3" accent4="accent4" accent5="accent5" accent6="accent6" hlink="hlink" folHlink="folHlink"/>
  <p:sldLayoutIdLst>
    <p:sldLayoutId id="2147483987" r:id="rId1"/>
    <p:sldLayoutId id="214748403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rot="10800000" flipV="1">
            <a:off x="-1" y="5951538"/>
            <a:ext cx="9144000" cy="936623"/>
          </a:xfrm>
          <a:prstGeom prst="rect">
            <a:avLst/>
          </a:prstGeom>
          <a:gradFill flip="none" rotWithShape="1">
            <a:gsLst>
              <a:gs pos="100000">
                <a:schemeClr val="tx2">
                  <a:lumMod val="65000"/>
                  <a:lumOff val="35000"/>
                </a:schemeClr>
              </a:gs>
              <a:gs pos="0">
                <a:schemeClr val="bg1"/>
              </a:gs>
            </a:gsLst>
            <a:lin ang="5400000" scaled="1"/>
            <a:tileRect/>
          </a:gradFill>
          <a:ln w="9525" cap="flat" cmpd="sng" algn="ctr">
            <a:noFill/>
            <a:prstDash val="solid"/>
            <a:round/>
            <a:headEnd type="none" w="med" len="med"/>
            <a:tailEnd type="none" w="med" len="med"/>
          </a:ln>
          <a:effectLst/>
        </p:spPr>
        <p:txBody>
          <a:bodyPr/>
          <a:lstStyle/>
          <a:p>
            <a:pPr fontAlgn="base">
              <a:spcBef>
                <a:spcPct val="20000"/>
              </a:spcBef>
              <a:spcAft>
                <a:spcPct val="0"/>
              </a:spcAft>
              <a:buClr>
                <a:srgbClr val="189049"/>
              </a:buClr>
              <a:buFont typeface="Arial" charset="0"/>
              <a:buChar char="●"/>
              <a:defRPr/>
            </a:pPr>
            <a:endParaRPr lang="en-GB" sz="2000" dirty="0">
              <a:solidFill>
                <a:srgbClr val="000000"/>
              </a:solidFill>
            </a:endParaRPr>
          </a:p>
        </p:txBody>
      </p:sp>
      <p:sp>
        <p:nvSpPr>
          <p:cNvPr id="6151" name="Rectangle 1"/>
          <p:cNvSpPr>
            <a:spLocks noChangeArrowheads="1"/>
          </p:cNvSpPr>
          <p:nvPr/>
        </p:nvSpPr>
        <p:spPr bwMode="auto">
          <a:xfrm>
            <a:off x="0" y="908050"/>
            <a:ext cx="9144000" cy="108000"/>
          </a:xfrm>
          <a:prstGeom prst="rect">
            <a:avLst/>
          </a:prstGeom>
          <a:solidFill>
            <a:srgbClr val="00B0F0"/>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buClr>
                <a:srgbClr val="189049"/>
              </a:buClr>
              <a:buFont typeface="Arial" pitchFamily="34" charset="0"/>
              <a:buChar char="●"/>
            </a:pPr>
            <a:endParaRPr lang="en-GB" altLang="en-US" sz="2000" dirty="0">
              <a:solidFill>
                <a:srgbClr val="000000"/>
              </a:solidFill>
            </a:endParaRPr>
          </a:p>
        </p:txBody>
      </p:sp>
      <p:sp>
        <p:nvSpPr>
          <p:cNvPr id="12" name="Chevron 11">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4" name="Chevron 13">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5"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schemeClr val="tx1"/>
                </a:solidFill>
                <a:latin typeface="Calibri"/>
                <a:ea typeface="MS PGothic" pitchFamily="34" charset="-128"/>
              </a:rPr>
              <a:pPr algn="ctr" eaLnBrk="1" fontAlgn="base" hangingPunct="1">
                <a:spcBef>
                  <a:spcPct val="0"/>
                </a:spcBef>
                <a:spcAft>
                  <a:spcPct val="0"/>
                </a:spcAft>
              </a:pPr>
              <a:t>‹#›</a:t>
            </a:fld>
            <a:endParaRPr lang="en-US" altLang="en-US" sz="1600" b="1" dirty="0">
              <a:solidFill>
                <a:schemeClr val="tx1"/>
              </a:solidFill>
              <a:latin typeface="Calibri"/>
              <a:ea typeface="MS PGothic" pitchFamily="34" charset="-128"/>
            </a:endParaRPr>
          </a:p>
        </p:txBody>
      </p:sp>
      <p:pic>
        <p:nvPicPr>
          <p:cNvPr id="16" name="Picture 15">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9" name="Rectangle 19"/>
          <p:cNvSpPr>
            <a:spLocks noChangeArrowheads="1"/>
          </p:cNvSpPr>
          <p:nvPr/>
        </p:nvSpPr>
        <p:spPr bwMode="auto">
          <a:xfrm>
            <a:off x="0" y="0"/>
            <a:ext cx="9143998" cy="908050"/>
          </a:xfrm>
          <a:prstGeom prst="rect">
            <a:avLst/>
          </a:prstGeom>
          <a:gradFill>
            <a:gsLst>
              <a:gs pos="0">
                <a:schemeClr val="tx1">
                  <a:lumMod val="65000"/>
                  <a:lumOff val="35000"/>
                </a:schemeClr>
              </a:gs>
              <a:gs pos="40000">
                <a:schemeClr val="tx1">
                  <a:lumMod val="85000"/>
                  <a:lumOff val="15000"/>
                </a:schemeClr>
              </a:gs>
              <a:gs pos="100000">
                <a:schemeClr val="tx1">
                  <a:lumMod val="95000"/>
                  <a:lumOff val="5000"/>
                </a:schemeClr>
              </a:gs>
            </a:gsLst>
            <a:lin ang="0" scaled="1"/>
          </a:gradFill>
          <a:ln>
            <a:noFill/>
          </a:ln>
        </p:spPr>
        <p:txBody>
          <a:bodyPr/>
          <a:lstStyle/>
          <a:p>
            <a:pPr fontAlgn="base">
              <a:spcBef>
                <a:spcPct val="20000"/>
              </a:spcBef>
              <a:spcAft>
                <a:spcPct val="0"/>
              </a:spcAft>
              <a:buClr>
                <a:srgbClr val="189049"/>
              </a:buClr>
              <a:buFont typeface="Arial" pitchFamily="34" charset="0"/>
              <a:buChar char="●"/>
              <a:defRPr/>
            </a:pPr>
            <a:endParaRPr lang="en-GB" sz="2000" dirty="0">
              <a:solidFill>
                <a:srgbClr val="000000"/>
              </a:solidFill>
            </a:endParaRPr>
          </a:p>
        </p:txBody>
      </p:sp>
    </p:spTree>
    <p:extLst>
      <p:ext uri="{BB962C8B-B14F-4D97-AF65-F5344CB8AC3E}">
        <p14:creationId xmlns:p14="http://schemas.microsoft.com/office/powerpoint/2010/main" val="1153212837"/>
      </p:ext>
    </p:extLst>
  </p:cSld>
  <p:clrMap bg1="lt1" tx1="dk1" bg2="lt2" tx2="dk2" accent1="accent1" accent2="accent2" accent3="accent3" accent4="accent4" accent5="accent5" accent6="accent6" hlink="hlink" folHlink="folHlink"/>
  <p:sldLayoutIdLst>
    <p:sldLayoutId id="2147484082" r:id="rId1"/>
    <p:sldLayoutId id="214748408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rot="10800000" flipV="1">
            <a:off x="-1" y="5951538"/>
            <a:ext cx="9144000" cy="936623"/>
          </a:xfrm>
          <a:prstGeom prst="rect">
            <a:avLst/>
          </a:prstGeom>
          <a:gradFill flip="none" rotWithShape="1">
            <a:gsLst>
              <a:gs pos="100000">
                <a:schemeClr val="tx2">
                  <a:lumMod val="65000"/>
                  <a:lumOff val="35000"/>
                </a:schemeClr>
              </a:gs>
              <a:gs pos="0">
                <a:schemeClr val="bg1"/>
              </a:gs>
            </a:gsLst>
            <a:lin ang="5400000" scaled="1"/>
            <a:tileRect/>
          </a:gradFill>
          <a:ln w="9525" cap="flat" cmpd="sng" algn="ctr">
            <a:noFill/>
            <a:prstDash val="solid"/>
            <a:round/>
            <a:headEnd type="none" w="med" len="med"/>
            <a:tailEnd type="none" w="med" len="med"/>
          </a:ln>
          <a:effectLst/>
        </p:spPr>
        <p:txBody>
          <a:bodyPr/>
          <a:lstStyle/>
          <a:p>
            <a:pPr fontAlgn="base">
              <a:spcBef>
                <a:spcPct val="20000"/>
              </a:spcBef>
              <a:spcAft>
                <a:spcPct val="0"/>
              </a:spcAft>
              <a:buClr>
                <a:srgbClr val="189049"/>
              </a:buClr>
              <a:buFont typeface="Arial" charset="0"/>
              <a:buChar char="●"/>
              <a:defRPr/>
            </a:pPr>
            <a:endParaRPr lang="en-GB" sz="2000" dirty="0">
              <a:solidFill>
                <a:srgbClr val="000000"/>
              </a:solidFill>
            </a:endParaRPr>
          </a:p>
        </p:txBody>
      </p:sp>
      <p:sp>
        <p:nvSpPr>
          <p:cNvPr id="6151" name="Rectangle 1"/>
          <p:cNvSpPr>
            <a:spLocks noChangeArrowheads="1"/>
          </p:cNvSpPr>
          <p:nvPr/>
        </p:nvSpPr>
        <p:spPr bwMode="auto">
          <a:xfrm>
            <a:off x="0" y="908050"/>
            <a:ext cx="9144000" cy="108000"/>
          </a:xfrm>
          <a:prstGeom prst="rect">
            <a:avLst/>
          </a:prstGeom>
          <a:solidFill>
            <a:srgbClr val="00B0F0"/>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buClr>
                <a:srgbClr val="189049"/>
              </a:buClr>
              <a:buFont typeface="Arial" pitchFamily="34" charset="0"/>
              <a:buChar char="●"/>
            </a:pPr>
            <a:endParaRPr lang="en-GB" altLang="en-US" sz="2000" dirty="0">
              <a:solidFill>
                <a:srgbClr val="000000"/>
              </a:solidFill>
            </a:endParaRPr>
          </a:p>
        </p:txBody>
      </p:sp>
      <p:sp>
        <p:nvSpPr>
          <p:cNvPr id="12" name="Chevron 11">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4" name="Chevron 13">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5"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srgbClr val="000000"/>
                </a:solidFill>
                <a:latin typeface="Calibri"/>
                <a:ea typeface="MS PGothic" pitchFamily="34" charset="-128"/>
              </a:rPr>
              <a:pPr algn="ctr" eaLnBrk="1" fontAlgn="base" hangingPunct="1">
                <a:spcBef>
                  <a:spcPct val="0"/>
                </a:spcBef>
                <a:spcAft>
                  <a:spcPct val="0"/>
                </a:spcAft>
              </a:pPr>
              <a:t>‹#›</a:t>
            </a:fld>
            <a:endParaRPr lang="en-US" altLang="en-US" sz="1600" b="1" dirty="0">
              <a:solidFill>
                <a:srgbClr val="000000"/>
              </a:solidFill>
              <a:latin typeface="Calibri"/>
              <a:ea typeface="MS PGothic" pitchFamily="34" charset="-128"/>
            </a:endParaRPr>
          </a:p>
        </p:txBody>
      </p:sp>
      <p:pic>
        <p:nvPicPr>
          <p:cNvPr id="16" name="Picture 15">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9" name="Rectangle 19"/>
          <p:cNvSpPr>
            <a:spLocks noChangeArrowheads="1"/>
          </p:cNvSpPr>
          <p:nvPr/>
        </p:nvSpPr>
        <p:spPr bwMode="auto">
          <a:xfrm>
            <a:off x="0" y="0"/>
            <a:ext cx="9143998" cy="908050"/>
          </a:xfrm>
          <a:prstGeom prst="rect">
            <a:avLst/>
          </a:prstGeom>
          <a:gradFill>
            <a:gsLst>
              <a:gs pos="0">
                <a:schemeClr val="tx1">
                  <a:lumMod val="65000"/>
                  <a:lumOff val="35000"/>
                </a:schemeClr>
              </a:gs>
              <a:gs pos="40000">
                <a:schemeClr val="tx1">
                  <a:lumMod val="85000"/>
                  <a:lumOff val="15000"/>
                </a:schemeClr>
              </a:gs>
              <a:gs pos="100000">
                <a:schemeClr val="tx1">
                  <a:lumMod val="95000"/>
                  <a:lumOff val="5000"/>
                </a:schemeClr>
              </a:gs>
            </a:gsLst>
            <a:lin ang="0" scaled="1"/>
          </a:gradFill>
          <a:ln>
            <a:noFill/>
          </a:ln>
        </p:spPr>
        <p:txBody>
          <a:bodyPr/>
          <a:lstStyle/>
          <a:p>
            <a:pPr fontAlgn="base">
              <a:spcBef>
                <a:spcPct val="20000"/>
              </a:spcBef>
              <a:spcAft>
                <a:spcPct val="0"/>
              </a:spcAft>
              <a:buClr>
                <a:srgbClr val="189049"/>
              </a:buClr>
              <a:buFont typeface="Arial" pitchFamily="34" charset="0"/>
              <a:buChar char="●"/>
              <a:defRPr/>
            </a:pPr>
            <a:endParaRPr lang="en-GB" sz="2000" dirty="0">
              <a:solidFill>
                <a:srgbClr val="000000"/>
              </a:solidFill>
            </a:endParaRPr>
          </a:p>
        </p:txBody>
      </p:sp>
    </p:spTree>
    <p:extLst>
      <p:ext uri="{BB962C8B-B14F-4D97-AF65-F5344CB8AC3E}">
        <p14:creationId xmlns:p14="http://schemas.microsoft.com/office/powerpoint/2010/main" val="1039850038"/>
      </p:ext>
    </p:extLst>
  </p:cSld>
  <p:clrMap bg1="lt1" tx1="dk1" bg2="lt2" tx2="dk2" accent1="accent1" accent2="accent2" accent3="accent3" accent4="accent4" accent5="accent5" accent6="accent6" hlink="hlink" folHlink="folHlink"/>
  <p:sldLayoutIdLst>
    <p:sldLayoutId id="2147484085" r:id="rId1"/>
    <p:sldLayoutId id="214748408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rot="10800000" flipV="1">
            <a:off x="-1" y="5951538"/>
            <a:ext cx="9144000" cy="936623"/>
          </a:xfrm>
          <a:prstGeom prst="rect">
            <a:avLst/>
          </a:prstGeom>
          <a:gradFill flip="none" rotWithShape="1">
            <a:gsLst>
              <a:gs pos="100000">
                <a:schemeClr val="tx2">
                  <a:lumMod val="65000"/>
                  <a:lumOff val="35000"/>
                </a:schemeClr>
              </a:gs>
              <a:gs pos="0">
                <a:schemeClr val="bg1"/>
              </a:gs>
            </a:gsLst>
            <a:lin ang="5400000" scaled="1"/>
            <a:tileRect/>
          </a:gradFill>
          <a:ln w="9525" cap="flat" cmpd="sng" algn="ctr">
            <a:noFill/>
            <a:prstDash val="solid"/>
            <a:round/>
            <a:headEnd type="none" w="med" len="med"/>
            <a:tailEnd type="none" w="med" len="med"/>
          </a:ln>
          <a:effectLst/>
        </p:spPr>
        <p:txBody>
          <a:bodyPr/>
          <a:lstStyle/>
          <a:p>
            <a:pPr fontAlgn="base">
              <a:spcBef>
                <a:spcPct val="20000"/>
              </a:spcBef>
              <a:spcAft>
                <a:spcPct val="0"/>
              </a:spcAft>
              <a:buClr>
                <a:srgbClr val="189049"/>
              </a:buClr>
              <a:buFont typeface="Arial" charset="0"/>
              <a:buChar char="●"/>
              <a:defRPr/>
            </a:pPr>
            <a:endParaRPr lang="en-GB" sz="2000" dirty="0">
              <a:solidFill>
                <a:srgbClr val="000000"/>
              </a:solidFill>
            </a:endParaRPr>
          </a:p>
        </p:txBody>
      </p:sp>
      <p:sp>
        <p:nvSpPr>
          <p:cNvPr id="6151" name="Rectangle 1"/>
          <p:cNvSpPr>
            <a:spLocks noChangeArrowheads="1"/>
          </p:cNvSpPr>
          <p:nvPr/>
        </p:nvSpPr>
        <p:spPr bwMode="auto">
          <a:xfrm>
            <a:off x="0" y="908050"/>
            <a:ext cx="9144000" cy="108000"/>
          </a:xfrm>
          <a:prstGeom prst="rect">
            <a:avLst/>
          </a:prstGeom>
          <a:solidFill>
            <a:srgbClr val="00B0F0"/>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buClr>
                <a:srgbClr val="189049"/>
              </a:buClr>
              <a:buFont typeface="Arial" pitchFamily="34" charset="0"/>
              <a:buChar char="●"/>
            </a:pPr>
            <a:endParaRPr lang="en-GB" altLang="en-US" sz="2000" dirty="0">
              <a:solidFill>
                <a:srgbClr val="000000"/>
              </a:solidFill>
            </a:endParaRPr>
          </a:p>
        </p:txBody>
      </p:sp>
      <p:sp>
        <p:nvSpPr>
          <p:cNvPr id="12" name="Chevron 11">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4" name="Chevron 13">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5"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srgbClr val="000000"/>
                </a:solidFill>
                <a:latin typeface="Calibri"/>
                <a:ea typeface="MS PGothic" pitchFamily="34" charset="-128"/>
              </a:rPr>
              <a:pPr algn="ctr" eaLnBrk="1" fontAlgn="base" hangingPunct="1">
                <a:spcBef>
                  <a:spcPct val="0"/>
                </a:spcBef>
                <a:spcAft>
                  <a:spcPct val="0"/>
                </a:spcAft>
              </a:pPr>
              <a:t>‹#›</a:t>
            </a:fld>
            <a:endParaRPr lang="en-US" altLang="en-US" sz="1600" b="1" dirty="0">
              <a:solidFill>
                <a:srgbClr val="000000"/>
              </a:solidFill>
              <a:latin typeface="Calibri"/>
              <a:ea typeface="MS PGothic" pitchFamily="34" charset="-128"/>
            </a:endParaRPr>
          </a:p>
        </p:txBody>
      </p:sp>
      <p:pic>
        <p:nvPicPr>
          <p:cNvPr id="16" name="Picture 15">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9" name="Rectangle 19"/>
          <p:cNvSpPr>
            <a:spLocks noChangeArrowheads="1"/>
          </p:cNvSpPr>
          <p:nvPr/>
        </p:nvSpPr>
        <p:spPr bwMode="auto">
          <a:xfrm>
            <a:off x="0" y="0"/>
            <a:ext cx="9143998" cy="908050"/>
          </a:xfrm>
          <a:prstGeom prst="rect">
            <a:avLst/>
          </a:prstGeom>
          <a:gradFill>
            <a:gsLst>
              <a:gs pos="0">
                <a:schemeClr val="tx1">
                  <a:lumMod val="65000"/>
                  <a:lumOff val="35000"/>
                </a:schemeClr>
              </a:gs>
              <a:gs pos="40000">
                <a:schemeClr val="tx1">
                  <a:lumMod val="85000"/>
                  <a:lumOff val="15000"/>
                </a:schemeClr>
              </a:gs>
              <a:gs pos="100000">
                <a:schemeClr val="tx1">
                  <a:lumMod val="95000"/>
                  <a:lumOff val="5000"/>
                </a:schemeClr>
              </a:gs>
            </a:gsLst>
            <a:lin ang="0" scaled="1"/>
          </a:gradFill>
          <a:ln>
            <a:noFill/>
          </a:ln>
        </p:spPr>
        <p:txBody>
          <a:bodyPr/>
          <a:lstStyle/>
          <a:p>
            <a:pPr fontAlgn="base">
              <a:spcBef>
                <a:spcPct val="20000"/>
              </a:spcBef>
              <a:spcAft>
                <a:spcPct val="0"/>
              </a:spcAft>
              <a:buClr>
                <a:srgbClr val="189049"/>
              </a:buClr>
              <a:buFont typeface="Arial" pitchFamily="34" charset="0"/>
              <a:buChar char="●"/>
              <a:defRPr/>
            </a:pPr>
            <a:endParaRPr lang="en-GB" sz="2000" dirty="0">
              <a:solidFill>
                <a:srgbClr val="000000"/>
              </a:solidFill>
            </a:endParaRPr>
          </a:p>
        </p:txBody>
      </p:sp>
    </p:spTree>
    <p:extLst>
      <p:ext uri="{BB962C8B-B14F-4D97-AF65-F5344CB8AC3E}">
        <p14:creationId xmlns:p14="http://schemas.microsoft.com/office/powerpoint/2010/main" val="3755549051"/>
      </p:ext>
    </p:extLst>
  </p:cSld>
  <p:clrMap bg1="lt1" tx1="dk1" bg2="lt2" tx2="dk2" accent1="accent1" accent2="accent2" accent3="accent3" accent4="accent4" accent5="accent5" accent6="accent6" hlink="hlink" folHlink="folHlink"/>
  <p:sldLayoutIdLst>
    <p:sldLayoutId id="2147484088" r:id="rId1"/>
    <p:sldLayoutId id="214748408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0800000">
            <a:off x="0" y="0"/>
            <a:ext cx="9144000" cy="6858000"/>
          </a:xfrm>
          <a:prstGeom prst="rect">
            <a:avLst/>
          </a:prstGeom>
          <a:gradFill flip="none" rotWithShape="1">
            <a:gsLst>
              <a:gs pos="99000">
                <a:schemeClr val="tx1"/>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2" name="Rectangle 11"/>
          <p:cNvSpPr/>
          <p:nvPr/>
        </p:nvSpPr>
        <p:spPr>
          <a:xfrm>
            <a:off x="-233882" y="4653304"/>
            <a:ext cx="9649072" cy="1296000"/>
          </a:xfrm>
          <a:prstGeom prst="rect">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3" name="Rectangle 12"/>
          <p:cNvSpPr/>
          <p:nvPr/>
        </p:nvSpPr>
        <p:spPr>
          <a:xfrm>
            <a:off x="-260522" y="4599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4" name="Rectangle 13"/>
          <p:cNvSpPr/>
          <p:nvPr/>
        </p:nvSpPr>
        <p:spPr>
          <a:xfrm>
            <a:off x="-256842" y="5913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5" name="Rectangle 14"/>
          <p:cNvSpPr/>
          <p:nvPr/>
        </p:nvSpPr>
        <p:spPr>
          <a:xfrm>
            <a:off x="251520" y="253388"/>
            <a:ext cx="1377109" cy="6362739"/>
          </a:xfrm>
          <a:prstGeom prst="rect">
            <a:avLst/>
          </a:prstGeom>
          <a:blipFill dpi="0" rotWithShape="1">
            <a:blip r:embed="rId4" cstate="print">
              <a:alphaModFix amt="50000"/>
            </a:blip>
            <a:srcRect/>
            <a:stretch>
              <a:fillRect l="-59200" t="-16396" r="-91383" b="-180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1" name="Chevron 10">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0" name="Chevron 19">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1"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prstClr val="white"/>
                </a:solidFill>
                <a:latin typeface="Calibri"/>
                <a:ea typeface="MS PGothic" pitchFamily="34" charset="-128"/>
              </a:rPr>
              <a:pPr algn="ctr" eaLnBrk="1" hangingPunct="1"/>
              <a:t>‹#›</a:t>
            </a:fld>
            <a:endParaRPr lang="en-US" altLang="en-US" sz="1600" dirty="0">
              <a:solidFill>
                <a:prstClr val="white"/>
              </a:solidFill>
              <a:latin typeface="Calibri"/>
              <a:ea typeface="MS PGothic" pitchFamily="34" charset="-128"/>
            </a:endParaRPr>
          </a:p>
        </p:txBody>
      </p:sp>
      <p:pic>
        <p:nvPicPr>
          <p:cNvPr id="22" name="Picture 21">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Tree>
    <p:extLst>
      <p:ext uri="{BB962C8B-B14F-4D97-AF65-F5344CB8AC3E}">
        <p14:creationId xmlns:p14="http://schemas.microsoft.com/office/powerpoint/2010/main" val="3918943404"/>
      </p:ext>
    </p:extLst>
  </p:cSld>
  <p:clrMap bg1="lt1" tx1="dk1" bg2="lt2" tx2="dk2" accent1="accent1" accent2="accent2" accent3="accent3" accent4="accent4" accent5="accent5" accent6="accent6" hlink="hlink" folHlink="folHlink"/>
  <p:sldLayoutIdLst>
    <p:sldLayoutId id="2147484091" r:id="rId1"/>
    <p:sldLayoutId id="214748409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7BEB6E3F-50C2-407A-9219-621A855097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Chevron 11">
            <a:hlinkClick r:id="" action="ppaction://hlinkshowjump?jump=nextslide"/>
          </p:cNvPr>
          <p:cNvSpPr>
            <a:spLocks noChangeArrowheads="1"/>
          </p:cNvSpPr>
          <p:nvPr/>
        </p:nvSpPr>
        <p:spPr bwMode="auto">
          <a:xfrm>
            <a:off x="4859264" y="6388824"/>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4" name="Chevron 13">
            <a:hlinkClick r:id="" action="ppaction://hlinkshowjump?jump=previousslide"/>
          </p:cNvPr>
          <p:cNvSpPr>
            <a:spLocks noChangeArrowheads="1"/>
          </p:cNvSpPr>
          <p:nvPr/>
        </p:nvSpPr>
        <p:spPr bwMode="auto">
          <a:xfrm rot="10800000">
            <a:off x="4072229" y="6388823"/>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5" name="Rectangle 10">
            <a:hlinkClick r:id="" action="ppaction://noaction"/>
          </p:cNvPr>
          <p:cNvSpPr>
            <a:spLocks noChangeArrowheads="1"/>
          </p:cNvSpPr>
          <p:nvPr/>
        </p:nvSpPr>
        <p:spPr bwMode="auto">
          <a:xfrm>
            <a:off x="5164440" y="6354044"/>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schemeClr val="bg1"/>
                </a:solidFill>
                <a:latin typeface="Calibri"/>
                <a:ea typeface="MS PGothic" pitchFamily="34" charset="-128"/>
              </a:rPr>
              <a:pPr algn="ctr" eaLnBrk="1" hangingPunct="1"/>
              <a:t>‹#›</a:t>
            </a:fld>
            <a:endParaRPr lang="en-US" altLang="en-US" sz="1600" dirty="0">
              <a:solidFill>
                <a:schemeClr val="bg1"/>
              </a:solidFill>
              <a:latin typeface="Calibri"/>
              <a:ea typeface="MS PGothic" pitchFamily="34" charset="-128"/>
            </a:endParaRPr>
          </a:p>
        </p:txBody>
      </p:sp>
      <p:pic>
        <p:nvPicPr>
          <p:cNvPr id="7" name="Picture 6">
            <a:hlinkClick r:id="rId5" action="ppaction://hlinksldjump"/>
            <a:extLst>
              <a:ext uri="{FF2B5EF4-FFF2-40B4-BE49-F238E27FC236}">
                <a16:creationId xmlns:a16="http://schemas.microsoft.com/office/drawing/2014/main" xmlns="" id="{F26CB051-7813-4D48-9C07-1A3460CA0B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92" t="-29494" r="-29492" b="-29494"/>
          <a:stretch/>
        </p:blipFill>
        <p:spPr>
          <a:xfrm>
            <a:off x="4381283" y="6381328"/>
            <a:ext cx="372823" cy="370472"/>
          </a:xfrm>
          <a:prstGeom prst="ellipse">
            <a:avLst/>
          </a:prstGeom>
          <a:solidFill>
            <a:srgbClr val="00B0F0"/>
          </a:solidFill>
          <a:ln w="15875">
            <a:solidFill>
              <a:schemeClr val="bg1"/>
            </a:solidFill>
          </a:ln>
        </p:spPr>
      </p:pic>
    </p:spTree>
    <p:extLst>
      <p:ext uri="{BB962C8B-B14F-4D97-AF65-F5344CB8AC3E}">
        <p14:creationId xmlns:p14="http://schemas.microsoft.com/office/powerpoint/2010/main" val="3204903838"/>
      </p:ext>
    </p:extLst>
  </p:cSld>
  <p:clrMap bg1="lt1" tx1="dk1" bg2="lt2" tx2="dk2" accent1="accent1" accent2="accent2" accent3="accent3" accent4="accent4" accent5="accent5" accent6="accent6" hlink="hlink" folHlink="folHlink"/>
  <p:sldLayoutIdLst>
    <p:sldLayoutId id="2147484094" r:id="rId1"/>
    <p:sldLayoutId id="214748409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7420A77-596A-144F-B4A2-5B4317921E0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240" y="0"/>
            <a:ext cx="9128760" cy="6858000"/>
          </a:xfrm>
          <a:prstGeom prst="rect">
            <a:avLst/>
          </a:prstGeom>
        </p:spPr>
      </p:pic>
      <p:sp>
        <p:nvSpPr>
          <p:cNvPr id="11" name="Text Box 5"/>
          <p:cNvSpPr txBox="1">
            <a:spLocks noChangeArrowheads="1"/>
          </p:cNvSpPr>
          <p:nvPr/>
        </p:nvSpPr>
        <p:spPr bwMode="auto">
          <a:xfrm>
            <a:off x="2843214" y="6292850"/>
            <a:ext cx="21114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20000"/>
              </a:spcBef>
              <a:spcAft>
                <a:spcPct val="0"/>
              </a:spcAft>
              <a:buClr>
                <a:srgbClr val="DDC459"/>
              </a:buClr>
              <a:defRPr/>
            </a:pPr>
            <a:r>
              <a:rPr lang="en-GB" sz="1050" i="1" dirty="0">
                <a:solidFill>
                  <a:prstClr val="white"/>
                </a:solidFill>
              </a:rPr>
              <a:t>quality, value, service &amp; integrity</a:t>
            </a:r>
            <a:endParaRPr lang="en-US" sz="1050" i="1" dirty="0">
              <a:solidFill>
                <a:prstClr val="white"/>
              </a:solidFill>
            </a:endParaRPr>
          </a:p>
        </p:txBody>
      </p:sp>
      <p:grpSp>
        <p:nvGrpSpPr>
          <p:cNvPr id="24" name="Group 23">
            <a:extLst>
              <a:ext uri="{FF2B5EF4-FFF2-40B4-BE49-F238E27FC236}">
                <a16:creationId xmlns:a16="http://schemas.microsoft.com/office/drawing/2014/main" xmlns="" id="{9F6B339B-24EF-CD4F-8E6A-73277B011EFC}"/>
              </a:ext>
            </a:extLst>
          </p:cNvPr>
          <p:cNvGrpSpPr/>
          <p:nvPr/>
        </p:nvGrpSpPr>
        <p:grpSpPr>
          <a:xfrm>
            <a:off x="107807" y="125236"/>
            <a:ext cx="8925239" cy="1188200"/>
            <a:chOff x="107806" y="125236"/>
            <a:chExt cx="8925239" cy="1188200"/>
          </a:xfrm>
        </p:grpSpPr>
        <p:pic>
          <p:nvPicPr>
            <p:cNvPr id="25" name="Picture 24">
              <a:extLst>
                <a:ext uri="{FF2B5EF4-FFF2-40B4-BE49-F238E27FC236}">
                  <a16:creationId xmlns:a16="http://schemas.microsoft.com/office/drawing/2014/main" xmlns="" id="{323B6B7D-37D4-2D44-B8FD-20A6F4AD6B77}"/>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t="-374"/>
            <a:stretch/>
          </p:blipFill>
          <p:spPr bwMode="auto">
            <a:xfrm>
              <a:off x="2649546" y="125237"/>
              <a:ext cx="1157288" cy="1163211"/>
            </a:xfrm>
            <a:prstGeom prst="rect">
              <a:avLst/>
            </a:prstGeom>
            <a:noFill/>
            <a:ln>
              <a:noFill/>
            </a:ln>
            <a:effectLst>
              <a:outerShdw blurRad="76200" dist="139700" dir="2700000" sx="92999" sy="92999" algn="tl" rotWithShape="0">
                <a:srgbClr val="403152">
                  <a:alpha val="5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xmlns="" id="{305D80C9-57ED-424C-ACAB-5E2D31E1D37A}"/>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1377994" y="125595"/>
              <a:ext cx="1157287" cy="1162853"/>
            </a:xfrm>
            <a:prstGeom prst="rect">
              <a:avLst/>
            </a:prstGeom>
          </p:spPr>
        </p:pic>
        <p:pic>
          <p:nvPicPr>
            <p:cNvPr id="27" name="Picture 26">
              <a:extLst>
                <a:ext uri="{FF2B5EF4-FFF2-40B4-BE49-F238E27FC236}">
                  <a16:creationId xmlns:a16="http://schemas.microsoft.com/office/drawing/2014/main" xmlns="" id="{50920F10-6B04-2148-8DCF-FF1D8D3A219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3138" r="10443"/>
            <a:stretch/>
          </p:blipFill>
          <p:spPr>
            <a:xfrm>
              <a:off x="107806" y="128171"/>
              <a:ext cx="1155701" cy="1161567"/>
            </a:xfrm>
            <a:prstGeom prst="rect">
              <a:avLst/>
            </a:prstGeom>
          </p:spPr>
        </p:pic>
        <p:pic>
          <p:nvPicPr>
            <p:cNvPr id="28" name="Picture 27">
              <a:extLst>
                <a:ext uri="{FF2B5EF4-FFF2-40B4-BE49-F238E27FC236}">
                  <a16:creationId xmlns:a16="http://schemas.microsoft.com/office/drawing/2014/main" xmlns="" id="{1E48E63B-37AE-ED46-B03B-4346CC9CF2F8}"/>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6505" r="13746" b="16444"/>
            <a:stretch/>
          </p:blipFill>
          <p:spPr>
            <a:xfrm>
              <a:off x="7768949" y="133541"/>
              <a:ext cx="1264096" cy="1179895"/>
            </a:xfrm>
            <a:prstGeom prst="rect">
              <a:avLst/>
            </a:prstGeom>
          </p:spPr>
        </p:pic>
        <p:pic>
          <p:nvPicPr>
            <p:cNvPr id="29" name="Picture 28">
              <a:extLst>
                <a:ext uri="{FF2B5EF4-FFF2-40B4-BE49-F238E27FC236}">
                  <a16:creationId xmlns:a16="http://schemas.microsoft.com/office/drawing/2014/main" xmlns="" id="{306D9C0D-4CE3-8E40-89AB-6CACD32D69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34945" t="13353" r="17762" b="16413"/>
            <a:stretch/>
          </p:blipFill>
          <p:spPr>
            <a:xfrm>
              <a:off x="3917789" y="126626"/>
              <a:ext cx="1174750" cy="1163211"/>
            </a:xfrm>
            <a:prstGeom prst="rect">
              <a:avLst/>
            </a:prstGeom>
          </p:spPr>
        </p:pic>
        <p:pic>
          <p:nvPicPr>
            <p:cNvPr id="30" name="Picture 29">
              <a:extLst>
                <a:ext uri="{FF2B5EF4-FFF2-40B4-BE49-F238E27FC236}">
                  <a16:creationId xmlns:a16="http://schemas.microsoft.com/office/drawing/2014/main" xmlns="" id="{57334105-02E5-3043-A816-C4B2E5BADB4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0824" t="6204" r="24309" b="11120"/>
            <a:stretch/>
          </p:blipFill>
          <p:spPr>
            <a:xfrm>
              <a:off x="6500046" y="125236"/>
              <a:ext cx="1157948" cy="1163211"/>
            </a:xfrm>
            <a:prstGeom prst="rect">
              <a:avLst/>
            </a:prstGeom>
          </p:spPr>
        </p:pic>
        <p:pic>
          <p:nvPicPr>
            <p:cNvPr id="31" name="Picture 30">
              <a:extLst>
                <a:ext uri="{FF2B5EF4-FFF2-40B4-BE49-F238E27FC236}">
                  <a16:creationId xmlns:a16="http://schemas.microsoft.com/office/drawing/2014/main" xmlns="" id="{6E7F2F27-B40B-4848-8EE9-0FA911A1CE4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7808" t="2186" r="35075" b="27069"/>
            <a:stretch/>
          </p:blipFill>
          <p:spPr>
            <a:xfrm>
              <a:off x="5203494" y="125236"/>
              <a:ext cx="1160820" cy="1154906"/>
            </a:xfrm>
            <a:prstGeom prst="rect">
              <a:avLst/>
            </a:prstGeom>
          </p:spPr>
        </p:pic>
      </p:grpSp>
      <p:sp>
        <p:nvSpPr>
          <p:cNvPr id="13" name="Text Box 24">
            <a:extLst>
              <a:ext uri="{FF2B5EF4-FFF2-40B4-BE49-F238E27FC236}">
                <a16:creationId xmlns:a16="http://schemas.microsoft.com/office/drawing/2014/main" xmlns="" id="{CBE634DB-6736-EE48-9132-23AC76048CFA}"/>
              </a:ext>
            </a:extLst>
          </p:cNvPr>
          <p:cNvSpPr txBox="1">
            <a:spLocks noChangeArrowheads="1"/>
          </p:cNvSpPr>
          <p:nvPr/>
        </p:nvSpPr>
        <p:spPr bwMode="auto">
          <a:xfrm>
            <a:off x="398463" y="1557337"/>
            <a:ext cx="8785225" cy="468000"/>
          </a:xfrm>
          <a:prstGeom prst="rect">
            <a:avLst/>
          </a:prstGeom>
          <a:gradFill flip="none" rotWithShape="1">
            <a:gsLst>
              <a:gs pos="0">
                <a:schemeClr val="bg1">
                  <a:alpha val="0"/>
                </a:schemeClr>
              </a:gs>
              <a:gs pos="41000">
                <a:schemeClr val="bg1"/>
              </a:gs>
            </a:gsLst>
            <a:lin ang="0" scaled="0"/>
            <a:tileRect/>
          </a:gradFill>
          <a:ln>
            <a:noFill/>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r" eaLnBrk="1" hangingPunct="1">
              <a:spcBef>
                <a:spcPct val="50000"/>
              </a:spcBef>
              <a:buClr>
                <a:srgbClr val="DDC459"/>
              </a:buClr>
            </a:pPr>
            <a:endParaRPr lang="en-US" altLang="en-US" sz="1400" i="1">
              <a:solidFill>
                <a:srgbClr val="5B2483"/>
              </a:solidFill>
              <a:latin typeface="Arial" charset="0"/>
              <a:ea typeface="Arial" charset="0"/>
              <a:cs typeface="Arial" charset="0"/>
            </a:endParaRPr>
          </a:p>
        </p:txBody>
      </p:sp>
      <p:sp>
        <p:nvSpPr>
          <p:cNvPr id="14" name="Text Box 24">
            <a:extLst>
              <a:ext uri="{FF2B5EF4-FFF2-40B4-BE49-F238E27FC236}">
                <a16:creationId xmlns:a16="http://schemas.microsoft.com/office/drawing/2014/main" xmlns="" id="{C9909149-A22C-EB4B-842F-DD66843DCD07}"/>
              </a:ext>
            </a:extLst>
          </p:cNvPr>
          <p:cNvSpPr txBox="1">
            <a:spLocks noChangeArrowheads="1"/>
          </p:cNvSpPr>
          <p:nvPr/>
        </p:nvSpPr>
        <p:spPr bwMode="auto">
          <a:xfrm>
            <a:off x="1547664" y="1558925"/>
            <a:ext cx="7523311" cy="461665"/>
          </a:xfrm>
          <a:prstGeom prst="rect">
            <a:avLst/>
          </a:prstGeom>
          <a:noFill/>
          <a:ln>
            <a:noFill/>
          </a:ln>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lgn="r" eaLnBrk="1" hangingPunct="1">
              <a:spcBef>
                <a:spcPct val="50000"/>
              </a:spcBef>
              <a:buClr>
                <a:srgbClr val="DDC459"/>
              </a:buClr>
            </a:pPr>
            <a:r>
              <a:rPr lang="en-GB" altLang="en-US" sz="1200" dirty="0">
                <a:solidFill>
                  <a:schemeClr val="tx1"/>
                </a:solidFill>
                <a:latin typeface="Arial" charset="0"/>
                <a:ea typeface="Arial" charset="0"/>
                <a:cs typeface="Arial" charset="0"/>
              </a:rPr>
              <a:t> The UK and Middle East’s leading supplier of compliance, work-based </a:t>
            </a:r>
            <a:br>
              <a:rPr lang="en-GB" altLang="en-US" sz="1200" dirty="0">
                <a:solidFill>
                  <a:schemeClr val="tx1"/>
                </a:solidFill>
                <a:latin typeface="Arial" charset="0"/>
                <a:ea typeface="Arial" charset="0"/>
                <a:cs typeface="Arial" charset="0"/>
              </a:rPr>
            </a:br>
            <a:r>
              <a:rPr lang="en-GB" altLang="en-US" sz="1200" dirty="0">
                <a:solidFill>
                  <a:schemeClr val="tx1"/>
                </a:solidFill>
                <a:latin typeface="Arial" charset="0"/>
                <a:ea typeface="Arial" charset="0"/>
                <a:cs typeface="Arial" charset="0"/>
              </a:rPr>
              <a:t>learning and apprenticeship training materials.</a:t>
            </a:r>
            <a:endParaRPr lang="en-US" altLang="en-US" sz="1200" i="1" dirty="0">
              <a:solidFill>
                <a:schemeClr val="tx1"/>
              </a:solidFill>
              <a:latin typeface="Arial" charset="0"/>
              <a:ea typeface="Arial" charset="0"/>
              <a:cs typeface="Arial" charset="0"/>
            </a:endParaRPr>
          </a:p>
        </p:txBody>
      </p:sp>
      <p:pic>
        <p:nvPicPr>
          <p:cNvPr id="17" name="Picture 16">
            <a:extLst>
              <a:ext uri="{FF2B5EF4-FFF2-40B4-BE49-F238E27FC236}">
                <a16:creationId xmlns:a16="http://schemas.microsoft.com/office/drawing/2014/main" xmlns="" id="{E20FC01B-EBAC-ED45-B1CF-54EDEB46974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73998" y="5914131"/>
            <a:ext cx="3930650" cy="714153"/>
          </a:xfrm>
          <a:prstGeom prst="rect">
            <a:avLst/>
          </a:prstGeom>
        </p:spPr>
      </p:pic>
    </p:spTree>
    <p:extLst>
      <p:ext uri="{BB962C8B-B14F-4D97-AF65-F5344CB8AC3E}">
        <p14:creationId xmlns:p14="http://schemas.microsoft.com/office/powerpoint/2010/main" val="140170309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0800000">
            <a:off x="0" y="0"/>
            <a:ext cx="9144000" cy="6858000"/>
          </a:xfrm>
          <a:prstGeom prst="rect">
            <a:avLst/>
          </a:prstGeom>
          <a:gradFill flip="none" rotWithShape="1">
            <a:gsLst>
              <a:gs pos="99000">
                <a:schemeClr val="tx1"/>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2" name="Rectangle 11"/>
          <p:cNvSpPr/>
          <p:nvPr/>
        </p:nvSpPr>
        <p:spPr>
          <a:xfrm>
            <a:off x="-233882" y="4653304"/>
            <a:ext cx="9649072" cy="1296000"/>
          </a:xfrm>
          <a:prstGeom prst="rect">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3" name="Rectangle 12"/>
          <p:cNvSpPr/>
          <p:nvPr/>
        </p:nvSpPr>
        <p:spPr>
          <a:xfrm>
            <a:off x="-260522" y="4599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4" name="Rectangle 13"/>
          <p:cNvSpPr/>
          <p:nvPr/>
        </p:nvSpPr>
        <p:spPr>
          <a:xfrm>
            <a:off x="-256842" y="5913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5" name="Rectangle 14"/>
          <p:cNvSpPr/>
          <p:nvPr/>
        </p:nvSpPr>
        <p:spPr>
          <a:xfrm>
            <a:off x="251520" y="253388"/>
            <a:ext cx="1377109" cy="6362739"/>
          </a:xfrm>
          <a:prstGeom prst="rect">
            <a:avLst/>
          </a:prstGeom>
          <a:blipFill dpi="0" rotWithShape="1">
            <a:blip r:embed="rId3" cstate="print">
              <a:alphaModFix amt="50000"/>
            </a:blip>
            <a:srcRect/>
            <a:stretch>
              <a:fillRect l="-59200" t="-16396" r="-91383" b="-180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1" name="Chevron 10">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0" name="Chevron 19">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1"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prstClr val="white"/>
                </a:solidFill>
                <a:latin typeface="Calibri"/>
                <a:ea typeface="MS PGothic" pitchFamily="34" charset="-128"/>
              </a:rPr>
              <a:pPr algn="ctr" eaLnBrk="1" hangingPunct="1"/>
              <a:t>‹#›</a:t>
            </a:fld>
            <a:endParaRPr lang="en-US" altLang="en-US" sz="1600" dirty="0">
              <a:solidFill>
                <a:prstClr val="white"/>
              </a:solidFill>
              <a:latin typeface="Calibri"/>
              <a:ea typeface="MS PGothic" pitchFamily="34" charset="-128"/>
            </a:endParaRPr>
          </a:p>
        </p:txBody>
      </p:sp>
      <p:pic>
        <p:nvPicPr>
          <p:cNvPr id="22" name="Picture 2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Tree>
    <p:extLst>
      <p:ext uri="{BB962C8B-B14F-4D97-AF65-F5344CB8AC3E}">
        <p14:creationId xmlns:p14="http://schemas.microsoft.com/office/powerpoint/2010/main" val="2214361346"/>
      </p:ext>
    </p:extLst>
  </p:cSld>
  <p:clrMap bg1="lt1" tx1="dk1" bg2="lt2" tx2="dk2" accent1="accent1" accent2="accent2" accent3="accent3" accent4="accent4" accent5="accent5" accent6="accent6" hlink="hlink" folHlink="folHlink"/>
  <p:sldLayoutIdLst>
    <p:sldLayoutId id="214748397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0800000">
            <a:off x="0" y="0"/>
            <a:ext cx="9144000" cy="6858000"/>
          </a:xfrm>
          <a:prstGeom prst="rect">
            <a:avLst/>
          </a:prstGeom>
          <a:gradFill flip="none" rotWithShape="1">
            <a:gsLst>
              <a:gs pos="99000">
                <a:schemeClr val="tx1"/>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2" name="Rectangle 11"/>
          <p:cNvSpPr/>
          <p:nvPr/>
        </p:nvSpPr>
        <p:spPr>
          <a:xfrm>
            <a:off x="-233882" y="4653304"/>
            <a:ext cx="9649072" cy="1296000"/>
          </a:xfrm>
          <a:prstGeom prst="rect">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3" name="Rectangle 12"/>
          <p:cNvSpPr/>
          <p:nvPr/>
        </p:nvSpPr>
        <p:spPr>
          <a:xfrm>
            <a:off x="-260522" y="4599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4" name="Rectangle 13"/>
          <p:cNvSpPr/>
          <p:nvPr/>
        </p:nvSpPr>
        <p:spPr>
          <a:xfrm>
            <a:off x="-256842" y="5913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1" name="Chevron 10">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0" name="Chevron 19">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1"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prstClr val="white"/>
                </a:solidFill>
                <a:latin typeface="Calibri"/>
                <a:ea typeface="MS PGothic" pitchFamily="34" charset="-128"/>
              </a:rPr>
              <a:pPr algn="ctr" eaLnBrk="1" hangingPunct="1"/>
              <a:t>‹#›</a:t>
            </a:fld>
            <a:endParaRPr lang="en-US" altLang="en-US" sz="1600" dirty="0">
              <a:solidFill>
                <a:prstClr val="white"/>
              </a:solidFill>
              <a:latin typeface="Calibri"/>
              <a:ea typeface="MS PGothic" pitchFamily="34" charset="-128"/>
            </a:endParaRPr>
          </a:p>
        </p:txBody>
      </p:sp>
      <p:pic>
        <p:nvPicPr>
          <p:cNvPr id="22" name="Picture 2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2" name="TextBox 1">
            <a:extLst>
              <a:ext uri="{FF2B5EF4-FFF2-40B4-BE49-F238E27FC236}">
                <a16:creationId xmlns:a16="http://schemas.microsoft.com/office/drawing/2014/main" xmlns="" id="{8AB1A121-96D3-430C-B210-B51C418362FD}"/>
              </a:ext>
            </a:extLst>
          </p:cNvPr>
          <p:cNvSpPr txBox="1"/>
          <p:nvPr/>
        </p:nvSpPr>
        <p:spPr>
          <a:xfrm rot="16200000">
            <a:off x="-2414136" y="2422248"/>
            <a:ext cx="6858001" cy="2246769"/>
          </a:xfrm>
          <a:prstGeom prst="rect">
            <a:avLst/>
          </a:prstGeom>
          <a:noFill/>
        </p:spPr>
        <p:txBody>
          <a:bodyPr wrap="square" rtlCol="0">
            <a:spAutoFit/>
          </a:bodyPr>
          <a:lstStyle/>
          <a:p>
            <a:pPr algn="ctr"/>
            <a:r>
              <a:rPr lang="en-GB" sz="14000" dirty="0">
                <a:solidFill>
                  <a:schemeClr val="bg1">
                    <a:alpha val="50000"/>
                  </a:schemeClr>
                </a:solidFill>
                <a:latin typeface="Myriad Pro" panose="020B0703030403020204" pitchFamily="34" charset="0"/>
              </a:rPr>
              <a:t>Module</a:t>
            </a:r>
          </a:p>
        </p:txBody>
      </p:sp>
    </p:spTree>
    <p:extLst>
      <p:ext uri="{BB962C8B-B14F-4D97-AF65-F5344CB8AC3E}">
        <p14:creationId xmlns:p14="http://schemas.microsoft.com/office/powerpoint/2010/main" val="2340357224"/>
      </p:ext>
    </p:extLst>
  </p:cSld>
  <p:clrMap bg1="lt1" tx1="dk1" bg2="lt2" tx2="dk2" accent1="accent1" accent2="accent2" accent3="accent3" accent4="accent4" accent5="accent5" accent6="accent6" hlink="hlink" folHlink="folHlink"/>
  <p:sldLayoutIdLst>
    <p:sldLayoutId id="214748409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0800000">
            <a:off x="0" y="0"/>
            <a:ext cx="9144000" cy="6858000"/>
          </a:xfrm>
          <a:prstGeom prst="rect">
            <a:avLst/>
          </a:prstGeom>
          <a:gradFill flip="none" rotWithShape="1">
            <a:gsLst>
              <a:gs pos="99000">
                <a:schemeClr val="tx1"/>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2" name="Rectangle 11"/>
          <p:cNvSpPr/>
          <p:nvPr/>
        </p:nvSpPr>
        <p:spPr>
          <a:xfrm>
            <a:off x="-233882" y="4653304"/>
            <a:ext cx="9649072" cy="1296000"/>
          </a:xfrm>
          <a:prstGeom prst="rect">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3" name="Rectangle 12"/>
          <p:cNvSpPr/>
          <p:nvPr/>
        </p:nvSpPr>
        <p:spPr>
          <a:xfrm>
            <a:off x="-260522" y="4599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4" name="Rectangle 13"/>
          <p:cNvSpPr/>
          <p:nvPr/>
        </p:nvSpPr>
        <p:spPr>
          <a:xfrm>
            <a:off x="-256842" y="5913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800" b="0" dirty="0">
              <a:solidFill>
                <a:prstClr val="white"/>
              </a:solidFill>
            </a:endParaRPr>
          </a:p>
        </p:txBody>
      </p:sp>
      <p:sp>
        <p:nvSpPr>
          <p:cNvPr id="11" name="Chevron 10">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0" name="Chevron 19">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Calibri"/>
              <a:cs typeface="+mn-cs"/>
            </a:endParaRPr>
          </a:p>
        </p:txBody>
      </p:sp>
      <p:sp>
        <p:nvSpPr>
          <p:cNvPr id="21"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prstClr val="white"/>
                </a:solidFill>
                <a:latin typeface="Calibri"/>
                <a:ea typeface="MS PGothic" pitchFamily="34" charset="-128"/>
              </a:rPr>
              <a:pPr algn="ctr" eaLnBrk="1" hangingPunct="1"/>
              <a:t>‹#›</a:t>
            </a:fld>
            <a:endParaRPr lang="en-US" altLang="en-US" sz="1600" dirty="0">
              <a:solidFill>
                <a:prstClr val="white"/>
              </a:solidFill>
              <a:latin typeface="Calibri"/>
              <a:ea typeface="MS PGothic" pitchFamily="34" charset="-128"/>
            </a:endParaRPr>
          </a:p>
        </p:txBody>
      </p:sp>
      <p:pic>
        <p:nvPicPr>
          <p:cNvPr id="22" name="Picture 2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Tree>
    <p:extLst>
      <p:ext uri="{BB962C8B-B14F-4D97-AF65-F5344CB8AC3E}">
        <p14:creationId xmlns:p14="http://schemas.microsoft.com/office/powerpoint/2010/main" val="3762063642"/>
      </p:ext>
    </p:extLst>
  </p:cSld>
  <p:clrMap bg1="lt1" tx1="dk1" bg2="lt2" tx2="dk2" accent1="accent1" accent2="accent2" accent3="accent3" accent4="accent4" accent5="accent5" accent6="accent6" hlink="hlink" folHlink="folHlink"/>
  <p:sldLayoutIdLst>
    <p:sldLayoutId id="214748405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7BEB6E3F-50C2-407A-9219-621A855097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Chevron 11">
            <a:hlinkClick r:id="" action="ppaction://hlinkshowjump?jump=nextslide"/>
          </p:cNvPr>
          <p:cNvSpPr>
            <a:spLocks noChangeArrowheads="1"/>
          </p:cNvSpPr>
          <p:nvPr/>
        </p:nvSpPr>
        <p:spPr bwMode="auto">
          <a:xfrm>
            <a:off x="4859264" y="6388824"/>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4" name="Chevron 13">
            <a:hlinkClick r:id="" action="ppaction://hlinkshowjump?jump=previousslide"/>
          </p:cNvPr>
          <p:cNvSpPr>
            <a:spLocks noChangeArrowheads="1"/>
          </p:cNvSpPr>
          <p:nvPr/>
        </p:nvSpPr>
        <p:spPr bwMode="auto">
          <a:xfrm rot="10800000">
            <a:off x="4072229" y="6388823"/>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15" name="Rectangle 10">
            <a:hlinkClick r:id="" action="ppaction://noaction"/>
          </p:cNvPr>
          <p:cNvSpPr>
            <a:spLocks noChangeArrowheads="1"/>
          </p:cNvSpPr>
          <p:nvPr/>
        </p:nvSpPr>
        <p:spPr bwMode="auto">
          <a:xfrm>
            <a:off x="5164440" y="6354044"/>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405F0FB0-A882-4365-BFB7-8F01119883C8}" type="slidenum">
              <a:rPr lang="en-GB" altLang="en-US" sz="1600" smtClean="0">
                <a:solidFill>
                  <a:schemeClr val="bg1"/>
                </a:solidFill>
                <a:latin typeface="Calibri"/>
                <a:ea typeface="MS PGothic" pitchFamily="34" charset="-128"/>
              </a:rPr>
              <a:pPr algn="ctr" eaLnBrk="1" hangingPunct="1"/>
              <a:t>‹#›</a:t>
            </a:fld>
            <a:endParaRPr lang="en-US" altLang="en-US" sz="1600" dirty="0">
              <a:solidFill>
                <a:schemeClr val="bg1"/>
              </a:solidFill>
              <a:latin typeface="Calibri"/>
              <a:ea typeface="MS PGothic" pitchFamily="34" charset="-128"/>
            </a:endParaRPr>
          </a:p>
        </p:txBody>
      </p:sp>
      <p:pic>
        <p:nvPicPr>
          <p:cNvPr id="7" name="Picture 6">
            <a:hlinkClick r:id="rId6" action="ppaction://hlinksldjump"/>
            <a:extLst>
              <a:ext uri="{FF2B5EF4-FFF2-40B4-BE49-F238E27FC236}">
                <a16:creationId xmlns:a16="http://schemas.microsoft.com/office/drawing/2014/main" xmlns="" id="{902715D2-FAC7-0A4E-9614-D41D670FA61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492" t="-29494" r="-29492" b="-29494"/>
          <a:stretch/>
        </p:blipFill>
        <p:spPr>
          <a:xfrm>
            <a:off x="4381283" y="6381328"/>
            <a:ext cx="372823" cy="370472"/>
          </a:xfrm>
          <a:prstGeom prst="ellipse">
            <a:avLst/>
          </a:prstGeom>
          <a:solidFill>
            <a:srgbClr val="00B0F0"/>
          </a:solidFill>
          <a:ln w="15875">
            <a:solidFill>
              <a:schemeClr val="bg1"/>
            </a:solidFill>
          </a:ln>
        </p:spPr>
      </p:pic>
    </p:spTree>
    <p:extLst>
      <p:ext uri="{BB962C8B-B14F-4D97-AF65-F5344CB8AC3E}">
        <p14:creationId xmlns:p14="http://schemas.microsoft.com/office/powerpoint/2010/main" val="2033771006"/>
      </p:ext>
    </p:extLst>
  </p:cSld>
  <p:clrMap bg1="lt1" tx1="dk1" bg2="lt2" tx2="dk2" accent1="accent1" accent2="accent2" accent3="accent3" accent4="accent4" accent5="accent5" accent6="accent6" hlink="hlink" folHlink="folHlink"/>
  <p:sldLayoutIdLst>
    <p:sldLayoutId id="2147483984" r:id="rId1"/>
    <p:sldLayoutId id="2147483985" r:id="rId2"/>
    <p:sldLayoutId id="214748409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rot="10800000" flipV="1">
            <a:off x="-1" y="5951538"/>
            <a:ext cx="9144000" cy="936623"/>
          </a:xfrm>
          <a:prstGeom prst="rect">
            <a:avLst/>
          </a:prstGeom>
          <a:gradFill flip="none" rotWithShape="1">
            <a:gsLst>
              <a:gs pos="100000">
                <a:schemeClr val="tx2">
                  <a:lumMod val="65000"/>
                  <a:lumOff val="35000"/>
                </a:schemeClr>
              </a:gs>
              <a:gs pos="0">
                <a:schemeClr val="bg1"/>
              </a:gs>
            </a:gsLst>
            <a:lin ang="5400000" scaled="1"/>
            <a:tileRect/>
          </a:gradFill>
          <a:ln w="9525" cap="flat" cmpd="sng" algn="ctr">
            <a:noFill/>
            <a:prstDash val="solid"/>
            <a:round/>
            <a:headEnd type="none" w="med" len="med"/>
            <a:tailEnd type="none" w="med" len="med"/>
          </a:ln>
          <a:effectLst/>
        </p:spPr>
        <p:txBody>
          <a:bodyPr/>
          <a:lstStyle/>
          <a:p>
            <a:pPr fontAlgn="base">
              <a:spcBef>
                <a:spcPct val="20000"/>
              </a:spcBef>
              <a:spcAft>
                <a:spcPct val="0"/>
              </a:spcAft>
              <a:buClr>
                <a:srgbClr val="189049"/>
              </a:buClr>
              <a:buFont typeface="Arial" charset="0"/>
              <a:buChar char="●"/>
              <a:defRPr/>
            </a:pPr>
            <a:endParaRPr lang="en-GB" sz="2000" dirty="0">
              <a:solidFill>
                <a:srgbClr val="000000"/>
              </a:solidFill>
            </a:endParaRPr>
          </a:p>
        </p:txBody>
      </p:sp>
      <p:sp>
        <p:nvSpPr>
          <p:cNvPr id="6151" name="Rectangle 1"/>
          <p:cNvSpPr>
            <a:spLocks noChangeArrowheads="1"/>
          </p:cNvSpPr>
          <p:nvPr/>
        </p:nvSpPr>
        <p:spPr bwMode="auto">
          <a:xfrm>
            <a:off x="0" y="908050"/>
            <a:ext cx="9144000" cy="108000"/>
          </a:xfrm>
          <a:prstGeom prst="rect">
            <a:avLst/>
          </a:prstGeom>
          <a:solidFill>
            <a:srgbClr val="00B0F0"/>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buClr>
                <a:srgbClr val="189049"/>
              </a:buClr>
              <a:buFont typeface="Arial" pitchFamily="34" charset="0"/>
              <a:buChar char="●"/>
            </a:pPr>
            <a:endParaRPr lang="en-GB" altLang="en-US" sz="2000" dirty="0">
              <a:solidFill>
                <a:srgbClr val="000000"/>
              </a:solidFill>
            </a:endParaRPr>
          </a:p>
        </p:txBody>
      </p:sp>
      <p:sp>
        <p:nvSpPr>
          <p:cNvPr id="12" name="Chevron 11">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4" name="Chevron 13">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5"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srgbClr val="000000"/>
                </a:solidFill>
                <a:latin typeface="Calibri"/>
                <a:ea typeface="MS PGothic" pitchFamily="34" charset="-128"/>
              </a:rPr>
              <a:pPr algn="ctr" eaLnBrk="1" fontAlgn="base" hangingPunct="1">
                <a:spcBef>
                  <a:spcPct val="0"/>
                </a:spcBef>
                <a:spcAft>
                  <a:spcPct val="0"/>
                </a:spcAft>
              </a:pPr>
              <a:t>‹#›</a:t>
            </a:fld>
            <a:endParaRPr lang="en-US" altLang="en-US" sz="1600" b="1" dirty="0">
              <a:solidFill>
                <a:srgbClr val="000000"/>
              </a:solidFill>
              <a:latin typeface="Calibri"/>
              <a:ea typeface="MS PGothic" pitchFamily="34" charset="-128"/>
            </a:endParaRPr>
          </a:p>
        </p:txBody>
      </p:sp>
      <p:pic>
        <p:nvPicPr>
          <p:cNvPr id="16" name="Picture 15">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9" name="Rectangle 19"/>
          <p:cNvSpPr>
            <a:spLocks noChangeArrowheads="1"/>
          </p:cNvSpPr>
          <p:nvPr/>
        </p:nvSpPr>
        <p:spPr bwMode="auto">
          <a:xfrm>
            <a:off x="0" y="0"/>
            <a:ext cx="9143998" cy="908050"/>
          </a:xfrm>
          <a:prstGeom prst="rect">
            <a:avLst/>
          </a:prstGeom>
          <a:gradFill>
            <a:gsLst>
              <a:gs pos="0">
                <a:schemeClr val="tx1">
                  <a:lumMod val="65000"/>
                  <a:lumOff val="35000"/>
                </a:schemeClr>
              </a:gs>
              <a:gs pos="40000">
                <a:schemeClr val="tx1">
                  <a:lumMod val="85000"/>
                  <a:lumOff val="15000"/>
                </a:schemeClr>
              </a:gs>
              <a:gs pos="100000">
                <a:schemeClr val="tx1">
                  <a:lumMod val="95000"/>
                  <a:lumOff val="5000"/>
                </a:schemeClr>
              </a:gs>
            </a:gsLst>
            <a:lin ang="0" scaled="1"/>
          </a:gradFill>
          <a:ln>
            <a:noFill/>
          </a:ln>
        </p:spPr>
        <p:txBody>
          <a:bodyPr/>
          <a:lstStyle/>
          <a:p>
            <a:pPr fontAlgn="base">
              <a:spcBef>
                <a:spcPct val="20000"/>
              </a:spcBef>
              <a:spcAft>
                <a:spcPct val="0"/>
              </a:spcAft>
              <a:buClr>
                <a:srgbClr val="189049"/>
              </a:buClr>
              <a:buFont typeface="Arial" pitchFamily="34" charset="0"/>
              <a:buChar char="●"/>
              <a:defRPr/>
            </a:pPr>
            <a:endParaRPr lang="en-GB" sz="2000" dirty="0">
              <a:solidFill>
                <a:srgbClr val="000000"/>
              </a:solidFill>
            </a:endParaRPr>
          </a:p>
        </p:txBody>
      </p:sp>
    </p:spTree>
    <p:extLst>
      <p:ext uri="{BB962C8B-B14F-4D97-AF65-F5344CB8AC3E}">
        <p14:creationId xmlns:p14="http://schemas.microsoft.com/office/powerpoint/2010/main" val="2056736534"/>
      </p:ext>
    </p:extLst>
  </p:cSld>
  <p:clrMap bg1="lt1" tx1="dk1" bg2="lt2" tx2="dk2" accent1="accent1" accent2="accent2" accent3="accent3" accent4="accent4" accent5="accent5" accent6="accent6" hlink="hlink" folHlink="folHlink"/>
  <p:sldLayoutIdLst>
    <p:sldLayoutId id="2147484041" r:id="rId1"/>
    <p:sldLayoutId id="214748404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0800000">
            <a:off x="0" y="0"/>
            <a:ext cx="9144000" cy="6858000"/>
          </a:xfrm>
          <a:prstGeom prst="rect">
            <a:avLst/>
          </a:prstGeom>
          <a:gradFill flip="none" rotWithShape="1">
            <a:gsLst>
              <a:gs pos="99000">
                <a:schemeClr val="tx1"/>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Rectangle 11"/>
          <p:cNvSpPr/>
          <p:nvPr/>
        </p:nvSpPr>
        <p:spPr>
          <a:xfrm>
            <a:off x="-233882" y="4653304"/>
            <a:ext cx="9649072" cy="1296000"/>
          </a:xfrm>
          <a:prstGeom prst="rect">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Rectangle 12"/>
          <p:cNvSpPr/>
          <p:nvPr/>
        </p:nvSpPr>
        <p:spPr>
          <a:xfrm>
            <a:off x="-260522" y="4599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Rectangle 13"/>
          <p:cNvSpPr/>
          <p:nvPr/>
        </p:nvSpPr>
        <p:spPr>
          <a:xfrm>
            <a:off x="-256842" y="5913304"/>
            <a:ext cx="9649072" cy="540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Rectangle 14"/>
          <p:cNvSpPr/>
          <p:nvPr/>
        </p:nvSpPr>
        <p:spPr>
          <a:xfrm>
            <a:off x="251520" y="253388"/>
            <a:ext cx="1377109" cy="6362739"/>
          </a:xfrm>
          <a:prstGeom prst="rect">
            <a:avLst/>
          </a:prstGeom>
          <a:blipFill dpi="0" rotWithShape="1">
            <a:blip r:embed="rId3" cstate="print">
              <a:alphaModFix amt="50000"/>
            </a:blip>
            <a:srcRect/>
            <a:stretch>
              <a:fillRect l="-59200" t="-16396" r="-91383" b="-180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Chevron 10">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20" name="Chevron 19">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21"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prstClr val="white"/>
                </a:solidFill>
                <a:latin typeface="Calibri"/>
                <a:ea typeface="MS PGothic" pitchFamily="34" charset="-128"/>
              </a:rPr>
              <a:pPr algn="ctr" eaLnBrk="1" fontAlgn="base" hangingPunct="1">
                <a:spcBef>
                  <a:spcPct val="0"/>
                </a:spcBef>
                <a:spcAft>
                  <a:spcPct val="0"/>
                </a:spcAft>
              </a:pPr>
              <a:t>‹#›</a:t>
            </a:fld>
            <a:endParaRPr lang="en-US" altLang="en-US" sz="1600" b="1" dirty="0">
              <a:solidFill>
                <a:prstClr val="white"/>
              </a:solidFill>
              <a:latin typeface="Calibri"/>
              <a:ea typeface="MS PGothic" pitchFamily="34" charset="-128"/>
            </a:endParaRPr>
          </a:p>
        </p:txBody>
      </p:sp>
      <p:pic>
        <p:nvPicPr>
          <p:cNvPr id="22" name="Picture 2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Tree>
    <p:extLst>
      <p:ext uri="{BB962C8B-B14F-4D97-AF65-F5344CB8AC3E}">
        <p14:creationId xmlns:p14="http://schemas.microsoft.com/office/powerpoint/2010/main" val="1962490515"/>
      </p:ext>
    </p:extLst>
  </p:cSld>
  <p:clrMap bg1="lt1" tx1="dk1" bg2="lt2" tx2="dk2" accent1="accent1" accent2="accent2" accent3="accent3" accent4="accent4" accent5="accent5" accent6="accent6" hlink="hlink" folHlink="folHlink"/>
  <p:sldLayoutIdLst>
    <p:sldLayoutId id="214748404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bwMode="auto">
          <a:xfrm rot="10800000" flipV="1">
            <a:off x="-1" y="5951538"/>
            <a:ext cx="9144000" cy="936623"/>
          </a:xfrm>
          <a:prstGeom prst="rect">
            <a:avLst/>
          </a:prstGeom>
          <a:gradFill flip="none" rotWithShape="1">
            <a:gsLst>
              <a:gs pos="100000">
                <a:schemeClr val="tx2">
                  <a:lumMod val="65000"/>
                  <a:lumOff val="35000"/>
                </a:schemeClr>
              </a:gs>
              <a:gs pos="0">
                <a:schemeClr val="bg1"/>
              </a:gs>
            </a:gsLst>
            <a:lin ang="5400000" scaled="1"/>
            <a:tileRect/>
          </a:gradFill>
          <a:ln w="9525" cap="flat" cmpd="sng" algn="ctr">
            <a:noFill/>
            <a:prstDash val="solid"/>
            <a:round/>
            <a:headEnd type="none" w="med" len="med"/>
            <a:tailEnd type="none" w="med" len="med"/>
          </a:ln>
          <a:effectLst/>
        </p:spPr>
        <p:txBody>
          <a:bodyPr/>
          <a:lstStyle/>
          <a:p>
            <a:pPr fontAlgn="base">
              <a:spcBef>
                <a:spcPct val="20000"/>
              </a:spcBef>
              <a:spcAft>
                <a:spcPct val="0"/>
              </a:spcAft>
              <a:buClr>
                <a:srgbClr val="189049"/>
              </a:buClr>
              <a:buFont typeface="Arial" charset="0"/>
              <a:buChar char="●"/>
              <a:defRPr/>
            </a:pPr>
            <a:endParaRPr lang="en-GB" sz="2000" dirty="0">
              <a:solidFill>
                <a:srgbClr val="000000"/>
              </a:solidFill>
            </a:endParaRPr>
          </a:p>
        </p:txBody>
      </p:sp>
      <p:sp>
        <p:nvSpPr>
          <p:cNvPr id="6151" name="Rectangle 1"/>
          <p:cNvSpPr>
            <a:spLocks noChangeArrowheads="1"/>
          </p:cNvSpPr>
          <p:nvPr/>
        </p:nvSpPr>
        <p:spPr bwMode="auto">
          <a:xfrm>
            <a:off x="0" y="908050"/>
            <a:ext cx="9144000" cy="108000"/>
          </a:xfrm>
          <a:prstGeom prst="rect">
            <a:avLst/>
          </a:prstGeom>
          <a:solidFill>
            <a:srgbClr val="00B0F0"/>
          </a:solidFill>
          <a:ln>
            <a:noFill/>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0000"/>
              </a:spcBef>
              <a:spcAft>
                <a:spcPct val="0"/>
              </a:spcAft>
              <a:buClr>
                <a:srgbClr val="189049"/>
              </a:buClr>
              <a:buFont typeface="Arial" pitchFamily="34" charset="0"/>
              <a:buChar char="●"/>
            </a:pPr>
            <a:endParaRPr lang="en-GB" altLang="en-US" sz="2000" dirty="0">
              <a:solidFill>
                <a:srgbClr val="000000"/>
              </a:solidFill>
            </a:endParaRPr>
          </a:p>
        </p:txBody>
      </p:sp>
      <p:sp>
        <p:nvSpPr>
          <p:cNvPr id="12" name="Chevron 11">
            <a:hlinkClick r:id="" action="ppaction://hlinkshowjump?jump=nextslide"/>
          </p:cNvPr>
          <p:cNvSpPr>
            <a:spLocks noChangeArrowheads="1"/>
          </p:cNvSpPr>
          <p:nvPr/>
        </p:nvSpPr>
        <p:spPr bwMode="auto">
          <a:xfrm>
            <a:off x="4859264" y="6453336"/>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4" name="Chevron 13">
            <a:hlinkClick r:id="" action="ppaction://hlinkshowjump?jump=previousslide"/>
          </p:cNvPr>
          <p:cNvSpPr>
            <a:spLocks noChangeArrowheads="1"/>
          </p:cNvSpPr>
          <p:nvPr/>
        </p:nvSpPr>
        <p:spPr bwMode="auto">
          <a:xfrm rot="10800000">
            <a:off x="4072229" y="6453335"/>
            <a:ext cx="210971" cy="325582"/>
          </a:xfrm>
          <a:prstGeom prst="chevron">
            <a:avLst>
              <a:gd name="adj" fmla="val 50000"/>
            </a:avLst>
          </a:prstGeom>
          <a:solidFill>
            <a:schemeClr val="tx1"/>
          </a:solidFill>
          <a:ln w="15875">
            <a:solidFill>
              <a:schemeClr val="bg1"/>
            </a:solidFill>
            <a:round/>
            <a:headEnd/>
            <a:tailEnd/>
          </a:ln>
          <a:effectLst>
            <a:outerShdw blurRad="50800" dist="38100" dir="5400000" algn="t" rotWithShape="0">
              <a:srgbClr val="808080">
                <a:alpha val="39998"/>
              </a:srgbClr>
            </a:outerShdw>
          </a:effectLst>
        </p:spPr>
        <p:txBody>
          <a:bodyPr/>
          <a:lstStyle/>
          <a:p>
            <a:pPr fontAlgn="base">
              <a:spcBef>
                <a:spcPct val="20000"/>
              </a:spcBef>
              <a:spcAft>
                <a:spcPct val="0"/>
              </a:spcAft>
              <a:buClr>
                <a:srgbClr val="189049"/>
              </a:buClr>
              <a:buFont typeface="Arial" charset="0"/>
              <a:buChar char="●"/>
              <a:defRPr/>
            </a:pPr>
            <a:endParaRPr lang="en-GB" dirty="0">
              <a:solidFill>
                <a:srgbClr val="000000"/>
              </a:solidFill>
            </a:endParaRPr>
          </a:p>
        </p:txBody>
      </p:sp>
      <p:sp>
        <p:nvSpPr>
          <p:cNvPr id="15" name="Rectangle 10">
            <a:hlinkClick r:id="" action="ppaction://noaction"/>
          </p:cNvPr>
          <p:cNvSpPr>
            <a:spLocks noChangeArrowheads="1"/>
          </p:cNvSpPr>
          <p:nvPr/>
        </p:nvSpPr>
        <p:spPr bwMode="auto">
          <a:xfrm>
            <a:off x="5147295" y="6435945"/>
            <a:ext cx="5048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fld id="{405F0FB0-A882-4365-BFB7-8F01119883C8}" type="slidenum">
              <a:rPr lang="en-GB" altLang="en-US" sz="1600" b="1" smtClean="0">
                <a:solidFill>
                  <a:srgbClr val="000000"/>
                </a:solidFill>
                <a:latin typeface="Calibri"/>
                <a:ea typeface="MS PGothic" pitchFamily="34" charset="-128"/>
              </a:rPr>
              <a:pPr algn="ctr" eaLnBrk="1" fontAlgn="base" hangingPunct="1">
                <a:spcBef>
                  <a:spcPct val="0"/>
                </a:spcBef>
                <a:spcAft>
                  <a:spcPct val="0"/>
                </a:spcAft>
              </a:pPr>
              <a:t>‹#›</a:t>
            </a:fld>
            <a:endParaRPr lang="en-US" altLang="en-US" sz="1600" b="1" dirty="0">
              <a:solidFill>
                <a:srgbClr val="000000"/>
              </a:solidFill>
              <a:latin typeface="Calibri"/>
              <a:ea typeface="MS PGothic" pitchFamily="34" charset="-128"/>
            </a:endParaRPr>
          </a:p>
        </p:txBody>
      </p:sp>
      <p:pic>
        <p:nvPicPr>
          <p:cNvPr id="16" name="Picture 15">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29492" t="-29494" r="-29492" b="-29494"/>
          <a:stretch/>
        </p:blipFill>
        <p:spPr>
          <a:xfrm>
            <a:off x="4381283" y="6445840"/>
            <a:ext cx="372823" cy="370472"/>
          </a:xfrm>
          <a:prstGeom prst="ellipse">
            <a:avLst/>
          </a:prstGeom>
          <a:solidFill>
            <a:schemeClr val="tx1"/>
          </a:solidFill>
          <a:ln w="15875">
            <a:solidFill>
              <a:schemeClr val="bg1"/>
            </a:solidFill>
          </a:ln>
        </p:spPr>
      </p:pic>
      <p:sp>
        <p:nvSpPr>
          <p:cNvPr id="9" name="Rectangle 19"/>
          <p:cNvSpPr>
            <a:spLocks noChangeArrowheads="1"/>
          </p:cNvSpPr>
          <p:nvPr/>
        </p:nvSpPr>
        <p:spPr bwMode="auto">
          <a:xfrm>
            <a:off x="0" y="0"/>
            <a:ext cx="9143998" cy="908050"/>
          </a:xfrm>
          <a:prstGeom prst="rect">
            <a:avLst/>
          </a:prstGeom>
          <a:gradFill>
            <a:gsLst>
              <a:gs pos="0">
                <a:schemeClr val="tx1">
                  <a:lumMod val="65000"/>
                  <a:lumOff val="35000"/>
                </a:schemeClr>
              </a:gs>
              <a:gs pos="40000">
                <a:schemeClr val="tx1">
                  <a:lumMod val="85000"/>
                  <a:lumOff val="15000"/>
                </a:schemeClr>
              </a:gs>
              <a:gs pos="100000">
                <a:schemeClr val="tx1">
                  <a:lumMod val="95000"/>
                  <a:lumOff val="5000"/>
                </a:schemeClr>
              </a:gs>
            </a:gsLst>
            <a:lin ang="0" scaled="1"/>
          </a:gradFill>
          <a:ln>
            <a:noFill/>
          </a:ln>
        </p:spPr>
        <p:txBody>
          <a:bodyPr/>
          <a:lstStyle/>
          <a:p>
            <a:pPr fontAlgn="base">
              <a:spcBef>
                <a:spcPct val="20000"/>
              </a:spcBef>
              <a:spcAft>
                <a:spcPct val="0"/>
              </a:spcAft>
              <a:buClr>
                <a:srgbClr val="189049"/>
              </a:buClr>
              <a:buFont typeface="Arial" pitchFamily="34" charset="0"/>
              <a:buChar char="●"/>
              <a:defRPr/>
            </a:pPr>
            <a:endParaRPr lang="en-GB" sz="2000" dirty="0">
              <a:solidFill>
                <a:srgbClr val="000000"/>
              </a:solidFill>
            </a:endParaRPr>
          </a:p>
        </p:txBody>
      </p:sp>
    </p:spTree>
    <p:extLst>
      <p:ext uri="{BB962C8B-B14F-4D97-AF65-F5344CB8AC3E}">
        <p14:creationId xmlns:p14="http://schemas.microsoft.com/office/powerpoint/2010/main" val="955329355"/>
      </p:ext>
    </p:extLst>
  </p:cSld>
  <p:clrMap bg1="lt1" tx1="dk1" bg2="lt2" tx2="dk2" accent1="accent1" accent2="accent2" accent3="accent3" accent4="accent4" accent5="accent5" accent6="accent6" hlink="hlink" folHlink="folHlink"/>
  <p:sldLayoutIdLst>
    <p:sldLayoutId id="2147484046" r:id="rId1"/>
    <p:sldLayoutId id="214748404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2800" b="1">
          <a:solidFill>
            <a:srgbClr val="189049"/>
          </a:solidFill>
          <a:latin typeface="+mj-lt"/>
          <a:ea typeface="+mj-ea"/>
          <a:cs typeface="+mj-cs"/>
        </a:defRPr>
      </a:lvl1pPr>
      <a:lvl2pPr algn="l" rtl="0" eaLnBrk="0" fontAlgn="base" hangingPunct="0">
        <a:spcBef>
          <a:spcPct val="0"/>
        </a:spcBef>
        <a:spcAft>
          <a:spcPct val="0"/>
        </a:spcAft>
        <a:defRPr sz="2800" b="1">
          <a:solidFill>
            <a:srgbClr val="189049"/>
          </a:solidFill>
          <a:latin typeface="Arial" charset="0"/>
          <a:cs typeface="Arial" charset="0"/>
        </a:defRPr>
      </a:lvl2pPr>
      <a:lvl3pPr algn="l" rtl="0" eaLnBrk="0" fontAlgn="base" hangingPunct="0">
        <a:spcBef>
          <a:spcPct val="0"/>
        </a:spcBef>
        <a:spcAft>
          <a:spcPct val="0"/>
        </a:spcAft>
        <a:defRPr sz="2800" b="1">
          <a:solidFill>
            <a:srgbClr val="189049"/>
          </a:solidFill>
          <a:latin typeface="Arial" charset="0"/>
          <a:cs typeface="Arial" charset="0"/>
        </a:defRPr>
      </a:lvl3pPr>
      <a:lvl4pPr algn="l" rtl="0" eaLnBrk="0" fontAlgn="base" hangingPunct="0">
        <a:spcBef>
          <a:spcPct val="0"/>
        </a:spcBef>
        <a:spcAft>
          <a:spcPct val="0"/>
        </a:spcAft>
        <a:defRPr sz="2800" b="1">
          <a:solidFill>
            <a:srgbClr val="189049"/>
          </a:solidFill>
          <a:latin typeface="Arial" charset="0"/>
          <a:cs typeface="Arial" charset="0"/>
        </a:defRPr>
      </a:lvl4pPr>
      <a:lvl5pPr algn="l" rtl="0" eaLnBrk="0" fontAlgn="base" hangingPunct="0">
        <a:spcBef>
          <a:spcPct val="0"/>
        </a:spcBef>
        <a:spcAft>
          <a:spcPct val="0"/>
        </a:spcAft>
        <a:defRPr sz="2800" b="1">
          <a:solidFill>
            <a:srgbClr val="189049"/>
          </a:solidFill>
          <a:latin typeface="Arial" charset="0"/>
          <a:cs typeface="Arial" charset="0"/>
        </a:defRPr>
      </a:lvl5pPr>
      <a:lvl6pPr marL="457200" algn="l" rtl="0" fontAlgn="base">
        <a:spcBef>
          <a:spcPct val="0"/>
        </a:spcBef>
        <a:spcAft>
          <a:spcPct val="0"/>
        </a:spcAft>
        <a:defRPr sz="2800" b="1">
          <a:solidFill>
            <a:srgbClr val="189049"/>
          </a:solidFill>
          <a:latin typeface="Arial" charset="0"/>
          <a:cs typeface="Arial" charset="0"/>
        </a:defRPr>
      </a:lvl6pPr>
      <a:lvl7pPr marL="914400" algn="l" rtl="0" fontAlgn="base">
        <a:spcBef>
          <a:spcPct val="0"/>
        </a:spcBef>
        <a:spcAft>
          <a:spcPct val="0"/>
        </a:spcAft>
        <a:defRPr sz="2800" b="1">
          <a:solidFill>
            <a:srgbClr val="189049"/>
          </a:solidFill>
          <a:latin typeface="Arial" charset="0"/>
          <a:cs typeface="Arial" charset="0"/>
        </a:defRPr>
      </a:lvl7pPr>
      <a:lvl8pPr marL="1371600" algn="l" rtl="0" fontAlgn="base">
        <a:spcBef>
          <a:spcPct val="0"/>
        </a:spcBef>
        <a:spcAft>
          <a:spcPct val="0"/>
        </a:spcAft>
        <a:defRPr sz="2800" b="1">
          <a:solidFill>
            <a:srgbClr val="189049"/>
          </a:solidFill>
          <a:latin typeface="Arial" charset="0"/>
          <a:cs typeface="Arial" charset="0"/>
        </a:defRPr>
      </a:lvl8pPr>
      <a:lvl9pPr marL="1828800" algn="l" rtl="0" fontAlgn="base">
        <a:spcBef>
          <a:spcPct val="0"/>
        </a:spcBef>
        <a:spcAft>
          <a:spcPct val="0"/>
        </a:spcAft>
        <a:defRPr sz="2800" b="1">
          <a:solidFill>
            <a:srgbClr val="189049"/>
          </a:solidFill>
          <a:latin typeface="Arial" charset="0"/>
          <a:cs typeface="Arial" charset="0"/>
        </a:defRPr>
      </a:lvl9pPr>
    </p:titleStyle>
    <p:body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3.xml"/><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4.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2.xml"/><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3.xml"/><Relationship Id="rId1" Type="http://schemas.openxmlformats.org/officeDocument/2006/relationships/slideLayout" Target="../slideLayouts/slideLayout34.xml"/></Relationships>
</file>

<file path=ppt/slides/_rels/slide1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4.xml"/><Relationship Id="rId1" Type="http://schemas.openxmlformats.org/officeDocument/2006/relationships/slideLayout" Target="../slideLayouts/slideLayout34.xml"/></Relationships>
</file>

<file path=ppt/slides/_rels/slide1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5.xml"/><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6.xml"/><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7.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8.xml"/><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6.xml"/><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4.xml"/></Relationships>
</file>

<file path=ppt/slides/_rels/slide1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6.xml"/><Relationship Id="rId1" Type="http://schemas.openxmlformats.org/officeDocument/2006/relationships/slideLayout" Target="../slideLayouts/slideLayout34.xml"/></Relationships>
</file>

<file path=ppt/slides/_rels/slide1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7.xml"/><Relationship Id="rId1" Type="http://schemas.openxmlformats.org/officeDocument/2006/relationships/slideLayout" Target="../slideLayouts/slideLayout34.xml"/></Relationships>
</file>

<file path=ppt/slides/_rels/slide1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8.xml"/><Relationship Id="rId1" Type="http://schemas.openxmlformats.org/officeDocument/2006/relationships/slideLayout" Target="../slideLayouts/slideLayout34.xml"/></Relationships>
</file>

<file path=ppt/slides/_rels/slide1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9.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0.xml"/><Relationship Id="rId1" Type="http://schemas.openxmlformats.org/officeDocument/2006/relationships/slideLayout" Target="../slideLayouts/slideLayout34.xml"/></Relationships>
</file>

<file path=ppt/slides/_rels/slide1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1.xml"/><Relationship Id="rId1" Type="http://schemas.openxmlformats.org/officeDocument/2006/relationships/slideLayout" Target="../slideLayouts/slideLayout34.xml"/></Relationships>
</file>

<file path=ppt/slides/_rels/slide1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2.xml"/><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4.xml"/></Relationships>
</file>

<file path=ppt/slides/_rels/slide1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8.xml"/><Relationship Id="rId1" Type="http://schemas.openxmlformats.org/officeDocument/2006/relationships/slideLayout" Target="../slideLayouts/slideLayout3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4.xml"/></Relationships>
</file>

<file path=ppt/slides/_rels/slide1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6.xml"/><Relationship Id="rId1" Type="http://schemas.openxmlformats.org/officeDocument/2006/relationships/slideLayout" Target="../slideLayouts/slideLayout34.xml"/></Relationships>
</file>

<file path=ppt/slides/_rels/slide1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7.xml"/><Relationship Id="rId1" Type="http://schemas.openxmlformats.org/officeDocument/2006/relationships/slideLayout" Target="../slideLayouts/slideLayout34.xml"/></Relationships>
</file>

<file path=ppt/slides/_rels/slide1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8.xml"/><Relationship Id="rId1" Type="http://schemas.openxmlformats.org/officeDocument/2006/relationships/slideLayout" Target="../slideLayouts/slideLayout34.xml"/></Relationships>
</file>

<file path=ppt/slides/_rels/slide1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9.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1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0.xml"/><Relationship Id="rId1" Type="http://schemas.openxmlformats.org/officeDocument/2006/relationships/slideLayout" Target="../slideLayouts/slideLayout34.xml"/></Relationships>
</file>

<file path=ppt/slides/_rels/slide1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1.xml"/><Relationship Id="rId1" Type="http://schemas.openxmlformats.org/officeDocument/2006/relationships/slideLayout" Target="../slideLayouts/slideLayout34.xml"/></Relationships>
</file>

<file path=ppt/slides/_rels/slide1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2.xml"/><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4.xml"/></Relationships>
</file>

<file path=ppt/slides/_rels/slide1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5.xml"/><Relationship Id="rId1" Type="http://schemas.openxmlformats.org/officeDocument/2006/relationships/slideLayout" Target="../slideLayouts/slideLayout3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4.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1.xml"/><Relationship Id="rId1" Type="http://schemas.openxmlformats.org/officeDocument/2006/relationships/slideLayout" Target="../slideLayouts/slideLayout35.xml"/></Relationships>
</file>

<file path=ppt/slides/_rels/slide2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2.xml"/><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3.xml"/><Relationship Id="rId1" Type="http://schemas.openxmlformats.org/officeDocument/2006/relationships/slideLayout" Target="../slideLayouts/slideLayout35.xml"/></Relationships>
</file>

<file path=ppt/slides/_rels/slide2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4.xml"/><Relationship Id="rId1" Type="http://schemas.openxmlformats.org/officeDocument/2006/relationships/slideLayout" Target="../slideLayouts/slideLayout35.xml"/></Relationships>
</file>

<file path=ppt/slides/_rels/slide2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5.xml"/><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6.xml"/><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7.xml"/><Relationship Id="rId1" Type="http://schemas.openxmlformats.org/officeDocument/2006/relationships/slideLayout" Target="../slideLayouts/slideLayout15.xml"/></Relationships>
</file>

<file path=ppt/slides/_rels/slide2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8.xml"/><Relationship Id="rId1" Type="http://schemas.openxmlformats.org/officeDocument/2006/relationships/slideLayout" Target="../slideLayouts/slideLayout38.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9.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9.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9.xml"/></Relationships>
</file>

<file path=ppt/slides/_rels/slide2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4.xml"/><Relationship Id="rId1" Type="http://schemas.openxmlformats.org/officeDocument/2006/relationships/slideLayout" Target="../slideLayouts/slideLayout39.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9.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9.xml"/></Relationships>
</file>

<file path=ppt/slides/_rels/slide2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7.xml"/><Relationship Id="rId1" Type="http://schemas.openxmlformats.org/officeDocument/2006/relationships/slideLayout" Target="../slideLayouts/slideLayout17.xml"/></Relationships>
</file>

<file path=ppt/slides/_rels/slide2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8.xml"/><Relationship Id="rId1" Type="http://schemas.openxmlformats.org/officeDocument/2006/relationships/slideLayout" Target="../slideLayouts/slideLayout39.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39.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9.xml"/></Relationships>
</file>

<file path=ppt/slides/_rels/slide2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2.xml"/><Relationship Id="rId1" Type="http://schemas.openxmlformats.org/officeDocument/2006/relationships/slideLayout" Target="../slideLayouts/slideLayout39.xml"/></Relationships>
</file>

<file path=ppt/slides/_rels/slide2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3.xml"/><Relationship Id="rId1" Type="http://schemas.openxmlformats.org/officeDocument/2006/relationships/slideLayout" Target="../slideLayouts/slideLayout39.xml"/></Relationships>
</file>

<file path=ppt/slides/_rels/slide2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4.xml"/><Relationship Id="rId1" Type="http://schemas.openxmlformats.org/officeDocument/2006/relationships/slideLayout" Target="../slideLayouts/slideLayout39.xml"/></Relationships>
</file>

<file path=ppt/slides/_rels/slide2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5.xml"/><Relationship Id="rId1" Type="http://schemas.openxmlformats.org/officeDocument/2006/relationships/slideLayout" Target="../slideLayouts/slideLayout39.xml"/></Relationships>
</file>

<file path=ppt/slides/_rels/slide2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6.xml"/><Relationship Id="rId1" Type="http://schemas.openxmlformats.org/officeDocument/2006/relationships/slideLayout" Target="../slideLayouts/slideLayout39.xml"/></Relationships>
</file>

<file path=ppt/slides/_rels/slide2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7.xml"/><Relationship Id="rId1" Type="http://schemas.openxmlformats.org/officeDocument/2006/relationships/slideLayout" Target="../slideLayouts/slideLayout39.xml"/></Relationships>
</file>

<file path=ppt/slides/_rels/slide2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8.xml"/><Relationship Id="rId1" Type="http://schemas.openxmlformats.org/officeDocument/2006/relationships/slideLayout" Target="../slideLayouts/slideLayout15.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7.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4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4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4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44.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4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4.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4.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44.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44.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44.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44.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44.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44.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44.xml"/></Relationships>
</file>

<file path=ppt/slides/_rels/slide25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57.xml"/><Relationship Id="rId1" Type="http://schemas.openxmlformats.org/officeDocument/2006/relationships/slideLayout" Target="../slideLayouts/slideLayout4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44.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17.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44.xml"/></Relationships>
</file>

<file path=ppt/slides/_rels/slide262.xml.rels><?xml version="1.0" encoding="UTF-8" standalone="yes"?>
<Relationships xmlns="http://schemas.openxmlformats.org/package/2006/relationships"><Relationship Id="rId3" Type="http://schemas.openxmlformats.org/officeDocument/2006/relationships/hyperlink" Target="https://act.campaign.gov.uk/" TargetMode="External"/><Relationship Id="rId2" Type="http://schemas.openxmlformats.org/officeDocument/2006/relationships/notesSlide" Target="../notesSlides/notesSlide262.xml"/><Relationship Id="rId1" Type="http://schemas.openxmlformats.org/officeDocument/2006/relationships/slideLayout" Target="../slideLayouts/slideLayout17.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44.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44.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44.xml"/></Relationships>
</file>

<file path=ppt/slides/_rels/slide2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6.xml"/><Relationship Id="rId1" Type="http://schemas.openxmlformats.org/officeDocument/2006/relationships/slideLayout" Target="../slideLayouts/slideLayout45.xml"/></Relationships>
</file>

<file path=ppt/slides/_rels/slide2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7.xml"/><Relationship Id="rId1" Type="http://schemas.openxmlformats.org/officeDocument/2006/relationships/slideLayout" Target="../slideLayouts/slideLayout45.xml"/></Relationships>
</file>

<file path=ppt/slides/_rels/slide2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8.xml"/><Relationship Id="rId1" Type="http://schemas.openxmlformats.org/officeDocument/2006/relationships/slideLayout" Target="../slideLayouts/slideLayout45.xml"/></Relationships>
</file>

<file path=ppt/slides/_rels/slide2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9.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0.xml"/><Relationship Id="rId1" Type="http://schemas.openxmlformats.org/officeDocument/2006/relationships/slideLayout" Target="../slideLayouts/slideLayout45.xml"/></Relationships>
</file>

<file path=ppt/slides/_rels/slide2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1.xml"/><Relationship Id="rId1" Type="http://schemas.openxmlformats.org/officeDocument/2006/relationships/slideLayout" Target="../slideLayouts/slideLayout45.xml"/></Relationships>
</file>

<file path=ppt/slides/_rels/slide2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2.xml"/><Relationship Id="rId1" Type="http://schemas.openxmlformats.org/officeDocument/2006/relationships/slideLayout" Target="../slideLayouts/slideLayout15.xml"/></Relationships>
</file>

<file path=ppt/slides/_rels/slide2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3.xml"/><Relationship Id="rId1" Type="http://schemas.openxmlformats.org/officeDocument/2006/relationships/slideLayout" Target="../slideLayouts/slideLayout54.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55.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55.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55.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54.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55.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0.xml"/><Relationship Id="rId1" Type="http://schemas.openxmlformats.org/officeDocument/2006/relationships/slideLayout" Target="../slideLayouts/slideLayout54.xml"/></Relationships>
</file>

<file path=ppt/slides/_rels/slide2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1.xml"/><Relationship Id="rId1" Type="http://schemas.openxmlformats.org/officeDocument/2006/relationships/slideLayout" Target="../slideLayouts/slideLayout54.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54.xml"/></Relationships>
</file>

<file path=ppt/slides/_rels/slide2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3.xml"/><Relationship Id="rId1" Type="http://schemas.openxmlformats.org/officeDocument/2006/relationships/slideLayout" Target="../slideLayouts/slideLayout5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54.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54.xml"/></Relationships>
</file>

<file path=ppt/slides/_rels/slide2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6.xml"/><Relationship Id="rId1" Type="http://schemas.openxmlformats.org/officeDocument/2006/relationships/slideLayout" Target="../slideLayouts/slideLayout55.xml"/></Relationships>
</file>

<file path=ppt/slides/_rels/slide2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7.xml"/><Relationship Id="rId1" Type="http://schemas.openxmlformats.org/officeDocument/2006/relationships/slideLayout" Target="../slideLayouts/slideLayout55.xml"/></Relationships>
</file>

<file path=ppt/slides/_rels/slide2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8.xml"/><Relationship Id="rId1" Type="http://schemas.openxmlformats.org/officeDocument/2006/relationships/slideLayout" Target="../slideLayouts/slideLayout55.xml"/></Relationships>
</file>

<file path=ppt/slides/_rels/slide2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9.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2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0.xml"/><Relationship Id="rId1" Type="http://schemas.openxmlformats.org/officeDocument/2006/relationships/slideLayout" Target="../slideLayouts/slideLayout55.xml"/></Relationships>
</file>

<file path=ppt/slides/_rels/slide2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1.xml"/><Relationship Id="rId1" Type="http://schemas.openxmlformats.org/officeDocument/2006/relationships/slideLayout" Target="../slideLayouts/slideLayout55.xml"/></Relationships>
</file>

<file path=ppt/slides/_rels/slide2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2.xml"/><Relationship Id="rId1" Type="http://schemas.openxmlformats.org/officeDocument/2006/relationships/slideLayout" Target="../slideLayouts/slideLayout15.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35.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35.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45.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35.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35.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45.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35.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35.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35.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35.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35.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35.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45.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34.xml"/></Relationships>
</file>

<file path=ppt/slides/_rels/slide3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8.xml"/><Relationship Id="rId1" Type="http://schemas.openxmlformats.org/officeDocument/2006/relationships/slideLayout" Target="../slideLayouts/slideLayout35.xml"/></Relationships>
</file>

<file path=ppt/slides/_rels/slide3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9.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3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0.xml"/><Relationship Id="rId1" Type="http://schemas.openxmlformats.org/officeDocument/2006/relationships/slideLayout" Target="../slideLayouts/slideLayout35.xml"/></Relationships>
</file>

<file path=ppt/slides/_rels/slide3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1.xml"/><Relationship Id="rId1" Type="http://schemas.openxmlformats.org/officeDocument/2006/relationships/slideLayout" Target="../slideLayouts/slideLayout35.xml"/></Relationships>
</file>

<file path=ppt/slides/_rels/slide3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2.xml"/><Relationship Id="rId1" Type="http://schemas.openxmlformats.org/officeDocument/2006/relationships/slideLayout" Target="../slideLayouts/slideLayout35.xml"/></Relationships>
</file>

<file path=ppt/slides/_rels/slide3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3.xml"/><Relationship Id="rId1" Type="http://schemas.openxmlformats.org/officeDocument/2006/relationships/slideLayout" Target="../slideLayouts/slideLayout35.xml"/></Relationships>
</file>

<file path=ppt/slides/_rels/slide3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4.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slide" Target="slide162.xml"/><Relationship Id="rId13" Type="http://schemas.openxmlformats.org/officeDocument/2006/relationships/slide" Target="slide292.xml"/><Relationship Id="rId3" Type="http://schemas.openxmlformats.org/officeDocument/2006/relationships/slide" Target="slide8.xml"/><Relationship Id="rId7" Type="http://schemas.openxmlformats.org/officeDocument/2006/relationships/slide" Target="slide129.xml"/><Relationship Id="rId12" Type="http://schemas.openxmlformats.org/officeDocument/2006/relationships/slide" Target="slide272.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slide" Target="slide97.xml"/><Relationship Id="rId11" Type="http://schemas.openxmlformats.org/officeDocument/2006/relationships/slide" Target="slide238.xml"/><Relationship Id="rId5" Type="http://schemas.openxmlformats.org/officeDocument/2006/relationships/slide" Target="slide72.xml"/><Relationship Id="rId10" Type="http://schemas.openxmlformats.org/officeDocument/2006/relationships/slide" Target="slide276.xml"/><Relationship Id="rId4" Type="http://schemas.openxmlformats.org/officeDocument/2006/relationships/slide" Target="slide45.xml"/><Relationship Id="rId9" Type="http://schemas.openxmlformats.org/officeDocument/2006/relationships/slide" Target="slide19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3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a:extLst>
              <a:ext uri="{FF2B5EF4-FFF2-40B4-BE49-F238E27FC236}">
                <a16:creationId xmlns:a16="http://schemas.microsoft.com/office/drawing/2014/main" xmlns="" id="{721040F2-1CDE-47AA-B0C0-ACC41AC764DA}"/>
              </a:ext>
            </a:extLst>
          </p:cNvPr>
          <p:cNvSpPr txBox="1">
            <a:spLocks noChangeArrowheads="1"/>
          </p:cNvSpPr>
          <p:nvPr/>
        </p:nvSpPr>
        <p:spPr bwMode="auto">
          <a:xfrm>
            <a:off x="306388" y="2525713"/>
            <a:ext cx="85312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family-run business, employing over 250 staff worldwide, including internationally recognised subject matter experts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 2 million people are trained every year using Highfield products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 20,000 trainers and approved centres deliver Highfield qualifications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client list comprising the world’s most recognisable organisations in their field</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Internationally recognised accredited qualifications.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585AF8A-BE50-449E-958C-D5E1629EBB49}"/>
              </a:ext>
            </a:extLst>
          </p:cNvPr>
          <p:cNvGrpSpPr/>
          <p:nvPr/>
        </p:nvGrpSpPr>
        <p:grpSpPr>
          <a:xfrm>
            <a:off x="323528" y="1317015"/>
            <a:ext cx="8208033" cy="3984193"/>
            <a:chOff x="323528" y="1317015"/>
            <a:chExt cx="8208033" cy="3984193"/>
          </a:xfrm>
        </p:grpSpPr>
        <p:sp>
          <p:nvSpPr>
            <p:cNvPr id="6" name="Rounded Rectangle 3">
              <a:extLst>
                <a:ext uri="{FF2B5EF4-FFF2-40B4-BE49-F238E27FC236}">
                  <a16:creationId xmlns:a16="http://schemas.microsoft.com/office/drawing/2014/main" xmlns="" id="{7856808E-4F79-4CD7-B8A6-CBDADBF4083B}"/>
                </a:ext>
              </a:extLst>
            </p:cNvPr>
            <p:cNvSpPr/>
            <p:nvPr/>
          </p:nvSpPr>
          <p:spPr>
            <a:xfrm>
              <a:off x="323528" y="2366581"/>
              <a:ext cx="7632848" cy="2274665"/>
            </a:xfrm>
            <a:prstGeom prst="roundRect">
              <a:avLst/>
            </a:prstGeom>
            <a:solidFill>
              <a:srgbClr val="ABE9FF"/>
            </a:solidFill>
            <a:ln w="38100">
              <a:no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p:txBody>
        </p:sp>
        <p:pic>
          <p:nvPicPr>
            <p:cNvPr id="7170" name="Picture 2" descr="\\DESIGNARCHIVE\Archive\Image Bank\CW ILLUSTRATION HISTORY\Illustrations 2014\Security Illustrations October 2014\PNG\Pg40 CCTV Team pai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317015"/>
              <a:ext cx="2879441" cy="398419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GB" dirty="0"/>
              <a:t>Main aims of security</a:t>
            </a:r>
          </a:p>
        </p:txBody>
      </p:sp>
      <p:sp>
        <p:nvSpPr>
          <p:cNvPr id="5" name="Rounded Rectangle 4"/>
          <p:cNvSpPr/>
          <p:nvPr/>
        </p:nvSpPr>
        <p:spPr>
          <a:xfrm>
            <a:off x="395536" y="2366581"/>
            <a:ext cx="7560840" cy="2124837"/>
          </a:xfrm>
          <a:prstGeom prst="roundRect">
            <a:avLst/>
          </a:prstGeom>
          <a:noFill/>
          <a:ln w="38100">
            <a:noFill/>
          </a:ln>
        </p:spPr>
        <p:txBody>
          <a:bodyPr wrap="square" anchor="ctr">
            <a:spAutoFit/>
          </a:body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cs typeface="Arial"/>
              </a:rPr>
              <a:t>Prevent and detect crime</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Prevent or reduce loss, waste </a:t>
            </a:r>
            <a:br>
              <a:rPr lang="en-GB" sz="2200" kern="0" dirty="0">
                <a:solidFill>
                  <a:srgbClr val="000000"/>
                </a:solidFill>
                <a:latin typeface="Arial"/>
                <a:cs typeface="Arial"/>
              </a:rPr>
            </a:br>
            <a:r>
              <a:rPr lang="en-GB" sz="2200" kern="0" dirty="0">
                <a:solidFill>
                  <a:srgbClr val="000000"/>
                </a:solidFill>
                <a:latin typeface="Arial"/>
                <a:cs typeface="Arial"/>
              </a:rPr>
              <a:t>and damage</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Monitor and respond to safety </a:t>
            </a:r>
            <a:br>
              <a:rPr lang="en-GB" sz="2200" kern="0" dirty="0">
                <a:solidFill>
                  <a:srgbClr val="000000"/>
                </a:solidFill>
                <a:latin typeface="Arial"/>
                <a:cs typeface="Arial"/>
              </a:rPr>
            </a:br>
            <a:r>
              <a:rPr lang="en-GB" sz="2200" kern="0" dirty="0">
                <a:solidFill>
                  <a:srgbClr val="000000"/>
                </a:solidFill>
                <a:latin typeface="Arial"/>
                <a:cs typeface="Arial"/>
              </a:rPr>
              <a:t>risks.</a:t>
            </a:r>
          </a:p>
        </p:txBody>
      </p:sp>
    </p:spTree>
    <p:extLst>
      <p:ext uri="{BB962C8B-B14F-4D97-AF65-F5344CB8AC3E}">
        <p14:creationId xmlns:p14="http://schemas.microsoft.com/office/powerpoint/2010/main" val="166671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Breaches</a:t>
            </a:r>
          </a:p>
        </p:txBody>
      </p:sp>
      <p:sp>
        <p:nvSpPr>
          <p:cNvPr id="4" name="Content Placeholder 3"/>
          <p:cNvSpPr>
            <a:spLocks noGrp="1"/>
          </p:cNvSpPr>
          <p:nvPr>
            <p:ph idx="1"/>
          </p:nvPr>
        </p:nvSpPr>
        <p:spPr>
          <a:xfrm>
            <a:off x="251520" y="4380644"/>
            <a:ext cx="8640960" cy="1440160"/>
          </a:xfrm>
        </p:spPr>
        <p:txBody>
          <a:bodyPr/>
          <a:lstStyle/>
          <a:p>
            <a:r>
              <a:rPr lang="en-GB" dirty="0"/>
              <a:t>improvement notices</a:t>
            </a:r>
          </a:p>
          <a:p>
            <a:r>
              <a:rPr lang="en-GB" dirty="0"/>
              <a:t>prohibition notices</a:t>
            </a:r>
          </a:p>
          <a:p>
            <a:r>
              <a:rPr lang="en-GB" dirty="0"/>
              <a:t>criminal proceedings.</a:t>
            </a:r>
          </a:p>
        </p:txBody>
      </p:sp>
      <p:sp>
        <p:nvSpPr>
          <p:cNvPr id="3" name="Rounded Rectangle 2"/>
          <p:cNvSpPr/>
          <p:nvPr/>
        </p:nvSpPr>
        <p:spPr>
          <a:xfrm>
            <a:off x="238527" y="1375144"/>
            <a:ext cx="8636119" cy="2012466"/>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Breaches of the legislation can be dealt with by either:</a:t>
            </a:r>
            <a:br>
              <a:rPr kumimoji="0" lang="en-GB" sz="2200" b="1" i="0" u="none" strike="noStrike" kern="0" cap="none" spc="0" normalizeH="0" baseline="0" noProof="0" dirty="0">
                <a:ln>
                  <a:noFill/>
                </a:ln>
                <a:solidFill>
                  <a:srgbClr val="000000"/>
                </a:solidFill>
                <a:effectLst/>
                <a:uLnTx/>
                <a:uFillTx/>
                <a:latin typeface="Arial"/>
                <a:ea typeface="+mn-ea"/>
                <a:cs typeface="Arial"/>
              </a:rPr>
            </a:br>
            <a:endParaRPr kumimoji="0" lang="en-GB" sz="1100" b="1"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2200" b="1"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2200" b="1"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2200" b="1" i="0" u="none" strike="noStrike" kern="0" cap="none" spc="0" normalizeH="0" baseline="0" noProof="0" dirty="0">
              <a:ln>
                <a:noFill/>
              </a:ln>
              <a:solidFill>
                <a:srgbClr val="000000"/>
              </a:solidFill>
              <a:effectLst/>
              <a:uLnTx/>
              <a:uFillTx/>
              <a:latin typeface="Arial"/>
              <a:ea typeface="+mn-ea"/>
              <a:cs typeface="Arial"/>
            </a:endParaRPr>
          </a:p>
        </p:txBody>
      </p:sp>
      <p:sp>
        <p:nvSpPr>
          <p:cNvPr id="5" name="Rounded Rectangle 4"/>
          <p:cNvSpPr/>
          <p:nvPr/>
        </p:nvSpPr>
        <p:spPr>
          <a:xfrm>
            <a:off x="251520" y="1964079"/>
            <a:ext cx="9073008" cy="1300782"/>
          </a:xfrm>
          <a:prstGeom prst="roundRect">
            <a:avLst/>
          </a:prstGeom>
          <a:ln w="38100">
            <a:noFill/>
          </a:ln>
        </p:spPr>
        <p:txBody>
          <a:bodyPr wrap="square" anchor="ctr">
            <a:spAutoFit/>
          </a:body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The Health and Safety Executive (HSE)</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The local environmental health practitioner (EHP)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from the local authority</a:t>
            </a:r>
          </a:p>
        </p:txBody>
      </p:sp>
      <p:sp>
        <p:nvSpPr>
          <p:cNvPr id="7" name="Rounded Rectangle 6"/>
          <p:cNvSpPr/>
          <p:nvPr/>
        </p:nvSpPr>
        <p:spPr>
          <a:xfrm>
            <a:off x="251520" y="3736065"/>
            <a:ext cx="9145016" cy="476726"/>
          </a:xfrm>
          <a:prstGeom prst="roundRect">
            <a:avLst/>
          </a:prstGeom>
          <a:solidFill>
            <a:schemeClr val="tx1"/>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Breaches can result in:</a:t>
            </a:r>
          </a:p>
        </p:txBody>
      </p:sp>
    </p:spTree>
    <p:extLst>
      <p:ext uri="{BB962C8B-B14F-4D97-AF65-F5344CB8AC3E}">
        <p14:creationId xmlns:p14="http://schemas.microsoft.com/office/powerpoint/2010/main" val="392030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implications</a:t>
            </a:r>
          </a:p>
        </p:txBody>
      </p:sp>
      <p:sp>
        <p:nvSpPr>
          <p:cNvPr id="11" name="Rounded Rectangle 2">
            <a:extLst>
              <a:ext uri="{FF2B5EF4-FFF2-40B4-BE49-F238E27FC236}">
                <a16:creationId xmlns:a16="http://schemas.microsoft.com/office/drawing/2014/main" xmlns="" id="{2260D2D8-921C-470F-A136-1852296F0EAB}"/>
              </a:ext>
            </a:extLst>
          </p:cNvPr>
          <p:cNvSpPr/>
          <p:nvPr/>
        </p:nvSpPr>
        <p:spPr>
          <a:xfrm>
            <a:off x="251520" y="1822191"/>
            <a:ext cx="6336704"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Other negative consequences of breaches:</a:t>
            </a:r>
          </a:p>
        </p:txBody>
      </p:sp>
      <p:sp>
        <p:nvSpPr>
          <p:cNvPr id="12" name="Rounded Rectangle 4">
            <a:extLst>
              <a:ext uri="{FF2B5EF4-FFF2-40B4-BE49-F238E27FC236}">
                <a16:creationId xmlns:a16="http://schemas.microsoft.com/office/drawing/2014/main" xmlns="" id="{8751AA61-A840-4219-B07C-74D578362615}"/>
              </a:ext>
            </a:extLst>
          </p:cNvPr>
          <p:cNvSpPr/>
          <p:nvPr/>
        </p:nvSpPr>
        <p:spPr>
          <a:xfrm>
            <a:off x="251520" y="2372554"/>
            <a:ext cx="7344816" cy="476726"/>
          </a:xfrm>
          <a:prstGeom prst="roundRect">
            <a:avLst/>
          </a:prstGeom>
          <a:solidFill>
            <a:srgbClr val="00B0F0"/>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loss of productivity</a:t>
            </a:r>
          </a:p>
        </p:txBody>
      </p:sp>
      <p:sp>
        <p:nvSpPr>
          <p:cNvPr id="14" name="Rounded Rectangle 4">
            <a:extLst>
              <a:ext uri="{FF2B5EF4-FFF2-40B4-BE49-F238E27FC236}">
                <a16:creationId xmlns:a16="http://schemas.microsoft.com/office/drawing/2014/main" xmlns="" id="{C620791D-3E59-4ED1-867C-5F485D7619F2}"/>
              </a:ext>
            </a:extLst>
          </p:cNvPr>
          <p:cNvSpPr/>
          <p:nvPr/>
        </p:nvSpPr>
        <p:spPr>
          <a:xfrm>
            <a:off x="251520" y="2996554"/>
            <a:ext cx="8208912" cy="476726"/>
          </a:xfrm>
          <a:prstGeom prst="roundRect">
            <a:avLst/>
          </a:prstGeom>
          <a:solidFill>
            <a:schemeClr val="tx1"/>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business disruption</a:t>
            </a:r>
          </a:p>
        </p:txBody>
      </p:sp>
      <p:sp>
        <p:nvSpPr>
          <p:cNvPr id="15" name="Rounded Rectangle 4">
            <a:extLst>
              <a:ext uri="{FF2B5EF4-FFF2-40B4-BE49-F238E27FC236}">
                <a16:creationId xmlns:a16="http://schemas.microsoft.com/office/drawing/2014/main" xmlns="" id="{09DE5CA2-E1C2-4356-AEF7-F75CA6F6DB16}"/>
              </a:ext>
            </a:extLst>
          </p:cNvPr>
          <p:cNvSpPr/>
          <p:nvPr/>
        </p:nvSpPr>
        <p:spPr>
          <a:xfrm>
            <a:off x="251520" y="3636245"/>
            <a:ext cx="7272808" cy="442674"/>
          </a:xfrm>
          <a:prstGeom prst="roundRect">
            <a:avLst/>
          </a:prstGeom>
          <a:solidFill>
            <a:schemeClr val="bg2"/>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effectLst/>
                <a:uLnTx/>
                <a:uFillTx/>
                <a:latin typeface="Arial"/>
                <a:ea typeface="+mn-ea"/>
                <a:cs typeface="Arial"/>
              </a:rPr>
              <a:t>staff shortages</a:t>
            </a:r>
          </a:p>
        </p:txBody>
      </p:sp>
      <p:sp>
        <p:nvSpPr>
          <p:cNvPr id="16" name="Rounded Rectangle 4">
            <a:extLst>
              <a:ext uri="{FF2B5EF4-FFF2-40B4-BE49-F238E27FC236}">
                <a16:creationId xmlns:a16="http://schemas.microsoft.com/office/drawing/2014/main" xmlns="" id="{D54DABDC-43B1-441C-B4EF-8BFBE56518D5}"/>
              </a:ext>
            </a:extLst>
          </p:cNvPr>
          <p:cNvSpPr/>
          <p:nvPr/>
        </p:nvSpPr>
        <p:spPr>
          <a:xfrm>
            <a:off x="251520" y="4241884"/>
            <a:ext cx="7272808" cy="851297"/>
          </a:xfrm>
          <a:prstGeom prst="roundRect">
            <a:avLst/>
          </a:prstGeom>
          <a:solidFill>
            <a:srgbClr val="00B0F0"/>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possible long-term effects </a:t>
            </a:r>
            <a:br>
              <a:rPr kumimoji="0" lang="en-GB" sz="2200" b="1" i="0" u="none" strike="noStrike" kern="0" cap="none" spc="0" normalizeH="0" baseline="0" noProof="0" dirty="0">
                <a:ln>
                  <a:noFill/>
                </a:ln>
                <a:effectLst/>
                <a:uLnTx/>
                <a:uFillTx/>
                <a:latin typeface="Arial"/>
                <a:ea typeface="+mn-ea"/>
                <a:cs typeface="Arial"/>
              </a:rPr>
            </a:br>
            <a:r>
              <a:rPr kumimoji="0" lang="en-GB" sz="2200" b="1" i="0" u="none" strike="noStrike" kern="0" cap="none" spc="0" normalizeH="0" baseline="0" noProof="0" dirty="0">
                <a:ln>
                  <a:noFill/>
                </a:ln>
                <a:effectLst/>
                <a:uLnTx/>
                <a:uFillTx/>
                <a:latin typeface="Arial"/>
                <a:ea typeface="+mn-ea"/>
                <a:cs typeface="Arial"/>
              </a:rPr>
              <a:t>on employees.</a:t>
            </a:r>
          </a:p>
        </p:txBody>
      </p:sp>
    </p:spTree>
    <p:extLst>
      <p:ext uri="{BB962C8B-B14F-4D97-AF65-F5344CB8AC3E}">
        <p14:creationId xmlns:p14="http://schemas.microsoft.com/office/powerpoint/2010/main" val="372858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509353-C4FF-4F28-8F96-6B5D75F67D6F}"/>
              </a:ext>
            </a:extLst>
          </p:cNvPr>
          <p:cNvSpPr>
            <a:spLocks noGrp="1"/>
          </p:cNvSpPr>
          <p:nvPr>
            <p:ph type="title"/>
          </p:nvPr>
        </p:nvSpPr>
        <p:spPr/>
        <p:txBody>
          <a:bodyPr/>
          <a:lstStyle/>
          <a:p>
            <a:r>
              <a:rPr lang="en-GB" dirty="0"/>
              <a:t>Duty of care</a:t>
            </a:r>
          </a:p>
        </p:txBody>
      </p:sp>
      <p:sp>
        <p:nvSpPr>
          <p:cNvPr id="8" name="Rounded Rectangle 5">
            <a:extLst>
              <a:ext uri="{FF2B5EF4-FFF2-40B4-BE49-F238E27FC236}">
                <a16:creationId xmlns:a16="http://schemas.microsoft.com/office/drawing/2014/main" xmlns="" id="{B1EE1236-09AB-41DB-8BF0-8B4CDF2CD744}"/>
              </a:ext>
            </a:extLst>
          </p:cNvPr>
          <p:cNvSpPr>
            <a:spLocks noChangeArrowheads="1"/>
          </p:cNvSpPr>
          <p:nvPr/>
        </p:nvSpPr>
        <p:spPr bwMode="auto">
          <a:xfrm>
            <a:off x="410015" y="2664564"/>
            <a:ext cx="8337186" cy="1225868"/>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	Duty of care: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i="0" u="none" strike="noStrike" kern="1200" cap="none" spc="0" normalizeH="0" baseline="0" noProof="0" dirty="0">
                <a:ln>
                  <a:noFill/>
                </a:ln>
                <a:solidFill>
                  <a:srgbClr val="000000"/>
                </a:solidFill>
                <a:effectLst/>
                <a:uLnTx/>
                <a:uFillTx/>
                <a:latin typeface="Arial" charset="0"/>
                <a:ea typeface="+mn-ea"/>
                <a:cs typeface="Arial" charset="0"/>
              </a:rPr>
              <a:t>A moral or legal obligation to ensure the health, </a:t>
            </a:r>
            <a:br>
              <a:rPr kumimoji="0" lang="en-GB" altLang="en-US" sz="2200" i="0" u="none" strike="noStrike" kern="1200" cap="none" spc="0" normalizeH="0" baseline="0" noProof="0" dirty="0">
                <a:ln>
                  <a:noFill/>
                </a:ln>
                <a:solidFill>
                  <a:srgbClr val="000000"/>
                </a:solidFill>
                <a:effectLst/>
                <a:uLnTx/>
                <a:uFillTx/>
                <a:latin typeface="Arial" charset="0"/>
                <a:ea typeface="+mn-ea"/>
                <a:cs typeface="Arial" charset="0"/>
              </a:rPr>
            </a:br>
            <a:r>
              <a:rPr kumimoji="0" lang="en-GB" altLang="en-US" sz="2200" i="0" u="none" strike="noStrike" kern="1200" cap="none" spc="0" normalizeH="0" baseline="0" noProof="0" dirty="0">
                <a:ln>
                  <a:noFill/>
                </a:ln>
                <a:solidFill>
                  <a:srgbClr val="000000"/>
                </a:solidFill>
                <a:effectLst/>
                <a:uLnTx/>
                <a:uFillTx/>
                <a:latin typeface="Arial" charset="0"/>
                <a:ea typeface="+mn-ea"/>
                <a:cs typeface="Arial" charset="0"/>
              </a:rPr>
              <a:t>safety and welfare of others.</a:t>
            </a:r>
          </a:p>
        </p:txBody>
      </p:sp>
      <p:grpSp>
        <p:nvGrpSpPr>
          <p:cNvPr id="9" name="Group 63">
            <a:extLst>
              <a:ext uri="{FF2B5EF4-FFF2-40B4-BE49-F238E27FC236}">
                <a16:creationId xmlns:a16="http://schemas.microsoft.com/office/drawing/2014/main" xmlns="" id="{B73DDEEE-2781-48F4-83E0-0E15F9D95D51}"/>
              </a:ext>
            </a:extLst>
          </p:cNvPr>
          <p:cNvGrpSpPr>
            <a:grpSpLocks/>
          </p:cNvGrpSpPr>
          <p:nvPr/>
        </p:nvGrpSpPr>
        <p:grpSpPr bwMode="auto">
          <a:xfrm>
            <a:off x="396426" y="2335951"/>
            <a:ext cx="790575" cy="657225"/>
            <a:chOff x="2166297" y="4501361"/>
            <a:chExt cx="792000" cy="658801"/>
          </a:xfrm>
          <a:solidFill>
            <a:srgbClr val="F58305"/>
          </a:solidFill>
        </p:grpSpPr>
        <p:sp>
          <p:nvSpPr>
            <p:cNvPr id="10" name="Oval 9">
              <a:extLst>
                <a:ext uri="{FF2B5EF4-FFF2-40B4-BE49-F238E27FC236}">
                  <a16:creationId xmlns:a16="http://schemas.microsoft.com/office/drawing/2014/main" xmlns="" id="{20E0BA6D-48AC-4F21-9DB6-B0C65FBC17CF}"/>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1" name="Picture 65" descr="A close up of a logo&#10;&#10;Description automatically generated">
              <a:extLst>
                <a:ext uri="{FF2B5EF4-FFF2-40B4-BE49-F238E27FC236}">
                  <a16:creationId xmlns:a16="http://schemas.microsoft.com/office/drawing/2014/main" xmlns="" id="{DBBECECF-A336-4F8E-9F6B-BF2F35C176F9}"/>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spTree>
    <p:extLst>
      <p:ext uri="{BB962C8B-B14F-4D97-AF65-F5344CB8AC3E}">
        <p14:creationId xmlns:p14="http://schemas.microsoft.com/office/powerpoint/2010/main" val="86978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xmlns="" id="{98899D18-BE25-446D-8D29-8EFFBDB06233}"/>
              </a:ext>
            </a:extLst>
          </p:cNvPr>
          <p:cNvSpPr txBox="1">
            <a:spLocks/>
          </p:cNvSpPr>
          <p:nvPr/>
        </p:nvSpPr>
        <p:spPr>
          <a:xfrm>
            <a:off x="196423" y="2174842"/>
            <a:ext cx="8640960" cy="3240360"/>
          </a:xfrm>
          <a:prstGeom prst="roundRect">
            <a:avLst/>
          </a:prstGeom>
          <a:solidFill>
            <a:srgbClr val="ABE9FF"/>
          </a:solidFill>
        </p:spPr>
        <p:txBody>
          <a:bodyPr/>
          <a:lstStyle>
            <a:lvl1pPr marL="342900" indent="-3429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endParaRPr kumimoji="0" lang="en-GB" sz="2200" b="1"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2" name="Title 1"/>
          <p:cNvSpPr>
            <a:spLocks noGrp="1"/>
          </p:cNvSpPr>
          <p:nvPr>
            <p:ph type="title"/>
          </p:nvPr>
        </p:nvSpPr>
        <p:spPr/>
        <p:txBody>
          <a:bodyPr/>
          <a:lstStyle/>
          <a:p>
            <a:r>
              <a:rPr lang="en-GB" dirty="0"/>
              <a:t>What are the </a:t>
            </a:r>
            <a:br>
              <a:rPr lang="en-GB" dirty="0"/>
            </a:br>
            <a:r>
              <a:rPr lang="en-GB" dirty="0"/>
              <a:t>employer’s responsibilities?</a:t>
            </a:r>
          </a:p>
        </p:txBody>
      </p:sp>
      <p:sp>
        <p:nvSpPr>
          <p:cNvPr id="4" name="Content Placeholder 3"/>
          <p:cNvSpPr>
            <a:spLocks noGrp="1"/>
          </p:cNvSpPr>
          <p:nvPr>
            <p:ph idx="1"/>
          </p:nvPr>
        </p:nvSpPr>
        <p:spPr>
          <a:xfrm>
            <a:off x="219749" y="2198574"/>
            <a:ext cx="8640960" cy="3240360"/>
          </a:xfrm>
          <a:prstGeom prst="roundRect">
            <a:avLst/>
          </a:prstGeom>
          <a:solidFill>
            <a:srgbClr val="ABE9FF"/>
          </a:solidFill>
        </p:spPr>
        <p:txBody>
          <a:bodyPr/>
          <a:lstStyle/>
          <a:p>
            <a:pPr>
              <a:spcBef>
                <a:spcPts val="600"/>
              </a:spcBef>
            </a:pPr>
            <a:r>
              <a:rPr lang="en-GB" dirty="0"/>
              <a:t>carry out a risk assessment</a:t>
            </a:r>
          </a:p>
          <a:p>
            <a:pPr>
              <a:spcBef>
                <a:spcPts val="600"/>
              </a:spcBef>
            </a:pPr>
            <a:r>
              <a:rPr lang="en-GB" dirty="0"/>
              <a:t>do what they can to remove or reduce risks</a:t>
            </a:r>
          </a:p>
          <a:p>
            <a:pPr>
              <a:spcBef>
                <a:spcPts val="600"/>
              </a:spcBef>
            </a:pPr>
            <a:r>
              <a:rPr lang="en-GB" dirty="0"/>
              <a:t>provide safety equipment</a:t>
            </a:r>
          </a:p>
          <a:p>
            <a:pPr>
              <a:spcBef>
                <a:spcPts val="600"/>
              </a:spcBef>
            </a:pPr>
            <a:r>
              <a:rPr lang="en-GB" dirty="0"/>
              <a:t>ensure safe working procedures</a:t>
            </a:r>
          </a:p>
          <a:p>
            <a:pPr>
              <a:spcBef>
                <a:spcPts val="600"/>
              </a:spcBef>
            </a:pPr>
            <a:r>
              <a:rPr lang="en-GB" dirty="0"/>
              <a:t>provide relevant instruction and training</a:t>
            </a:r>
          </a:p>
          <a:p>
            <a:pPr>
              <a:spcBef>
                <a:spcPts val="600"/>
              </a:spcBef>
            </a:pPr>
            <a:r>
              <a:rPr lang="en-GB" dirty="0"/>
              <a:t>provide suitable personal protective clothing </a:t>
            </a:r>
            <a:br>
              <a:rPr lang="en-GB" dirty="0"/>
            </a:br>
            <a:r>
              <a:rPr lang="en-GB" dirty="0"/>
              <a:t>or equipment (PPE).</a:t>
            </a:r>
          </a:p>
          <a:p>
            <a:endParaRPr lang="en-GB" dirty="0"/>
          </a:p>
        </p:txBody>
      </p:sp>
      <p:sp>
        <p:nvSpPr>
          <p:cNvPr id="3" name="Rounded Rectangle 2"/>
          <p:cNvSpPr/>
          <p:nvPr/>
        </p:nvSpPr>
        <p:spPr>
          <a:xfrm>
            <a:off x="251520" y="1662781"/>
            <a:ext cx="9145016"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Employers must:</a:t>
            </a:r>
          </a:p>
        </p:txBody>
      </p:sp>
      <p:pic>
        <p:nvPicPr>
          <p:cNvPr id="7" name="Picture 6">
            <a:extLst>
              <a:ext uri="{FF2B5EF4-FFF2-40B4-BE49-F238E27FC236}">
                <a16:creationId xmlns:a16="http://schemas.microsoft.com/office/drawing/2014/main" xmlns="" id="{408E43D7-D0A3-4A2C-A84E-4C27A5AF6E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80120" y="125382"/>
            <a:ext cx="792000" cy="657956"/>
          </a:xfrm>
          <a:prstGeom prst="ellipse">
            <a:avLst/>
          </a:prstGeom>
          <a:solidFill>
            <a:srgbClr val="00B0F0"/>
          </a:solidFill>
          <a:ln w="31750">
            <a:solidFill>
              <a:schemeClr val="bg1"/>
            </a:solidFill>
          </a:ln>
        </p:spPr>
      </p:pic>
    </p:spTree>
    <p:extLst>
      <p:ext uri="{BB962C8B-B14F-4D97-AF65-F5344CB8AC3E}">
        <p14:creationId xmlns:p14="http://schemas.microsoft.com/office/powerpoint/2010/main" val="149036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the </a:t>
            </a:r>
            <a:br>
              <a:rPr lang="en-GB" dirty="0"/>
            </a:br>
            <a:r>
              <a:rPr lang="en-GB" dirty="0"/>
              <a:t>employee’s responsibilities?</a:t>
            </a:r>
          </a:p>
        </p:txBody>
      </p:sp>
      <p:sp>
        <p:nvSpPr>
          <p:cNvPr id="6" name="Content Placeholder 3">
            <a:extLst>
              <a:ext uri="{FF2B5EF4-FFF2-40B4-BE49-F238E27FC236}">
                <a16:creationId xmlns:a16="http://schemas.microsoft.com/office/drawing/2014/main" xmlns="" id="{2BA5AA22-7243-4727-AFDA-244DE27087A5}"/>
              </a:ext>
            </a:extLst>
          </p:cNvPr>
          <p:cNvSpPr txBox="1">
            <a:spLocks/>
          </p:cNvSpPr>
          <p:nvPr/>
        </p:nvSpPr>
        <p:spPr>
          <a:xfrm>
            <a:off x="219749" y="2198574"/>
            <a:ext cx="7664619" cy="3534682"/>
          </a:xfrm>
          <a:prstGeom prst="roundRect">
            <a:avLst/>
          </a:prstGeom>
          <a:solidFill>
            <a:srgbClr val="ABE9FF"/>
          </a:solidFill>
        </p:spPr>
        <p:txBody>
          <a:bodyPr/>
          <a:lstStyle>
            <a:lvl1pPr marL="342900" indent="-3429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take reasonable care of their own health </a:t>
            </a:r>
            <a:b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b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and safety</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not do anything unsafe</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follow the organisation’s health and </a:t>
            </a:r>
            <a:b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b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safety policy</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obey all safety instructions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use protective equipment correctly </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follow the site’s emergency procedures.</a:t>
            </a:r>
          </a:p>
        </p:txBody>
      </p:sp>
      <p:sp>
        <p:nvSpPr>
          <p:cNvPr id="7" name="Rounded Rectangle 2">
            <a:extLst>
              <a:ext uri="{FF2B5EF4-FFF2-40B4-BE49-F238E27FC236}">
                <a16:creationId xmlns:a16="http://schemas.microsoft.com/office/drawing/2014/main" xmlns="" id="{36F00DDE-CBCA-4FA8-A7D5-274C01F33333}"/>
              </a:ext>
            </a:extLst>
          </p:cNvPr>
          <p:cNvSpPr/>
          <p:nvPr/>
        </p:nvSpPr>
        <p:spPr>
          <a:xfrm>
            <a:off x="251520" y="1662781"/>
            <a:ext cx="9145016"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Employees and the self-employed must:</a:t>
            </a:r>
          </a:p>
        </p:txBody>
      </p:sp>
      <p:pic>
        <p:nvPicPr>
          <p:cNvPr id="8" name="Picture 7">
            <a:extLst>
              <a:ext uri="{FF2B5EF4-FFF2-40B4-BE49-F238E27FC236}">
                <a16:creationId xmlns:a16="http://schemas.microsoft.com/office/drawing/2014/main" xmlns="" id="{9B48B523-9146-4D90-92EF-81D5CFD465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80120" y="125382"/>
            <a:ext cx="792000" cy="657956"/>
          </a:xfrm>
          <a:prstGeom prst="ellipse">
            <a:avLst/>
          </a:prstGeom>
          <a:solidFill>
            <a:srgbClr val="00B0F0"/>
          </a:solidFill>
          <a:ln w="31750">
            <a:solidFill>
              <a:schemeClr val="bg1"/>
            </a:solidFill>
          </a:ln>
        </p:spPr>
      </p:pic>
    </p:spTree>
    <p:extLst>
      <p:ext uri="{BB962C8B-B14F-4D97-AF65-F5344CB8AC3E}">
        <p14:creationId xmlns:p14="http://schemas.microsoft.com/office/powerpoint/2010/main" val="1035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Risks and hazards</a:t>
            </a:r>
          </a:p>
        </p:txBody>
      </p:sp>
      <p:sp>
        <p:nvSpPr>
          <p:cNvPr id="7" name="Rounded Rectangle 6"/>
          <p:cNvSpPr/>
          <p:nvPr/>
        </p:nvSpPr>
        <p:spPr>
          <a:xfrm>
            <a:off x="251520" y="5006646"/>
            <a:ext cx="8640960" cy="783193"/>
          </a:xfrm>
          <a:prstGeom prst="roundRect">
            <a:avLst/>
          </a:prstGeom>
          <a:solidFill>
            <a:schemeClr val="bg1">
              <a:lumMod val="85000"/>
            </a:schemeClr>
          </a:solidFill>
          <a:ln w="38100">
            <a:solidFill>
              <a:schemeClr val="tx1"/>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Good health and safety practices are all about reducing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hazards and risks.</a:t>
            </a:r>
          </a:p>
        </p:txBody>
      </p:sp>
      <p:grpSp>
        <p:nvGrpSpPr>
          <p:cNvPr id="3" name="Group 2">
            <a:extLst>
              <a:ext uri="{FF2B5EF4-FFF2-40B4-BE49-F238E27FC236}">
                <a16:creationId xmlns:a16="http://schemas.microsoft.com/office/drawing/2014/main" xmlns="" id="{6F92E89F-E819-A84B-A466-1021C9D938A9}"/>
              </a:ext>
            </a:extLst>
          </p:cNvPr>
          <p:cNvGrpSpPr/>
          <p:nvPr/>
        </p:nvGrpSpPr>
        <p:grpSpPr>
          <a:xfrm>
            <a:off x="251520" y="1440276"/>
            <a:ext cx="8640960" cy="3211488"/>
            <a:chOff x="251520" y="1440276"/>
            <a:chExt cx="8640960" cy="3211488"/>
          </a:xfrm>
        </p:grpSpPr>
        <p:sp>
          <p:nvSpPr>
            <p:cNvPr id="18" name="Rounded Rectangle 5">
              <a:extLst>
                <a:ext uri="{FF2B5EF4-FFF2-40B4-BE49-F238E27FC236}">
                  <a16:creationId xmlns:a16="http://schemas.microsoft.com/office/drawing/2014/main" xmlns="" id="{851C2B30-7DCA-40A4-9130-14B63E2C1D46}"/>
                </a:ext>
              </a:extLst>
            </p:cNvPr>
            <p:cNvSpPr>
              <a:spLocks noChangeArrowheads="1"/>
            </p:cNvSpPr>
            <p:nvPr/>
          </p:nvSpPr>
          <p:spPr bwMode="auto">
            <a:xfrm>
              <a:off x="410015" y="1655199"/>
              <a:ext cx="8482465" cy="2996565"/>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i="0" u="none" strike="noStrike" kern="1200" cap="none" spc="0" normalizeH="0" baseline="0" noProof="0" dirty="0">
                  <a:ln>
                    <a:noFill/>
                  </a:ln>
                  <a:solidFill>
                    <a:schemeClr val="bg1"/>
                  </a:solidFill>
                  <a:effectLst/>
                  <a:uLnTx/>
                  <a:uFillTx/>
                  <a:latin typeface="Arial" charset="0"/>
                  <a:ea typeface="+mn-ea"/>
                  <a:cs typeface="Arial" charset="0"/>
                </a:rPr>
                <a:t>	</a:t>
              </a:r>
              <a:r>
                <a:rPr kumimoji="0" lang="en-GB" altLang="en-US" sz="2000" i="0" u="none" strike="noStrike" kern="1200" cap="none" spc="0" normalizeH="0" baseline="0" noProof="0" dirty="0">
                  <a:ln>
                    <a:noFill/>
                  </a:ln>
                  <a:solidFill>
                    <a:schemeClr val="bg1"/>
                  </a:solidFill>
                  <a:effectLst/>
                  <a:uLnTx/>
                  <a:uFillTx/>
                  <a:latin typeface="Arial" charset="0"/>
                  <a:ea typeface="+mn-ea"/>
                  <a:cs typeface="Arial" charset="0"/>
                </a:rPr>
                <a:t>Hazard: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000" i="0" u="none" strike="noStrike" kern="1200" cap="none" spc="0" normalizeH="0" baseline="0" noProof="0" dirty="0">
                  <a:ln>
                    <a:noFill/>
                  </a:ln>
                  <a:solidFill>
                    <a:srgbClr val="000000"/>
                  </a:solidFill>
                  <a:effectLst/>
                  <a:uLnTx/>
                  <a:uFillTx/>
                  <a:latin typeface="Arial" charset="0"/>
                  <a:ea typeface="+mn-ea"/>
                  <a:cs typeface="Arial" charset="0"/>
                </a:rPr>
                <a:t>something with the potential to cause harm</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GB" altLang="en-US" sz="1100" dirty="0">
                <a:solidFill>
                  <a:srgbClr val="000000"/>
                </a:solidFill>
              </a:endParaRPr>
            </a:p>
            <a:p>
              <a:pPr lvl="0" algn="r" eaLnBrk="1" fontAlgn="auto" hangingPunct="1">
                <a:spcBef>
                  <a:spcPts val="0"/>
                </a:spcBef>
                <a:spcAft>
                  <a:spcPts val="0"/>
                </a:spcAft>
                <a:defRPr/>
              </a:pPr>
              <a:r>
                <a:rPr lang="en-GB" altLang="en-US" sz="2000" dirty="0">
                  <a:solidFill>
                    <a:schemeClr val="bg1"/>
                  </a:solidFill>
                </a:rPr>
                <a:t>Risk:</a:t>
              </a:r>
            </a:p>
            <a:p>
              <a:pPr lvl="0" algn="r" eaLnBrk="1" fontAlgn="auto" hangingPunct="1">
                <a:spcBef>
                  <a:spcPts val="0"/>
                </a:spcBef>
                <a:spcAft>
                  <a:spcPts val="0"/>
                </a:spcAft>
                <a:defRPr/>
              </a:pPr>
              <a:r>
                <a:rPr lang="en-GB" altLang="en-US" sz="2000" dirty="0">
                  <a:solidFill>
                    <a:srgbClr val="000000"/>
                  </a:solidFill>
                </a:rPr>
                <a:t>the likelihood of harm occurring</a:t>
              </a:r>
            </a:p>
            <a:p>
              <a:pPr lvl="0" algn="r" eaLnBrk="1" fontAlgn="auto" hangingPunct="1">
                <a:spcBef>
                  <a:spcPts val="0"/>
                </a:spcBef>
                <a:spcAft>
                  <a:spcPts val="0"/>
                </a:spcAft>
                <a:defRPr/>
              </a:pPr>
              <a:endParaRPr kumimoji="0" lang="en-GB" altLang="en-US" sz="1100" i="0" u="none" strike="noStrike" kern="1200" cap="none" spc="0" normalizeH="0" baseline="0" noProof="0" dirty="0">
                <a:ln>
                  <a:noFill/>
                </a:ln>
                <a:solidFill>
                  <a:srgbClr val="000000"/>
                </a:solidFill>
                <a:effectLst/>
                <a:uLnTx/>
                <a:uFillTx/>
                <a:latin typeface="Arial" charset="0"/>
                <a:ea typeface="+mn-ea"/>
                <a:cs typeface="Arial" charset="0"/>
              </a:endParaRPr>
            </a:p>
            <a:p>
              <a:pPr lvl="0" algn="r" eaLnBrk="1" fontAlgn="auto" hangingPunct="1">
                <a:spcBef>
                  <a:spcPts val="0"/>
                </a:spcBef>
                <a:spcAft>
                  <a:spcPts val="0"/>
                </a:spcAft>
                <a:defRPr/>
              </a:pPr>
              <a:r>
                <a:rPr lang="en-GB" altLang="en-US" sz="2000" dirty="0">
                  <a:solidFill>
                    <a:schemeClr val="bg1"/>
                  </a:solidFill>
                </a:rPr>
                <a:t>Risk assessment:</a:t>
              </a:r>
            </a:p>
            <a:p>
              <a:pPr lvl="0" algn="r" eaLnBrk="1" fontAlgn="auto" hangingPunct="1">
                <a:spcBef>
                  <a:spcPts val="0"/>
                </a:spcBef>
                <a:spcAft>
                  <a:spcPts val="0"/>
                </a:spcAft>
                <a:defRPr/>
              </a:pPr>
              <a:r>
                <a:rPr lang="en-GB" altLang="en-US" sz="2000" dirty="0">
                  <a:solidFill>
                    <a:srgbClr val="000000"/>
                  </a:solidFill>
                </a:rPr>
                <a:t>the identification of hazards, the calculation of risk and the reduction of that risk, either completely or to an acceptable level</a:t>
              </a:r>
            </a:p>
          </p:txBody>
        </p:sp>
        <p:grpSp>
          <p:nvGrpSpPr>
            <p:cNvPr id="19" name="Group 63">
              <a:extLst>
                <a:ext uri="{FF2B5EF4-FFF2-40B4-BE49-F238E27FC236}">
                  <a16:creationId xmlns:a16="http://schemas.microsoft.com/office/drawing/2014/main" xmlns="" id="{9997AF65-30FB-4B45-9720-7E6E92482AE6}"/>
                </a:ext>
              </a:extLst>
            </p:cNvPr>
            <p:cNvGrpSpPr>
              <a:grpSpLocks/>
            </p:cNvGrpSpPr>
            <p:nvPr/>
          </p:nvGrpSpPr>
          <p:grpSpPr bwMode="auto">
            <a:xfrm>
              <a:off x="251520" y="1440276"/>
              <a:ext cx="790575" cy="657225"/>
              <a:chOff x="2166297" y="4501361"/>
              <a:chExt cx="792000" cy="658801"/>
            </a:xfrm>
            <a:solidFill>
              <a:srgbClr val="F58305"/>
            </a:solidFill>
          </p:grpSpPr>
          <p:sp>
            <p:nvSpPr>
              <p:cNvPr id="20" name="Oval 19">
                <a:extLst>
                  <a:ext uri="{FF2B5EF4-FFF2-40B4-BE49-F238E27FC236}">
                    <a16:creationId xmlns:a16="http://schemas.microsoft.com/office/drawing/2014/main" xmlns="" id="{F1A44AD1-9F29-4DB8-B945-FDB89E79BBF4}"/>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21" name="Picture 65" descr="A close up of a logo&#10;&#10;Description automatically generated">
                <a:extLst>
                  <a:ext uri="{FF2B5EF4-FFF2-40B4-BE49-F238E27FC236}">
                    <a16:creationId xmlns:a16="http://schemas.microsoft.com/office/drawing/2014/main" xmlns="" id="{490DEEB4-2F2D-42EE-AB88-01275FE56D04}"/>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grpSp>
    </p:spTree>
    <p:extLst>
      <p:ext uri="{BB962C8B-B14F-4D97-AF65-F5344CB8AC3E}">
        <p14:creationId xmlns:p14="http://schemas.microsoft.com/office/powerpoint/2010/main" val="264322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Risks and hazards cont.</a:t>
            </a:r>
          </a:p>
        </p:txBody>
      </p:sp>
      <p:sp>
        <p:nvSpPr>
          <p:cNvPr id="5" name="Content Placeholder 4"/>
          <p:cNvSpPr>
            <a:spLocks noGrp="1"/>
          </p:cNvSpPr>
          <p:nvPr>
            <p:ph idx="1"/>
          </p:nvPr>
        </p:nvSpPr>
        <p:spPr>
          <a:xfrm>
            <a:off x="251520" y="1988840"/>
            <a:ext cx="5832648" cy="3960440"/>
          </a:xfrm>
        </p:spPr>
        <p:txBody>
          <a:bodyPr numCol="2"/>
          <a:lstStyle/>
          <a:p>
            <a:pPr>
              <a:spcBef>
                <a:spcPts val="600"/>
              </a:spcBef>
            </a:pPr>
            <a:r>
              <a:rPr lang="en-GB" sz="2000" dirty="0"/>
              <a:t>slips, trips and falls</a:t>
            </a:r>
          </a:p>
          <a:p>
            <a:pPr>
              <a:spcBef>
                <a:spcPts val="600"/>
              </a:spcBef>
            </a:pPr>
            <a:r>
              <a:rPr lang="en-GB" sz="2000" dirty="0"/>
              <a:t>injuries from poor manual handling</a:t>
            </a:r>
          </a:p>
          <a:p>
            <a:pPr>
              <a:spcBef>
                <a:spcPts val="600"/>
              </a:spcBef>
            </a:pPr>
            <a:r>
              <a:rPr lang="en-GB" sz="2000" dirty="0"/>
              <a:t>misuse/abuse of machinery</a:t>
            </a:r>
          </a:p>
          <a:p>
            <a:pPr>
              <a:spcBef>
                <a:spcPts val="600"/>
              </a:spcBef>
            </a:pPr>
            <a:r>
              <a:rPr lang="en-GB" sz="2000" dirty="0"/>
              <a:t>sharp objects like needles and knives</a:t>
            </a:r>
          </a:p>
          <a:p>
            <a:pPr>
              <a:spcBef>
                <a:spcPts val="600"/>
              </a:spcBef>
            </a:pPr>
            <a:r>
              <a:rPr lang="en-GB" sz="2000" dirty="0"/>
              <a:t>diseases</a:t>
            </a:r>
          </a:p>
          <a:p>
            <a:pPr>
              <a:spcBef>
                <a:spcPts val="600"/>
              </a:spcBef>
            </a:pPr>
            <a:r>
              <a:rPr lang="en-GB" sz="2000" dirty="0"/>
              <a:t>hazardous chemicals</a:t>
            </a:r>
          </a:p>
          <a:p>
            <a:pPr>
              <a:spcBef>
                <a:spcPts val="600"/>
              </a:spcBef>
            </a:pPr>
            <a:r>
              <a:rPr lang="en-GB" sz="2000" dirty="0"/>
              <a:t>global or critical</a:t>
            </a:r>
          </a:p>
          <a:p>
            <a:pPr marL="0" indent="0">
              <a:spcBef>
                <a:spcPts val="600"/>
              </a:spcBef>
              <a:buNone/>
            </a:pPr>
            <a:r>
              <a:rPr lang="en-GB" sz="2000" dirty="0"/>
              <a:t>      incidents</a:t>
            </a:r>
            <a:br>
              <a:rPr lang="en-GB" sz="2000" dirty="0"/>
            </a:br>
            <a:endParaRPr lang="en-GB" sz="2000" dirty="0"/>
          </a:p>
          <a:p>
            <a:pPr>
              <a:spcBef>
                <a:spcPts val="600"/>
              </a:spcBef>
            </a:pPr>
            <a:r>
              <a:rPr lang="en-GB" sz="2000" dirty="0"/>
              <a:t>noise pollution</a:t>
            </a:r>
          </a:p>
          <a:p>
            <a:pPr>
              <a:spcBef>
                <a:spcPts val="600"/>
              </a:spcBef>
            </a:pPr>
            <a:r>
              <a:rPr lang="en-GB" sz="2000" dirty="0"/>
              <a:t>moving vehicles</a:t>
            </a:r>
          </a:p>
          <a:p>
            <a:pPr>
              <a:spcBef>
                <a:spcPts val="600"/>
              </a:spcBef>
              <a:defRPr/>
            </a:pPr>
            <a:r>
              <a:rPr lang="en-GB" sz="2000" dirty="0">
                <a:solidFill>
                  <a:srgbClr val="000000"/>
                </a:solidFill>
                <a:latin typeface="Arial"/>
              </a:rPr>
              <a:t>locked or blocked fire exits</a:t>
            </a:r>
          </a:p>
          <a:p>
            <a:pPr>
              <a:spcBef>
                <a:spcPts val="600"/>
              </a:spcBef>
              <a:defRPr/>
            </a:pPr>
            <a:r>
              <a:rPr lang="en-GB" sz="2000" dirty="0">
                <a:solidFill>
                  <a:srgbClr val="000000"/>
                </a:solidFill>
                <a:latin typeface="Arial"/>
              </a:rPr>
              <a:t>obstructions</a:t>
            </a:r>
          </a:p>
          <a:p>
            <a:pPr>
              <a:spcBef>
                <a:spcPts val="600"/>
              </a:spcBef>
              <a:defRPr/>
            </a:pPr>
            <a:r>
              <a:rPr lang="en-GB" sz="2000" dirty="0">
                <a:solidFill>
                  <a:srgbClr val="000000"/>
                </a:solidFill>
                <a:latin typeface="Arial"/>
              </a:rPr>
              <a:t>poor lighting</a:t>
            </a:r>
          </a:p>
          <a:p>
            <a:pPr>
              <a:spcBef>
                <a:spcPts val="600"/>
              </a:spcBef>
              <a:defRPr/>
            </a:pPr>
            <a:r>
              <a:rPr lang="en-GB" sz="2000" dirty="0">
                <a:solidFill>
                  <a:srgbClr val="000000"/>
                </a:solidFill>
                <a:latin typeface="Arial"/>
              </a:rPr>
              <a:t>overcrowding</a:t>
            </a:r>
          </a:p>
          <a:p>
            <a:pPr>
              <a:spcBef>
                <a:spcPts val="600"/>
              </a:spcBef>
              <a:defRPr/>
            </a:pPr>
            <a:r>
              <a:rPr lang="en-GB" sz="2000" dirty="0">
                <a:solidFill>
                  <a:srgbClr val="000000"/>
                </a:solidFill>
                <a:latin typeface="Arial"/>
              </a:rPr>
              <a:t>fires, floods and other emergencies</a:t>
            </a:r>
          </a:p>
          <a:p>
            <a:pPr>
              <a:spcBef>
                <a:spcPts val="600"/>
              </a:spcBef>
              <a:defRPr/>
            </a:pPr>
            <a:r>
              <a:rPr lang="en-GB" sz="2000" dirty="0">
                <a:solidFill>
                  <a:srgbClr val="000000"/>
                </a:solidFill>
                <a:latin typeface="Arial"/>
              </a:rPr>
              <a:t>unsuitable footwear. </a:t>
            </a:r>
          </a:p>
          <a:p>
            <a:pPr>
              <a:spcBef>
                <a:spcPts val="600"/>
              </a:spcBef>
              <a:buClrTx/>
            </a:pPr>
            <a:endParaRPr lang="en-GB" sz="2000" dirty="0"/>
          </a:p>
        </p:txBody>
      </p:sp>
      <p:sp>
        <p:nvSpPr>
          <p:cNvPr id="3" name="Rounded Rectangle 2"/>
          <p:cNvSpPr/>
          <p:nvPr/>
        </p:nvSpPr>
        <p:spPr>
          <a:xfrm>
            <a:off x="251520" y="1402150"/>
            <a:ext cx="9001000" cy="442674"/>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B0F0"/>
                </a:solidFill>
                <a:effectLst/>
                <a:uLnTx/>
                <a:uFillTx/>
                <a:latin typeface="Arial"/>
                <a:ea typeface="+mn-ea"/>
                <a:cs typeface="Arial"/>
              </a:rPr>
              <a:t>Typical risks and hazards in the workplace include:</a:t>
            </a:r>
          </a:p>
        </p:txBody>
      </p:sp>
    </p:spTree>
    <p:extLst>
      <p:ext uri="{BB962C8B-B14F-4D97-AF65-F5344CB8AC3E}">
        <p14:creationId xmlns:p14="http://schemas.microsoft.com/office/powerpoint/2010/main" val="61684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95536" y="2780928"/>
            <a:ext cx="7488832" cy="1440000"/>
          </a:xfrm>
          <a:prstGeom prst="roundRect">
            <a:avLst/>
          </a:prstGeom>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Once a hazard or risk has been identified,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follow the </a:t>
            </a:r>
            <a:r>
              <a:rPr kumimoji="0" lang="en-GB" sz="2000" b="1" i="0" u="none" strike="noStrike" kern="0" cap="none" spc="0" normalizeH="0" baseline="0" noProof="0" dirty="0">
                <a:ln>
                  <a:noFill/>
                </a:ln>
                <a:solidFill>
                  <a:srgbClr val="00B0F0"/>
                </a:solidFill>
                <a:effectLst/>
                <a:uLnTx/>
                <a:uFillTx/>
                <a:latin typeface="Arial"/>
                <a:ea typeface="+mn-ea"/>
                <a:cs typeface="Arial"/>
              </a:rPr>
              <a:t>hierarchy of control </a:t>
            </a:r>
            <a:r>
              <a:rPr kumimoji="0" lang="en-GB" sz="2000" b="1" i="0" u="none" strike="noStrike" kern="0" cap="none" spc="0" normalizeH="0" baseline="0" noProof="0" dirty="0">
                <a:ln>
                  <a:noFill/>
                </a:ln>
                <a:solidFill>
                  <a:srgbClr val="000000"/>
                </a:solidFill>
                <a:effectLst/>
                <a:uLnTx/>
                <a:uFillTx/>
                <a:latin typeface="Arial"/>
                <a:ea typeface="+mn-ea"/>
                <a:cs typeface="Arial"/>
              </a:rPr>
              <a:t>to work out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the best ways to deal with the potential problem.</a:t>
            </a:r>
          </a:p>
        </p:txBody>
      </p:sp>
      <p:sp>
        <p:nvSpPr>
          <p:cNvPr id="2" name="Title 1"/>
          <p:cNvSpPr>
            <a:spLocks noGrp="1"/>
          </p:cNvSpPr>
          <p:nvPr>
            <p:ph type="title"/>
          </p:nvPr>
        </p:nvSpPr>
        <p:spPr/>
        <p:txBody>
          <a:bodyPr/>
          <a:lstStyle/>
          <a:p>
            <a:r>
              <a:rPr lang="en-GB" dirty="0"/>
              <a:t>Minimising risks</a:t>
            </a:r>
          </a:p>
        </p:txBody>
      </p:sp>
    </p:spTree>
    <p:extLst>
      <p:ext uri="{BB962C8B-B14F-4D97-AF65-F5344CB8AC3E}">
        <p14:creationId xmlns:p14="http://schemas.microsoft.com/office/powerpoint/2010/main" val="245774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Minimising risks</a:t>
            </a:r>
          </a:p>
        </p:txBody>
      </p:sp>
      <p:sp>
        <p:nvSpPr>
          <p:cNvPr id="3" name="Rounded Rectangle 2"/>
          <p:cNvSpPr/>
          <p:nvPr/>
        </p:nvSpPr>
        <p:spPr>
          <a:xfrm>
            <a:off x="323528" y="1196752"/>
            <a:ext cx="6840760" cy="476726"/>
          </a:xfrm>
          <a:prstGeom prst="round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Ask the questions:</a:t>
            </a:r>
          </a:p>
        </p:txBody>
      </p:sp>
      <p:sp>
        <p:nvSpPr>
          <p:cNvPr id="7" name="Rounded Rectangle 3">
            <a:extLst>
              <a:ext uri="{FF2B5EF4-FFF2-40B4-BE49-F238E27FC236}">
                <a16:creationId xmlns:a16="http://schemas.microsoft.com/office/drawing/2014/main" xmlns="" id="{27B6B296-7DE0-4086-8C2E-05431A5C8378}"/>
              </a:ext>
            </a:extLst>
          </p:cNvPr>
          <p:cNvSpPr/>
          <p:nvPr/>
        </p:nvSpPr>
        <p:spPr>
          <a:xfrm>
            <a:off x="179512" y="1673478"/>
            <a:ext cx="8352928" cy="4124087"/>
          </a:xfrm>
          <a:prstGeom prst="roundRect">
            <a:avLst>
              <a:gd name="adj" fmla="val 11866"/>
            </a:avLst>
          </a:prstGeom>
          <a:solidFill>
            <a:srgbClr val="ABE9FF"/>
          </a:solidFill>
        </p:spPr>
        <p:txBody>
          <a:bodyPr wrap="square" anchor="ctr">
            <a:spAutoFit/>
          </a:bodyPr>
          <a:lstStyle/>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can the hazard be eliminated?</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can the hazard be substituted with a </a:t>
            </a:r>
            <a:b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b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reduced risk?</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can the hazard be isolated or enclosed?</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would the introduction of a safe system </a:t>
            </a:r>
            <a:b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b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of work reduce the risk? For example, </a:t>
            </a:r>
            <a:b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b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new procedures and routines.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would information, training or supervision </a:t>
            </a:r>
            <a:b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b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reduce the risk?</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would PPE help?</a:t>
            </a:r>
          </a:p>
        </p:txBody>
      </p:sp>
    </p:spTree>
    <p:extLst>
      <p:ext uri="{BB962C8B-B14F-4D97-AF65-F5344CB8AC3E}">
        <p14:creationId xmlns:p14="http://schemas.microsoft.com/office/powerpoint/2010/main" val="331508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A19A4-5B25-415A-841C-B6F11721C2E3}"/>
              </a:ext>
            </a:extLst>
          </p:cNvPr>
          <p:cNvSpPr>
            <a:spLocks noGrp="1"/>
          </p:cNvSpPr>
          <p:nvPr>
            <p:ph type="title"/>
          </p:nvPr>
        </p:nvSpPr>
        <p:spPr/>
        <p:txBody>
          <a:bodyPr/>
          <a:lstStyle/>
          <a:p>
            <a:r>
              <a:rPr lang="en-GB" dirty="0"/>
              <a:t>5 steps to risk assessment</a:t>
            </a:r>
          </a:p>
        </p:txBody>
      </p:sp>
      <p:sp>
        <p:nvSpPr>
          <p:cNvPr id="3" name="Content Placeholder 2">
            <a:extLst>
              <a:ext uri="{FF2B5EF4-FFF2-40B4-BE49-F238E27FC236}">
                <a16:creationId xmlns:a16="http://schemas.microsoft.com/office/drawing/2014/main" xmlns="" id="{E330C371-57EF-4DFC-8F1B-71D5DAC82345}"/>
              </a:ext>
            </a:extLst>
          </p:cNvPr>
          <p:cNvSpPr>
            <a:spLocks noGrp="1"/>
          </p:cNvSpPr>
          <p:nvPr>
            <p:ph idx="1"/>
          </p:nvPr>
        </p:nvSpPr>
        <p:spPr/>
        <p:txBody>
          <a:bodyPr/>
          <a:lstStyle/>
          <a:p>
            <a:pPr marL="0" indent="0">
              <a:buNone/>
            </a:pPr>
            <a:r>
              <a:rPr lang="en-GB" dirty="0"/>
              <a:t>There are 5 steps to carrying out a risk assessment:</a:t>
            </a:r>
          </a:p>
          <a:p>
            <a:pPr marL="0" indent="0">
              <a:buNone/>
            </a:pPr>
            <a:endParaRPr lang="en-GB" dirty="0"/>
          </a:p>
          <a:p>
            <a:pPr marL="0" indent="0">
              <a:buNone/>
            </a:pPr>
            <a:r>
              <a:rPr lang="en-GB" dirty="0" smtClean="0"/>
              <a:t>Step 1 </a:t>
            </a:r>
            <a:r>
              <a:rPr lang="en-GB" dirty="0"/>
              <a:t> </a:t>
            </a:r>
            <a:r>
              <a:rPr lang="en-GB" dirty="0" smtClean="0"/>
              <a:t>     Identify </a:t>
            </a:r>
            <a:r>
              <a:rPr lang="en-GB" dirty="0"/>
              <a:t>the hazards</a:t>
            </a:r>
          </a:p>
          <a:p>
            <a:pPr marL="0" indent="0">
              <a:buNone/>
            </a:pPr>
            <a:endParaRPr lang="en-GB" dirty="0"/>
          </a:p>
          <a:p>
            <a:pPr marL="0" indent="0">
              <a:buNone/>
            </a:pPr>
            <a:r>
              <a:rPr lang="en-GB" dirty="0" smtClean="0"/>
              <a:t>Step 2</a:t>
            </a:r>
            <a:r>
              <a:rPr lang="en-GB" dirty="0"/>
              <a:t>	      Identify who may be harmed and how</a:t>
            </a:r>
          </a:p>
          <a:p>
            <a:pPr marL="0" indent="0">
              <a:buNone/>
            </a:pPr>
            <a:endParaRPr lang="en-GB" dirty="0"/>
          </a:p>
          <a:p>
            <a:pPr marL="0" indent="0">
              <a:buNone/>
            </a:pPr>
            <a:r>
              <a:rPr lang="en-GB" dirty="0" smtClean="0"/>
              <a:t>Step 3</a:t>
            </a:r>
            <a:r>
              <a:rPr lang="en-GB" dirty="0"/>
              <a:t>	      Evaluate the risk and introduce further controls</a:t>
            </a:r>
          </a:p>
          <a:p>
            <a:pPr marL="0" indent="0">
              <a:buNone/>
            </a:pPr>
            <a:endParaRPr lang="en-GB" dirty="0"/>
          </a:p>
          <a:p>
            <a:pPr marL="0" indent="0">
              <a:buNone/>
            </a:pPr>
            <a:r>
              <a:rPr lang="en-GB" dirty="0" smtClean="0"/>
              <a:t>Step 4</a:t>
            </a:r>
            <a:r>
              <a:rPr lang="en-GB" dirty="0"/>
              <a:t>	      Record the findings and implement them</a:t>
            </a:r>
          </a:p>
          <a:p>
            <a:pPr marL="0" indent="0">
              <a:buNone/>
            </a:pPr>
            <a:endParaRPr lang="en-GB" dirty="0"/>
          </a:p>
          <a:p>
            <a:pPr marL="0" indent="0">
              <a:buNone/>
            </a:pPr>
            <a:r>
              <a:rPr lang="en-GB" dirty="0" smtClean="0"/>
              <a:t>Step 5</a:t>
            </a:r>
            <a:r>
              <a:rPr lang="en-GB" dirty="0"/>
              <a:t>	      Review and revise and update if necessary.</a:t>
            </a:r>
          </a:p>
        </p:txBody>
      </p:sp>
    </p:spTree>
    <p:extLst>
      <p:ext uri="{BB962C8B-B14F-4D97-AF65-F5344CB8AC3E}">
        <p14:creationId xmlns:p14="http://schemas.microsoft.com/office/powerpoint/2010/main" val="407242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xmlns="" id="{096A5E84-758E-4E1A-80A9-C7D573210B16}"/>
              </a:ext>
            </a:extLst>
          </p:cNvPr>
          <p:cNvSpPr/>
          <p:nvPr/>
        </p:nvSpPr>
        <p:spPr>
          <a:xfrm>
            <a:off x="251520" y="2346475"/>
            <a:ext cx="8388932" cy="2274665"/>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2200" kern="0" dirty="0">
              <a:solidFill>
                <a:schemeClr val="tx1"/>
              </a:solidFill>
              <a:latin typeface="Arial"/>
              <a:cs typeface="Arial"/>
            </a:endParaRPr>
          </a:p>
        </p:txBody>
      </p:sp>
      <p:sp>
        <p:nvSpPr>
          <p:cNvPr id="2" name="Title 1"/>
          <p:cNvSpPr>
            <a:spLocks noGrp="1"/>
          </p:cNvSpPr>
          <p:nvPr>
            <p:ph type="title"/>
          </p:nvPr>
        </p:nvSpPr>
        <p:spPr/>
        <p:txBody>
          <a:bodyPr/>
          <a:lstStyle/>
          <a:p>
            <a:r>
              <a:rPr lang="en-GB" dirty="0"/>
              <a:t>Security provision</a:t>
            </a:r>
          </a:p>
        </p:txBody>
      </p:sp>
      <p:sp>
        <p:nvSpPr>
          <p:cNvPr id="4" name="Rounded Rectangle 3"/>
          <p:cNvSpPr/>
          <p:nvPr/>
        </p:nvSpPr>
        <p:spPr>
          <a:xfrm>
            <a:off x="503548" y="2428197"/>
            <a:ext cx="8136904" cy="2111216"/>
          </a:xfrm>
          <a:prstGeom prst="roundRect">
            <a:avLst/>
          </a:prstGeom>
          <a:noFill/>
          <a:ln w="38100">
            <a:no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chemeClr val="tx1"/>
                </a:solidFill>
                <a:effectLst/>
                <a:uLnTx/>
                <a:uFillTx/>
                <a:latin typeface="Arial"/>
                <a:ea typeface="+mn-ea"/>
                <a:cs typeface="Arial"/>
              </a:rPr>
              <a:t>Security can be provided to clients in 3 main ways:</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400" b="1" i="0" u="none" strike="noStrike" kern="0" cap="none" spc="0" normalizeH="0" baseline="0" noProof="0" dirty="0">
              <a:ln>
                <a:noFill/>
              </a:ln>
              <a:solidFill>
                <a:schemeClr val="tx1"/>
              </a:solidFill>
              <a:effectLst/>
              <a:uLnTx/>
              <a:uFillTx/>
              <a:latin typeface="Arial"/>
              <a:ea typeface="+mn-ea"/>
              <a:cs typeface="Arial"/>
            </a:endParaRPr>
          </a:p>
          <a:p>
            <a:pPr marL="342900" indent="-342900" eaLnBrk="0" hangingPunct="0">
              <a:spcBef>
                <a:spcPct val="20000"/>
              </a:spcBef>
              <a:buClr>
                <a:srgbClr val="00B0F0"/>
              </a:buClr>
              <a:buFont typeface="Arial" panose="020B0604020202020204" pitchFamily="34" charset="0"/>
              <a:buChar char="●"/>
              <a:defRPr/>
            </a:pPr>
            <a:r>
              <a:rPr lang="en-GB" sz="2200" kern="0" dirty="0">
                <a:solidFill>
                  <a:schemeClr val="tx1"/>
                </a:solidFill>
                <a:latin typeface="Arial"/>
                <a:cs typeface="Arial"/>
              </a:rPr>
              <a:t>manned security </a:t>
            </a:r>
          </a:p>
          <a:p>
            <a:pPr marL="342900" indent="-342900" eaLnBrk="0" hangingPunct="0">
              <a:spcBef>
                <a:spcPct val="20000"/>
              </a:spcBef>
              <a:buClr>
                <a:srgbClr val="00B0F0"/>
              </a:buClr>
              <a:buFont typeface="Arial" panose="020B0604020202020204" pitchFamily="34" charset="0"/>
              <a:buChar char="●"/>
              <a:defRPr/>
            </a:pPr>
            <a:r>
              <a:rPr lang="en-GB" sz="2200" kern="0" dirty="0">
                <a:solidFill>
                  <a:schemeClr val="tx1"/>
                </a:solidFill>
                <a:latin typeface="Arial"/>
                <a:cs typeface="Arial"/>
              </a:rPr>
              <a:t>physical security</a:t>
            </a:r>
          </a:p>
          <a:p>
            <a:pPr marL="342900" indent="-342900" eaLnBrk="0" hangingPunct="0">
              <a:spcBef>
                <a:spcPct val="20000"/>
              </a:spcBef>
              <a:buClr>
                <a:srgbClr val="00B0F0"/>
              </a:buClr>
              <a:buFont typeface="Arial" panose="020B0604020202020204" pitchFamily="34" charset="0"/>
              <a:buChar char="●"/>
              <a:defRPr/>
            </a:pPr>
            <a:r>
              <a:rPr lang="en-GB" sz="2200" kern="0" dirty="0">
                <a:solidFill>
                  <a:schemeClr val="tx1"/>
                </a:solidFill>
                <a:latin typeface="Arial"/>
                <a:cs typeface="Arial"/>
              </a:rPr>
              <a:t>systems.</a:t>
            </a:r>
          </a:p>
        </p:txBody>
      </p:sp>
    </p:spTree>
    <p:extLst>
      <p:ext uri="{BB962C8B-B14F-4D97-AF65-F5344CB8AC3E}">
        <p14:creationId xmlns:p14="http://schemas.microsoft.com/office/powerpoint/2010/main" val="374004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Personal protective equipment (PPE)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51520" y="116632"/>
            <a:ext cx="792000" cy="657956"/>
          </a:xfrm>
          <a:prstGeom prst="ellipse">
            <a:avLst/>
          </a:prstGeom>
          <a:solidFill>
            <a:srgbClr val="00B0F0"/>
          </a:solidFill>
          <a:ln w="31750">
            <a:solidFill>
              <a:schemeClr val="bg1"/>
            </a:solidFill>
          </a:ln>
        </p:spPr>
      </p:pic>
      <p:sp>
        <p:nvSpPr>
          <p:cNvPr id="3" name="Rounded Rectangle 2"/>
          <p:cNvSpPr/>
          <p:nvPr/>
        </p:nvSpPr>
        <p:spPr>
          <a:xfrm>
            <a:off x="395536" y="3003351"/>
            <a:ext cx="8496944" cy="851297"/>
          </a:xfrm>
          <a:prstGeom prst="roundRect">
            <a:avLst/>
          </a:prstGeom>
          <a:solidFill>
            <a:schemeClr val="tx1"/>
          </a:solidFill>
          <a:ln w="38100">
            <a:solidFill>
              <a:schemeClr val="tx1"/>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What items of personal protective equipment (PPE) </a:t>
            </a:r>
            <a:br>
              <a:rPr kumimoji="0" lang="en-GB" sz="2200" b="1" i="0" u="none" strike="noStrike" kern="0" cap="none" spc="0" normalizeH="0" baseline="0" noProof="0" dirty="0">
                <a:ln>
                  <a:noFill/>
                </a:ln>
                <a:solidFill>
                  <a:srgbClr val="FFFFFF"/>
                </a:solidFill>
                <a:effectLst/>
                <a:uLnTx/>
                <a:uFillTx/>
                <a:latin typeface="Arial"/>
                <a:ea typeface="+mn-ea"/>
                <a:cs typeface="Arial"/>
              </a:rPr>
            </a:br>
            <a:r>
              <a:rPr kumimoji="0" lang="en-GB" sz="2200" b="1" i="0" u="none" strike="noStrike" kern="0" cap="none" spc="0" normalizeH="0" baseline="0" noProof="0" dirty="0">
                <a:ln>
                  <a:noFill/>
                </a:ln>
                <a:solidFill>
                  <a:srgbClr val="FFFFFF"/>
                </a:solidFill>
                <a:effectLst/>
                <a:uLnTx/>
                <a:uFillTx/>
                <a:latin typeface="Arial"/>
                <a:ea typeface="+mn-ea"/>
                <a:cs typeface="Arial"/>
              </a:rPr>
              <a:t>might a security operative carry?</a:t>
            </a:r>
          </a:p>
        </p:txBody>
      </p:sp>
    </p:spTree>
    <p:extLst>
      <p:ext uri="{BB962C8B-B14F-4D97-AF65-F5344CB8AC3E}">
        <p14:creationId xmlns:p14="http://schemas.microsoft.com/office/powerpoint/2010/main" val="409189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Personal protective equipment (PPE) cont.</a:t>
            </a:r>
          </a:p>
        </p:txBody>
      </p:sp>
      <p:sp>
        <p:nvSpPr>
          <p:cNvPr id="6" name="Content Placeholder 5"/>
          <p:cNvSpPr>
            <a:spLocks noGrp="1"/>
          </p:cNvSpPr>
          <p:nvPr>
            <p:ph idx="1"/>
          </p:nvPr>
        </p:nvSpPr>
        <p:spPr>
          <a:xfrm>
            <a:off x="314602" y="1881066"/>
            <a:ext cx="4257398" cy="4500262"/>
          </a:xfrm>
        </p:spPr>
        <p:txBody>
          <a:bodyPr/>
          <a:lstStyle/>
          <a:p>
            <a:pPr>
              <a:spcBef>
                <a:spcPts val="600"/>
              </a:spcBef>
            </a:pPr>
            <a:r>
              <a:rPr lang="en-GB" sz="2000" dirty="0"/>
              <a:t>waterproof clothing</a:t>
            </a:r>
          </a:p>
          <a:p>
            <a:pPr>
              <a:spcBef>
                <a:spcPts val="600"/>
              </a:spcBef>
            </a:pPr>
            <a:r>
              <a:rPr lang="en-GB" sz="2000" dirty="0"/>
              <a:t>high-visibility clothing</a:t>
            </a:r>
          </a:p>
          <a:p>
            <a:pPr>
              <a:spcBef>
                <a:spcPts val="600"/>
              </a:spcBef>
            </a:pPr>
            <a:r>
              <a:rPr lang="en-GB" sz="2000" dirty="0"/>
              <a:t>headwear</a:t>
            </a:r>
          </a:p>
          <a:p>
            <a:pPr>
              <a:spcBef>
                <a:spcPts val="600"/>
              </a:spcBef>
            </a:pPr>
            <a:r>
              <a:rPr lang="en-GB" sz="2000" dirty="0"/>
              <a:t>gloves (needle/slash resistant)</a:t>
            </a:r>
          </a:p>
          <a:p>
            <a:pPr>
              <a:spcBef>
                <a:spcPts val="600"/>
              </a:spcBef>
            </a:pPr>
            <a:r>
              <a:rPr lang="en-GB" sz="2000" dirty="0"/>
              <a:t>rubber gloves and </a:t>
            </a:r>
            <a:br>
              <a:rPr lang="en-GB" sz="2000" dirty="0"/>
            </a:br>
            <a:r>
              <a:rPr lang="en-GB" sz="2000" dirty="0"/>
              <a:t>face-shields </a:t>
            </a:r>
          </a:p>
          <a:p>
            <a:pPr>
              <a:spcBef>
                <a:spcPts val="600"/>
              </a:spcBef>
            </a:pPr>
            <a:r>
              <a:rPr lang="en-GB" sz="2000" dirty="0"/>
              <a:t>stab-resistant vests</a:t>
            </a:r>
          </a:p>
          <a:p>
            <a:pPr>
              <a:spcBef>
                <a:spcPts val="600"/>
              </a:spcBef>
            </a:pPr>
            <a:r>
              <a:rPr lang="en-GB" sz="2000" dirty="0">
                <a:solidFill>
                  <a:srgbClr val="000000"/>
                </a:solidFill>
              </a:rPr>
              <a:t>ear defenders</a:t>
            </a:r>
          </a:p>
          <a:p>
            <a:pPr>
              <a:spcBef>
                <a:spcPts val="600"/>
              </a:spcBef>
            </a:pPr>
            <a:r>
              <a:rPr lang="en-GB" sz="2000" dirty="0">
                <a:solidFill>
                  <a:srgbClr val="000000"/>
                </a:solidFill>
              </a:rPr>
              <a:t>eye protection</a:t>
            </a:r>
          </a:p>
          <a:p>
            <a:pPr>
              <a:spcBef>
                <a:spcPts val="600"/>
              </a:spcBef>
            </a:pPr>
            <a:r>
              <a:rPr lang="en-GB" sz="2000" dirty="0"/>
              <a:t>safety footwear</a:t>
            </a:r>
          </a:p>
          <a:p>
            <a:pPr>
              <a:spcBef>
                <a:spcPts val="600"/>
              </a:spcBef>
            </a:pPr>
            <a:r>
              <a:rPr lang="en-GB" sz="2000" dirty="0"/>
              <a:t>face masks/coverings (infectious diseases)</a:t>
            </a:r>
          </a:p>
          <a:p>
            <a:pPr marL="0" indent="0">
              <a:spcBef>
                <a:spcPts val="600"/>
              </a:spcBef>
              <a:buClrTx/>
              <a:buNone/>
            </a:pPr>
            <a:endParaRPr lang="en-GB" sz="20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51520" y="116632"/>
            <a:ext cx="792000" cy="657956"/>
          </a:xfrm>
          <a:prstGeom prst="ellipse">
            <a:avLst/>
          </a:prstGeom>
          <a:solidFill>
            <a:srgbClr val="00B0F0"/>
          </a:solidFill>
          <a:ln w="31750">
            <a:solidFill>
              <a:schemeClr val="bg1"/>
            </a:solidFill>
          </a:ln>
        </p:spPr>
      </p:pic>
      <p:sp>
        <p:nvSpPr>
          <p:cNvPr id="3" name="Rounded Rectangle 2"/>
          <p:cNvSpPr/>
          <p:nvPr/>
        </p:nvSpPr>
        <p:spPr>
          <a:xfrm>
            <a:off x="241469" y="1281906"/>
            <a:ext cx="8646169" cy="442674"/>
          </a:xfrm>
          <a:prstGeom prst="roundRect">
            <a:avLst/>
          </a:prstGeom>
          <a:solidFill>
            <a:schemeClr val="bg1">
              <a:lumMod val="75000"/>
            </a:schemeClr>
          </a:solidFill>
          <a:ln w="28575">
            <a:solidFill>
              <a:schemeClr val="tx1"/>
            </a:solidFill>
          </a:ln>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Security operatives will carry the following PPE:</a:t>
            </a:r>
          </a:p>
        </p:txBody>
      </p:sp>
      <p:sp>
        <p:nvSpPr>
          <p:cNvPr id="11" name="Rounded Rectangle 2">
            <a:extLst>
              <a:ext uri="{FF2B5EF4-FFF2-40B4-BE49-F238E27FC236}">
                <a16:creationId xmlns:a16="http://schemas.microsoft.com/office/drawing/2014/main" xmlns="" id="{3F46E195-BA2E-4129-B363-034900D46141}"/>
              </a:ext>
            </a:extLst>
          </p:cNvPr>
          <p:cNvSpPr/>
          <p:nvPr/>
        </p:nvSpPr>
        <p:spPr>
          <a:xfrm>
            <a:off x="4664973" y="1881066"/>
            <a:ext cx="3888892" cy="4249549"/>
          </a:xfrm>
          <a:prstGeom prst="roundRect">
            <a:avLst>
              <a:gd name="adj" fmla="val 11166"/>
            </a:avLst>
          </a:prstGeom>
          <a:solidFill>
            <a:srgbClr val="ABE9FF"/>
          </a:solidFill>
          <a:ln w="28575">
            <a:solidFill>
              <a:srgbClr val="00B0F0"/>
            </a:solidFill>
          </a:ln>
        </p:spPr>
        <p:txBody>
          <a:bodyPr wrap="square">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Equipment:</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metal detectors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and/or mirrors </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body cameras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radios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mobile phones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personal alarms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torches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lang="en-GB" sz="2000" kern="0" dirty="0">
                <a:solidFill>
                  <a:srgbClr val="000000"/>
                </a:solidFill>
                <a:latin typeface="Arial"/>
                <a:cs typeface="Arial"/>
              </a:rPr>
              <a:t>equipment </a:t>
            </a:r>
            <a:r>
              <a:rPr kumimoji="0" lang="en-GB" sz="2000" b="1" i="0" u="none" strike="noStrike" kern="0" cap="none" spc="0" normalizeH="0" baseline="0" noProof="0" dirty="0">
                <a:ln>
                  <a:noFill/>
                </a:ln>
                <a:solidFill>
                  <a:srgbClr val="000000"/>
                </a:solidFill>
                <a:effectLst/>
                <a:uLnTx/>
                <a:uFillTx/>
                <a:latin typeface="Arial"/>
                <a:ea typeface="+mn-ea"/>
                <a:cs typeface="Arial"/>
              </a:rPr>
              <a:t>as it applies</a:t>
            </a:r>
            <a:r>
              <a:rPr kumimoji="0" lang="en-GB" sz="2000" b="1" i="0" u="none" strike="noStrike" kern="0" cap="none" spc="0" normalizeH="0" noProof="0" dirty="0">
                <a:ln>
                  <a:noFill/>
                </a:ln>
                <a:solidFill>
                  <a:srgbClr val="000000"/>
                </a:solidFill>
                <a:effectLst/>
                <a:uLnTx/>
                <a:uFillTx/>
                <a:latin typeface="Arial"/>
                <a:ea typeface="+mn-ea"/>
                <a:cs typeface="Arial"/>
              </a:rPr>
              <a:t> to the incident e.g. to help control infection.</a:t>
            </a:r>
            <a:endParaRPr kumimoji="0" lang="en-GB" sz="2000" b="1"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07672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500"/>
                                        <p:tgtEl>
                                          <p:spTgt spid="6">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fade">
                                      <p:cBhvr>
                                        <p:cTn id="34" dur="500"/>
                                        <p:tgtEl>
                                          <p:spTgt spid="6">
                                            <p:txEl>
                                              <p:pRg st="9" end="9"/>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 manual handling</a:t>
            </a:r>
          </a:p>
        </p:txBody>
      </p:sp>
      <p:sp>
        <p:nvSpPr>
          <p:cNvPr id="3" name="Rounded Rectangle 2"/>
          <p:cNvSpPr/>
          <p:nvPr/>
        </p:nvSpPr>
        <p:spPr>
          <a:xfrm>
            <a:off x="323528" y="2693856"/>
            <a:ext cx="8568952" cy="1123712"/>
          </a:xfrm>
          <a:prstGeom prst="roundRect">
            <a:avLst/>
          </a:prstGeom>
          <a:solidFill>
            <a:schemeClr val="bg1">
              <a:lumMod val="75000"/>
            </a:schemeClr>
          </a:solidFill>
          <a:ln w="28575">
            <a:solidFill>
              <a:schemeClr val="tx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If you lift or move heavy objects without using the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recognised procedures, you run the risk of sustaining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the following injuries:</a:t>
            </a:r>
          </a:p>
        </p:txBody>
      </p:sp>
      <p:sp>
        <p:nvSpPr>
          <p:cNvPr id="5" name="Rectangle 4"/>
          <p:cNvSpPr/>
          <p:nvPr/>
        </p:nvSpPr>
        <p:spPr>
          <a:xfrm>
            <a:off x="467544" y="3918734"/>
            <a:ext cx="7488832" cy="2939266"/>
          </a:xfrm>
          <a:prstGeom prst="rect">
            <a:avLst/>
          </a:prstGeom>
        </p:spPr>
        <p:txBody>
          <a:bodyPr wrap="square" numCol="2">
            <a:spAutoFit/>
          </a:bodyPr>
          <a:lstStyle/>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fractures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spinal disc injuries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trapped nerves          </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friction burns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damage to muscles</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
            </a:r>
            <a:br>
              <a:rPr kumimoji="0" lang="en-GB" sz="2000" b="1" i="0" u="none" strike="noStrike" kern="0" cap="none" spc="0" normalizeH="0" baseline="0" noProof="0" dirty="0">
                <a:ln>
                  <a:noFill/>
                </a:ln>
                <a:solidFill>
                  <a:srgbClr val="000000"/>
                </a:solidFill>
                <a:effectLst/>
                <a:uLnTx/>
                <a:uFillTx/>
                <a:latin typeface="Arial"/>
                <a:ea typeface="+mn-ea"/>
                <a:cs typeface="Arial"/>
              </a:rPr>
            </a:br>
            <a:endParaRPr kumimoji="0" lang="en-GB" sz="2000" b="1"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damaged ligaments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and tendons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abrasions and cuts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hernias.</a:t>
            </a:r>
          </a:p>
        </p:txBody>
      </p:sp>
      <p:sp>
        <p:nvSpPr>
          <p:cNvPr id="8" name="Rounded Rectangle 5">
            <a:extLst>
              <a:ext uri="{FF2B5EF4-FFF2-40B4-BE49-F238E27FC236}">
                <a16:creationId xmlns:a16="http://schemas.microsoft.com/office/drawing/2014/main" xmlns="" id="{490EBDC3-7C44-441F-B4E6-1C139E3362E0}"/>
              </a:ext>
            </a:extLst>
          </p:cNvPr>
          <p:cNvSpPr>
            <a:spLocks noChangeArrowheads="1"/>
          </p:cNvSpPr>
          <p:nvPr/>
        </p:nvSpPr>
        <p:spPr bwMode="auto">
          <a:xfrm>
            <a:off x="323528" y="1326596"/>
            <a:ext cx="8475526" cy="1123712"/>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000" i="0" u="none" strike="noStrike" kern="1200" cap="none" spc="0" normalizeH="0" baseline="0" noProof="0" dirty="0">
                <a:ln>
                  <a:noFill/>
                </a:ln>
                <a:solidFill>
                  <a:schemeClr val="bg1"/>
                </a:solidFill>
                <a:effectLst/>
                <a:uLnTx/>
                <a:uFillTx/>
                <a:latin typeface="Arial" charset="0"/>
                <a:ea typeface="+mn-ea"/>
                <a:cs typeface="Arial" charset="0"/>
              </a:rPr>
              <a:t>Manual handling</a:t>
            </a:r>
            <a:r>
              <a:rPr kumimoji="0" lang="en-GB" altLang="en-US" sz="2000" i="0" u="none" strike="noStrike" kern="1200" cap="none" spc="0" normalizeH="0" baseline="0" noProof="0" dirty="0">
                <a:ln>
                  <a:noFill/>
                </a:ln>
                <a:solidFill>
                  <a:srgbClr val="00B0F0"/>
                </a:solidFill>
                <a:effectLst/>
                <a:uLnTx/>
                <a:uFillTx/>
                <a:latin typeface="Arial" charset="0"/>
                <a:ea typeface="+mn-ea"/>
                <a:cs typeface="Arial" charset="0"/>
              </a:rPr>
              <a:t> </a:t>
            </a:r>
            <a:r>
              <a:rPr kumimoji="0" lang="en-GB" altLang="en-US" sz="2000" i="0" u="none" strike="noStrike" kern="1200" cap="none" spc="0" normalizeH="0" baseline="0" noProof="0" dirty="0">
                <a:ln>
                  <a:noFill/>
                </a:ln>
                <a:solidFill>
                  <a:srgbClr val="000000"/>
                </a:solidFill>
                <a:effectLst/>
                <a:uLnTx/>
                <a:uFillTx/>
                <a:latin typeface="Arial" charset="0"/>
                <a:ea typeface="+mn-ea"/>
                <a:cs typeface="Arial" charset="0"/>
              </a:rPr>
              <a:t>is the movement or support of any load </a:t>
            </a:r>
            <a:br>
              <a:rPr kumimoji="0" lang="en-GB" altLang="en-US" sz="2000" i="0" u="none" strike="noStrike" kern="1200" cap="none" spc="0" normalizeH="0" baseline="0" noProof="0" dirty="0">
                <a:ln>
                  <a:noFill/>
                </a:ln>
                <a:solidFill>
                  <a:srgbClr val="000000"/>
                </a:solidFill>
                <a:effectLst/>
                <a:uLnTx/>
                <a:uFillTx/>
                <a:latin typeface="Arial" charset="0"/>
                <a:ea typeface="+mn-ea"/>
                <a:cs typeface="Arial" charset="0"/>
              </a:rPr>
            </a:br>
            <a:r>
              <a:rPr kumimoji="0" lang="en-GB" altLang="en-US" sz="2000" i="0" u="none" strike="noStrike" kern="1200" cap="none" spc="0" normalizeH="0" baseline="0" noProof="0" dirty="0">
                <a:ln>
                  <a:noFill/>
                </a:ln>
                <a:solidFill>
                  <a:srgbClr val="000000"/>
                </a:solidFill>
                <a:effectLst/>
                <a:uLnTx/>
                <a:uFillTx/>
                <a:latin typeface="Arial" charset="0"/>
                <a:ea typeface="+mn-ea"/>
                <a:cs typeface="Arial" charset="0"/>
              </a:rPr>
              <a:t>by physical effort, including lifting, moving, carrying, pushing </a:t>
            </a:r>
            <a:br>
              <a:rPr kumimoji="0" lang="en-GB" altLang="en-US" sz="2000" i="0" u="none" strike="noStrike" kern="1200" cap="none" spc="0" normalizeH="0" baseline="0" noProof="0" dirty="0">
                <a:ln>
                  <a:noFill/>
                </a:ln>
                <a:solidFill>
                  <a:srgbClr val="000000"/>
                </a:solidFill>
                <a:effectLst/>
                <a:uLnTx/>
                <a:uFillTx/>
                <a:latin typeface="Arial" charset="0"/>
                <a:ea typeface="+mn-ea"/>
                <a:cs typeface="Arial" charset="0"/>
              </a:rPr>
            </a:br>
            <a:r>
              <a:rPr kumimoji="0" lang="en-GB" altLang="en-US" sz="2000" i="0" u="none" strike="noStrike" kern="1200" cap="none" spc="0" normalizeH="0" baseline="0" noProof="0" dirty="0">
                <a:ln>
                  <a:noFill/>
                </a:ln>
                <a:solidFill>
                  <a:srgbClr val="000000"/>
                </a:solidFill>
                <a:effectLst/>
                <a:uLnTx/>
                <a:uFillTx/>
                <a:latin typeface="Arial" charset="0"/>
                <a:ea typeface="+mn-ea"/>
                <a:cs typeface="Arial" charset="0"/>
              </a:rPr>
              <a:t>and pulling</a:t>
            </a:r>
          </a:p>
        </p:txBody>
      </p:sp>
      <p:grpSp>
        <p:nvGrpSpPr>
          <p:cNvPr id="9" name="Group 63">
            <a:extLst>
              <a:ext uri="{FF2B5EF4-FFF2-40B4-BE49-F238E27FC236}">
                <a16:creationId xmlns:a16="http://schemas.microsoft.com/office/drawing/2014/main" xmlns="" id="{A896AD26-BCF9-4D2C-9A8C-C05E6D541684}"/>
              </a:ext>
            </a:extLst>
          </p:cNvPr>
          <p:cNvGrpSpPr>
            <a:grpSpLocks/>
          </p:cNvGrpSpPr>
          <p:nvPr/>
        </p:nvGrpSpPr>
        <p:grpSpPr bwMode="auto">
          <a:xfrm>
            <a:off x="211131" y="1190544"/>
            <a:ext cx="790575" cy="657225"/>
            <a:chOff x="2166297" y="4501361"/>
            <a:chExt cx="792000" cy="658801"/>
          </a:xfrm>
          <a:solidFill>
            <a:srgbClr val="F58305"/>
          </a:solidFill>
        </p:grpSpPr>
        <p:sp>
          <p:nvSpPr>
            <p:cNvPr id="10" name="Oval 9">
              <a:extLst>
                <a:ext uri="{FF2B5EF4-FFF2-40B4-BE49-F238E27FC236}">
                  <a16:creationId xmlns:a16="http://schemas.microsoft.com/office/drawing/2014/main" xmlns="" id="{13DD2FC4-ACCB-439F-A4BF-64A1399BB5D5}"/>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1" name="Picture 65" descr="A close up of a logo&#10;&#10;Description automatically generated">
              <a:extLst>
                <a:ext uri="{FF2B5EF4-FFF2-40B4-BE49-F238E27FC236}">
                  <a16:creationId xmlns:a16="http://schemas.microsoft.com/office/drawing/2014/main" xmlns="" id="{05E3CA8E-FF87-4EDC-9DA8-32C3ABA75C15}"/>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spTree>
    <p:extLst>
      <p:ext uri="{BB962C8B-B14F-4D97-AF65-F5344CB8AC3E}">
        <p14:creationId xmlns:p14="http://schemas.microsoft.com/office/powerpoint/2010/main" val="287991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Using LITE</a:t>
            </a:r>
          </a:p>
        </p:txBody>
      </p:sp>
      <p:sp>
        <p:nvSpPr>
          <p:cNvPr id="3" name="Rounded Rectangle 2"/>
          <p:cNvSpPr/>
          <p:nvPr/>
        </p:nvSpPr>
        <p:spPr>
          <a:xfrm>
            <a:off x="251520" y="1250695"/>
            <a:ext cx="8636119" cy="851297"/>
          </a:xfrm>
          <a:prstGeom prst="roundRect">
            <a:avLst/>
          </a:prstGeom>
          <a:solidFill>
            <a:srgbClr val="00B0F0"/>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Before attempting to lift a load, use LITE</a:t>
            </a:r>
            <a:br>
              <a:rPr kumimoji="0" lang="en-GB" sz="2200" b="1" i="0" u="none" strike="noStrike" kern="0" cap="none" spc="0" normalizeH="0" baseline="0" noProof="0" dirty="0">
                <a:ln>
                  <a:noFill/>
                </a:ln>
                <a:solidFill>
                  <a:srgbClr val="FFFFFF"/>
                </a:solidFill>
                <a:effectLst/>
                <a:uLnTx/>
                <a:uFillTx/>
                <a:latin typeface="Arial"/>
                <a:ea typeface="+mn-ea"/>
                <a:cs typeface="Arial"/>
              </a:rPr>
            </a:br>
            <a:r>
              <a:rPr kumimoji="0" lang="en-GB" sz="2200" b="1" i="0" u="none" strike="noStrike" kern="0" cap="none" spc="0" normalizeH="0" baseline="0" noProof="0" dirty="0">
                <a:ln>
                  <a:noFill/>
                </a:ln>
                <a:solidFill>
                  <a:srgbClr val="FFFFFF"/>
                </a:solidFill>
                <a:effectLst/>
                <a:uLnTx/>
                <a:uFillTx/>
                <a:latin typeface="Arial"/>
                <a:ea typeface="+mn-ea"/>
                <a:cs typeface="Arial"/>
              </a:rPr>
              <a:t>to evaluate the risk:</a:t>
            </a:r>
          </a:p>
        </p:txBody>
      </p:sp>
      <p:sp>
        <p:nvSpPr>
          <p:cNvPr id="5" name="Rectangle 4"/>
          <p:cNvSpPr/>
          <p:nvPr/>
        </p:nvSpPr>
        <p:spPr>
          <a:xfrm>
            <a:off x="1129885" y="2988832"/>
            <a:ext cx="7906611" cy="1107996"/>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Look at the load. If it is too heavy, can it be lightened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or split? If it is unstable, can handles be fitted or the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load be reapportioned?</a:t>
            </a:r>
          </a:p>
        </p:txBody>
      </p:sp>
      <p:sp>
        <p:nvSpPr>
          <p:cNvPr id="4" name="Rounded Rectangle 3"/>
          <p:cNvSpPr/>
          <p:nvPr/>
        </p:nvSpPr>
        <p:spPr>
          <a:xfrm>
            <a:off x="1259632" y="2479773"/>
            <a:ext cx="1022653" cy="476726"/>
          </a:xfrm>
          <a:prstGeom prst="roundRect">
            <a:avLst/>
          </a:prstGeom>
          <a:solidFill>
            <a:schemeClr val="tx1"/>
          </a:solidFill>
          <a:ln w="38100">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LOAD</a:t>
            </a:r>
            <a:endParaRPr kumimoji="0" lang="en-GB" sz="1800" b="0" i="0" u="none" strike="noStrike" kern="1200" cap="none" spc="0" normalizeH="0" baseline="0" noProof="0" dirty="0">
              <a:ln>
                <a:noFill/>
              </a:ln>
              <a:solidFill>
                <a:srgbClr val="FFFFFF"/>
              </a:solidFill>
              <a:effectLst/>
              <a:uLnTx/>
              <a:uFillTx/>
              <a:latin typeface="Arial"/>
              <a:ea typeface="+mn-ea"/>
              <a:cs typeface="Arial"/>
            </a:endParaRPr>
          </a:p>
        </p:txBody>
      </p:sp>
      <p:grpSp>
        <p:nvGrpSpPr>
          <p:cNvPr id="7" name="Group 6">
            <a:extLst>
              <a:ext uri="{FF2B5EF4-FFF2-40B4-BE49-F238E27FC236}">
                <a16:creationId xmlns:a16="http://schemas.microsoft.com/office/drawing/2014/main" xmlns="" id="{AC4235FB-1690-4127-9572-D0A565C81D9C}"/>
              </a:ext>
            </a:extLst>
          </p:cNvPr>
          <p:cNvGrpSpPr/>
          <p:nvPr/>
        </p:nvGrpSpPr>
        <p:grpSpPr>
          <a:xfrm>
            <a:off x="1146432" y="4419600"/>
            <a:ext cx="7632847" cy="1331399"/>
            <a:chOff x="1146432" y="4370417"/>
            <a:chExt cx="7632847" cy="1331399"/>
          </a:xfrm>
        </p:grpSpPr>
        <p:sp>
          <p:nvSpPr>
            <p:cNvPr id="6" name="Rectangle 5"/>
            <p:cNvSpPr/>
            <p:nvPr/>
          </p:nvSpPr>
          <p:spPr>
            <a:xfrm>
              <a:off x="1146432" y="4932375"/>
              <a:ext cx="7632847" cy="769441"/>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Consider the capability of the person. Are they strong or fit enough? Are they adequately trained for the task?</a:t>
              </a:r>
            </a:p>
          </p:txBody>
        </p:sp>
        <p:sp>
          <p:nvSpPr>
            <p:cNvPr id="10" name="Rounded Rectangle 9"/>
            <p:cNvSpPr/>
            <p:nvPr/>
          </p:nvSpPr>
          <p:spPr>
            <a:xfrm>
              <a:off x="1259632" y="4370417"/>
              <a:ext cx="1833685" cy="476726"/>
            </a:xfrm>
            <a:prstGeom prst="roundRect">
              <a:avLst/>
            </a:prstGeom>
            <a:solidFill>
              <a:schemeClr val="tx1"/>
            </a:solidFill>
            <a:ln w="38100">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INDIVIDUAL</a:t>
              </a:r>
              <a:endParaRPr kumimoji="0" lang="en-GB" sz="1800" b="0" i="0" u="none" strike="noStrike" kern="1200" cap="none" spc="0" normalizeH="0" baseline="0" noProof="0" dirty="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344208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Using LITE cont.</a:t>
            </a:r>
          </a:p>
        </p:txBody>
      </p:sp>
      <p:sp>
        <p:nvSpPr>
          <p:cNvPr id="6" name="Rectangle 5"/>
          <p:cNvSpPr/>
          <p:nvPr/>
        </p:nvSpPr>
        <p:spPr>
          <a:xfrm>
            <a:off x="1259632" y="2088724"/>
            <a:ext cx="7632848" cy="1107996"/>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Evaluate the job to be done. Does the task involve stretching, twisting or bending? Can machinery be used or can team handling be used?</a:t>
            </a:r>
          </a:p>
        </p:txBody>
      </p:sp>
      <p:sp>
        <p:nvSpPr>
          <p:cNvPr id="8" name="Rounded Rectangle 7"/>
          <p:cNvSpPr/>
          <p:nvPr/>
        </p:nvSpPr>
        <p:spPr>
          <a:xfrm>
            <a:off x="1278335" y="1598167"/>
            <a:ext cx="998564" cy="476726"/>
          </a:xfrm>
          <a:prstGeom prst="roundRect">
            <a:avLst/>
          </a:prstGeom>
          <a:solidFill>
            <a:schemeClr val="tx1"/>
          </a:solidFill>
          <a:ln w="38100">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TASK</a:t>
            </a:r>
            <a:endParaRPr kumimoji="0" lang="en-GB" sz="1800" b="0" i="0" u="none" strike="noStrike" kern="1200" cap="none" spc="0" normalizeH="0" baseline="0" noProof="0" dirty="0">
              <a:ln>
                <a:noFill/>
              </a:ln>
              <a:solidFill>
                <a:srgbClr val="FFFFFF"/>
              </a:solidFill>
              <a:effectLst/>
              <a:uLnTx/>
              <a:uFillTx/>
              <a:latin typeface="Arial"/>
              <a:ea typeface="+mn-ea"/>
              <a:cs typeface="Arial"/>
            </a:endParaRPr>
          </a:p>
        </p:txBody>
      </p:sp>
      <p:grpSp>
        <p:nvGrpSpPr>
          <p:cNvPr id="3" name="Group 2">
            <a:extLst>
              <a:ext uri="{FF2B5EF4-FFF2-40B4-BE49-F238E27FC236}">
                <a16:creationId xmlns:a16="http://schemas.microsoft.com/office/drawing/2014/main" xmlns="" id="{32FB1653-AB87-4DB1-B370-83E42701AA22}"/>
              </a:ext>
            </a:extLst>
          </p:cNvPr>
          <p:cNvGrpSpPr/>
          <p:nvPr/>
        </p:nvGrpSpPr>
        <p:grpSpPr>
          <a:xfrm>
            <a:off x="1251248" y="3773835"/>
            <a:ext cx="7632848" cy="1599381"/>
            <a:chOff x="1251248" y="3773835"/>
            <a:chExt cx="7632848" cy="1599381"/>
          </a:xfrm>
        </p:grpSpPr>
        <p:sp>
          <p:nvSpPr>
            <p:cNvPr id="7" name="Rectangle 6"/>
            <p:cNvSpPr/>
            <p:nvPr/>
          </p:nvSpPr>
          <p:spPr>
            <a:xfrm>
              <a:off x="1251248" y="4265220"/>
              <a:ext cx="7632848" cy="1107996"/>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Control the environment where the task takes place. Is the floor slippery or uneven? Can the layout or floor condition be improved?</a:t>
              </a:r>
            </a:p>
          </p:txBody>
        </p:sp>
        <p:sp>
          <p:nvSpPr>
            <p:cNvPr id="9" name="Rounded Rectangle 8"/>
            <p:cNvSpPr/>
            <p:nvPr/>
          </p:nvSpPr>
          <p:spPr>
            <a:xfrm>
              <a:off x="1278335" y="3773835"/>
              <a:ext cx="2312449" cy="476726"/>
            </a:xfrm>
            <a:prstGeom prst="roundRect">
              <a:avLst/>
            </a:prstGeom>
            <a:solidFill>
              <a:schemeClr val="tx1"/>
            </a:solidFill>
            <a:ln w="38100">
              <a:solidFill>
                <a:srgbClr val="00B0F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ENVIRONMENT</a:t>
              </a:r>
              <a:endParaRPr kumimoji="0" lang="en-GB" sz="1800" b="0" i="0" u="none" strike="noStrike" kern="1200" cap="none" spc="0" normalizeH="0" baseline="0" noProof="0" dirty="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263372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Lifting techniques</a:t>
            </a:r>
          </a:p>
        </p:txBody>
      </p:sp>
      <p:sp>
        <p:nvSpPr>
          <p:cNvPr id="13" name="Rounded Rectangle 4">
            <a:extLst>
              <a:ext uri="{FF2B5EF4-FFF2-40B4-BE49-F238E27FC236}">
                <a16:creationId xmlns:a16="http://schemas.microsoft.com/office/drawing/2014/main" xmlns="" id="{53F5E9EE-AED9-4C54-8AF2-44BCDE7B3FAA}"/>
              </a:ext>
            </a:extLst>
          </p:cNvPr>
          <p:cNvSpPr/>
          <p:nvPr/>
        </p:nvSpPr>
        <p:spPr>
          <a:xfrm>
            <a:off x="251520" y="1350734"/>
            <a:ext cx="7632848"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a:ea typeface="+mn-ea"/>
                <a:cs typeface="Arial"/>
              </a:rPr>
              <a:t>The 6 safe lifting techniques are:</a:t>
            </a:r>
          </a:p>
        </p:txBody>
      </p:sp>
      <p:sp>
        <p:nvSpPr>
          <p:cNvPr id="14" name="Rounded Rectangle 2">
            <a:extLst>
              <a:ext uri="{FF2B5EF4-FFF2-40B4-BE49-F238E27FC236}">
                <a16:creationId xmlns:a16="http://schemas.microsoft.com/office/drawing/2014/main" xmlns="" id="{C223F682-ABD2-4C7A-98DD-7E78BD0BAB43}"/>
              </a:ext>
            </a:extLst>
          </p:cNvPr>
          <p:cNvSpPr/>
          <p:nvPr/>
        </p:nvSpPr>
        <p:spPr>
          <a:xfrm>
            <a:off x="251520" y="1906500"/>
            <a:ext cx="7551751" cy="3548205"/>
          </a:xfrm>
          <a:prstGeom prst="roundRect">
            <a:avLst/>
          </a:prstGeom>
          <a:solidFill>
            <a:srgbClr val="ABE9FF"/>
          </a:solidFill>
          <a:ln w="38100">
            <a:solidFill>
              <a:srgbClr val="00B0F0"/>
            </a:solidFill>
          </a:ln>
        </p:spPr>
        <p:txBody>
          <a:bodyPr wrap="square" anchor="ctr">
            <a:spAutoFit/>
          </a:bodyPr>
          <a:lstStyle/>
          <a:p>
            <a:pPr marL="457200" marR="0" lvl="0" indent="-457200" algn="l" defTabSz="914400" rtl="0" eaLnBrk="0" fontAlgn="base" latinLnBrk="0" hangingPunct="0">
              <a:lnSpc>
                <a:spcPct val="100000"/>
              </a:lnSpc>
              <a:spcBef>
                <a:spcPct val="20000"/>
              </a:spcBef>
              <a:spcAft>
                <a:spcPct val="0"/>
              </a:spcAft>
              <a:buClr>
                <a:srgbClr val="00B0F0"/>
              </a:buClr>
              <a:buSzTx/>
              <a:buFont typeface="+mj-lt"/>
              <a:buAutoNum type="arabicPeriod"/>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Stop and think</a:t>
            </a:r>
          </a:p>
          <a:p>
            <a:pPr marL="457200" marR="0" lvl="0" indent="-457200" algn="l" defTabSz="914400" rtl="0" eaLnBrk="0" fontAlgn="base" latinLnBrk="0" hangingPunct="0">
              <a:lnSpc>
                <a:spcPct val="100000"/>
              </a:lnSpc>
              <a:spcBef>
                <a:spcPct val="20000"/>
              </a:spcBef>
              <a:spcAft>
                <a:spcPct val="0"/>
              </a:spcAft>
              <a:buClr>
                <a:srgbClr val="00B0F0"/>
              </a:buClr>
              <a:buSzTx/>
              <a:buFont typeface="+mj-lt"/>
              <a:buAutoNum type="arabicPeriod"/>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Position the feet</a:t>
            </a:r>
          </a:p>
          <a:p>
            <a:pPr marL="457200" marR="0" lvl="0" indent="-457200" algn="l" defTabSz="914400" rtl="0" eaLnBrk="0" fontAlgn="base" latinLnBrk="0" hangingPunct="0">
              <a:lnSpc>
                <a:spcPct val="100000"/>
              </a:lnSpc>
              <a:spcBef>
                <a:spcPct val="20000"/>
              </a:spcBef>
              <a:spcAft>
                <a:spcPct val="0"/>
              </a:spcAft>
              <a:buClr>
                <a:srgbClr val="00B0F0"/>
              </a:buClr>
              <a:buSzTx/>
              <a:buFont typeface="+mj-lt"/>
              <a:buAutoNum type="arabicPeriod"/>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Bend the knees</a:t>
            </a:r>
          </a:p>
          <a:p>
            <a:pPr marL="457200" marR="0" lvl="0" indent="-457200" algn="l" defTabSz="914400" rtl="0" eaLnBrk="0" fontAlgn="base" latinLnBrk="0" hangingPunct="0">
              <a:lnSpc>
                <a:spcPct val="100000"/>
              </a:lnSpc>
              <a:spcBef>
                <a:spcPct val="20000"/>
              </a:spcBef>
              <a:spcAft>
                <a:spcPct val="0"/>
              </a:spcAft>
              <a:buClr>
                <a:srgbClr val="00B0F0"/>
              </a:buClr>
              <a:buSzTx/>
              <a:buFont typeface="+mj-lt"/>
              <a:buAutoNum type="arabicPeriod"/>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Get a firm grip, keeping the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back slightly flexed</a:t>
            </a:r>
          </a:p>
          <a:p>
            <a:pPr marL="457200" marR="0" lvl="0" indent="-457200" algn="l" defTabSz="914400" rtl="0" eaLnBrk="0" fontAlgn="base" latinLnBrk="0" hangingPunct="0">
              <a:lnSpc>
                <a:spcPct val="100000"/>
              </a:lnSpc>
              <a:spcBef>
                <a:spcPct val="20000"/>
              </a:spcBef>
              <a:spcAft>
                <a:spcPct val="0"/>
              </a:spcAft>
              <a:buClr>
                <a:srgbClr val="00B0F0"/>
              </a:buClr>
              <a:buSzTx/>
              <a:buFont typeface="+mj-lt"/>
              <a:buAutoNum type="arabicPeriod"/>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Raise with the legs</a:t>
            </a:r>
          </a:p>
          <a:p>
            <a:pPr marL="457200" marR="0" lvl="0" indent="-457200" algn="l" defTabSz="914400" rtl="0" eaLnBrk="0" fontAlgn="base" latinLnBrk="0" hangingPunct="0">
              <a:lnSpc>
                <a:spcPct val="100000"/>
              </a:lnSpc>
              <a:spcBef>
                <a:spcPct val="20000"/>
              </a:spcBef>
              <a:spcAft>
                <a:spcPct val="0"/>
              </a:spcAft>
              <a:buClr>
                <a:srgbClr val="00B0F0"/>
              </a:buClr>
              <a:buSzTx/>
              <a:buFont typeface="+mj-lt"/>
              <a:buAutoNum type="arabicPeriod"/>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Raise with the legs</a:t>
            </a:r>
          </a:p>
          <a:p>
            <a:pPr marL="457200" marR="0" lvl="0" indent="-457200" algn="l" defTabSz="914400" rtl="0" eaLnBrk="0" fontAlgn="base" latinLnBrk="0" hangingPunct="0">
              <a:lnSpc>
                <a:spcPct val="100000"/>
              </a:lnSpc>
              <a:spcBef>
                <a:spcPct val="20000"/>
              </a:spcBef>
              <a:spcAft>
                <a:spcPct val="0"/>
              </a:spcAft>
              <a:buClr>
                <a:srgbClr val="00B0F0"/>
              </a:buClr>
              <a:buSzTx/>
              <a:buFont typeface="+mj-lt"/>
              <a:buAutoNum type="arabicPeriod"/>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Keep the load close to the body.</a:t>
            </a:r>
          </a:p>
        </p:txBody>
      </p:sp>
    </p:spTree>
    <p:extLst>
      <p:ext uri="{BB962C8B-B14F-4D97-AF65-F5344CB8AC3E}">
        <p14:creationId xmlns:p14="http://schemas.microsoft.com/office/powerpoint/2010/main" val="92529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Lone working </a:t>
            </a:r>
          </a:p>
        </p:txBody>
      </p:sp>
      <p:sp>
        <p:nvSpPr>
          <p:cNvPr id="3" name="Rounded Rectangle 2"/>
          <p:cNvSpPr/>
          <p:nvPr/>
        </p:nvSpPr>
        <p:spPr>
          <a:xfrm>
            <a:off x="359532" y="2061246"/>
            <a:ext cx="8100900" cy="2948892"/>
          </a:xfrm>
          <a:prstGeom prst="roundRect">
            <a:avLst/>
          </a:prstGeom>
          <a:noFill/>
          <a:ln w="28575">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a:ea typeface="+mn-ea"/>
                <a:cs typeface="Arial"/>
              </a:rPr>
              <a:t>Security operatives who work alone can </a:t>
            </a:r>
            <a:br>
              <a:rPr kumimoji="0" lang="en-GB" sz="2200" b="1" i="0" u="none" strike="noStrike" kern="0" cap="none" spc="0" normalizeH="0" baseline="0" noProof="0" dirty="0">
                <a:ln>
                  <a:noFill/>
                </a:ln>
                <a:solidFill>
                  <a:srgbClr val="00B0F0"/>
                </a:solidFill>
                <a:effectLst/>
                <a:uLnTx/>
                <a:uFillTx/>
                <a:latin typeface="Arial"/>
                <a:ea typeface="+mn-ea"/>
                <a:cs typeface="Arial"/>
              </a:rPr>
            </a:br>
            <a:r>
              <a:rPr kumimoji="0" lang="en-GB" sz="2200" b="1" i="0" u="none" strike="noStrike" kern="0" cap="none" spc="0" normalizeH="0" baseline="0" noProof="0" dirty="0">
                <a:ln>
                  <a:noFill/>
                </a:ln>
                <a:solidFill>
                  <a:srgbClr val="00B0F0"/>
                </a:solidFill>
                <a:effectLst/>
                <a:uLnTx/>
                <a:uFillTx/>
                <a:latin typeface="Arial"/>
                <a:ea typeface="+mn-ea"/>
                <a:cs typeface="Arial"/>
              </a:rPr>
              <a:t>be particularly susceptible to:</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100" b="1" i="0" u="none" strike="noStrike" kern="0" cap="none" spc="0" normalizeH="0" baseline="0" noProof="0" dirty="0">
              <a:ln>
                <a:noFill/>
              </a:ln>
              <a:solidFill>
                <a:srgbClr val="00B0F0"/>
              </a:solidFill>
              <a:effectLst/>
              <a:uLnTx/>
              <a:uFillTx/>
              <a:latin typeface="Arial"/>
              <a:ea typeface="+mn-ea"/>
              <a:cs typeface="Arial"/>
            </a:endParaRPr>
          </a:p>
          <a:p>
            <a:pPr marL="342900" marR="0" lvl="0" indent="-342900" algn="l" defTabSz="914400"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violence</a:t>
            </a:r>
          </a:p>
          <a:p>
            <a:pPr marL="342900" marR="0" lvl="0" indent="-342900" algn="l" defTabSz="914400"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injury </a:t>
            </a:r>
          </a:p>
          <a:p>
            <a:pPr marL="342900" marR="0" lvl="0" indent="-342900" algn="l" defTabSz="914400"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ill health</a:t>
            </a:r>
          </a:p>
          <a:p>
            <a:pPr marL="342900" marR="0" lvl="0" indent="-342900" algn="l" defTabSz="914400"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lack of support/communication </a:t>
            </a:r>
          </a:p>
          <a:p>
            <a:pPr marL="342900" marR="0" lvl="0" indent="-342900" algn="l" defTabSz="914400" rtl="0" eaLnBrk="1" fontAlgn="base" latinLnBrk="0" hangingPunct="1">
              <a:lnSpc>
                <a:spcPct val="100000"/>
              </a:lnSpc>
              <a:spcBef>
                <a:spcPct val="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lack of welfare facilities for rest.</a:t>
            </a:r>
          </a:p>
        </p:txBody>
      </p:sp>
    </p:spTree>
    <p:extLst>
      <p:ext uri="{BB962C8B-B14F-4D97-AF65-F5344CB8AC3E}">
        <p14:creationId xmlns:p14="http://schemas.microsoft.com/office/powerpoint/2010/main" val="219046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Safety signs and signals</a:t>
            </a:r>
          </a:p>
        </p:txBody>
      </p:sp>
      <p:sp>
        <p:nvSpPr>
          <p:cNvPr id="7" name="Rounded Rectangle 4">
            <a:extLst>
              <a:ext uri="{FF2B5EF4-FFF2-40B4-BE49-F238E27FC236}">
                <a16:creationId xmlns:a16="http://schemas.microsoft.com/office/drawing/2014/main" xmlns="" id="{35321FA5-48A9-4904-A7B7-E8522DED20BE}"/>
              </a:ext>
            </a:extLst>
          </p:cNvPr>
          <p:cNvSpPr/>
          <p:nvPr/>
        </p:nvSpPr>
        <p:spPr>
          <a:xfrm>
            <a:off x="611560" y="1783724"/>
            <a:ext cx="7632848"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a:ea typeface="+mn-ea"/>
                <a:cs typeface="Arial"/>
              </a:rPr>
              <a:t>Safety signs and signals:</a:t>
            </a:r>
          </a:p>
        </p:txBody>
      </p:sp>
      <p:sp>
        <p:nvSpPr>
          <p:cNvPr id="8" name="Rounded Rectangle 2">
            <a:extLst>
              <a:ext uri="{FF2B5EF4-FFF2-40B4-BE49-F238E27FC236}">
                <a16:creationId xmlns:a16="http://schemas.microsoft.com/office/drawing/2014/main" xmlns="" id="{B5E32FAB-8016-4CE1-B7B6-7BE1F08F58FC}"/>
              </a:ext>
            </a:extLst>
          </p:cNvPr>
          <p:cNvSpPr/>
          <p:nvPr/>
        </p:nvSpPr>
        <p:spPr>
          <a:xfrm>
            <a:off x="611561" y="2443859"/>
            <a:ext cx="7056784" cy="851297"/>
          </a:xfrm>
          <a:prstGeom prst="roundRect">
            <a:avLst/>
          </a:prstGeom>
          <a:solidFill>
            <a:srgbClr val="00B0F0"/>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are used to communicate health </a:t>
            </a:r>
            <a:br>
              <a:rPr kumimoji="0" lang="en-GB" sz="2200" b="1" i="0" u="none" strike="noStrike" kern="0" cap="none" spc="0" normalizeH="0" baseline="0" noProof="0" dirty="0">
                <a:ln>
                  <a:noFill/>
                </a:ln>
                <a:effectLst/>
                <a:uLnTx/>
                <a:uFillTx/>
                <a:latin typeface="Arial"/>
                <a:ea typeface="+mn-ea"/>
                <a:cs typeface="Arial"/>
              </a:rPr>
            </a:br>
            <a:r>
              <a:rPr kumimoji="0" lang="en-GB" sz="2200" b="1" i="0" u="none" strike="noStrike" kern="0" cap="none" spc="0" normalizeH="0" baseline="0" noProof="0" dirty="0">
                <a:ln>
                  <a:noFill/>
                </a:ln>
                <a:effectLst/>
                <a:uLnTx/>
                <a:uFillTx/>
                <a:latin typeface="Arial"/>
                <a:ea typeface="+mn-ea"/>
                <a:cs typeface="Arial"/>
              </a:rPr>
              <a:t>and safety instructions</a:t>
            </a:r>
          </a:p>
        </p:txBody>
      </p:sp>
      <p:sp>
        <p:nvSpPr>
          <p:cNvPr id="9" name="Rounded Rectangle 5">
            <a:extLst>
              <a:ext uri="{FF2B5EF4-FFF2-40B4-BE49-F238E27FC236}">
                <a16:creationId xmlns:a16="http://schemas.microsoft.com/office/drawing/2014/main" xmlns="" id="{05EBF782-B9C9-4EBF-898A-AA546E6C467D}"/>
              </a:ext>
            </a:extLst>
          </p:cNvPr>
          <p:cNvSpPr/>
          <p:nvPr/>
        </p:nvSpPr>
        <p:spPr>
          <a:xfrm>
            <a:off x="611561" y="3490059"/>
            <a:ext cx="7272808" cy="476726"/>
          </a:xfrm>
          <a:prstGeom prst="roundRect">
            <a:avLst/>
          </a:prstGeom>
          <a:solidFill>
            <a:schemeClr val="tx1"/>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must be kept clean</a:t>
            </a:r>
          </a:p>
        </p:txBody>
      </p:sp>
      <p:sp>
        <p:nvSpPr>
          <p:cNvPr id="10" name="Rounded Rectangle 6">
            <a:extLst>
              <a:ext uri="{FF2B5EF4-FFF2-40B4-BE49-F238E27FC236}">
                <a16:creationId xmlns:a16="http://schemas.microsoft.com/office/drawing/2014/main" xmlns="" id="{062213E7-AB4C-4D8D-88EA-3EAFAF9A37BB}"/>
              </a:ext>
            </a:extLst>
          </p:cNvPr>
          <p:cNvSpPr/>
          <p:nvPr/>
        </p:nvSpPr>
        <p:spPr>
          <a:xfrm>
            <a:off x="611560" y="4161688"/>
            <a:ext cx="7200800" cy="851297"/>
          </a:xfrm>
          <a:prstGeom prst="roundRect">
            <a:avLst/>
          </a:prstGeom>
          <a:solidFill>
            <a:schemeClr val="bg2"/>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must be displayed where they can </a:t>
            </a:r>
            <a:br>
              <a:rPr kumimoji="0" lang="en-GB" sz="2200" b="1" i="0" u="none" strike="noStrike" kern="0" cap="none" spc="0" normalizeH="0" baseline="0" noProof="0" dirty="0">
                <a:ln>
                  <a:noFill/>
                </a:ln>
                <a:effectLst/>
                <a:uLnTx/>
                <a:uFillTx/>
                <a:latin typeface="Arial"/>
                <a:ea typeface="+mn-ea"/>
                <a:cs typeface="Arial"/>
              </a:rPr>
            </a:br>
            <a:r>
              <a:rPr kumimoji="0" lang="en-GB" sz="2200" b="1" i="0" u="none" strike="noStrike" kern="0" cap="none" spc="0" normalizeH="0" baseline="0" noProof="0" dirty="0">
                <a:ln>
                  <a:noFill/>
                </a:ln>
                <a:effectLst/>
                <a:uLnTx/>
                <a:uFillTx/>
                <a:latin typeface="Arial"/>
                <a:ea typeface="+mn-ea"/>
                <a:cs typeface="Arial"/>
              </a:rPr>
              <a:t>be easily seen.</a:t>
            </a:r>
          </a:p>
        </p:txBody>
      </p:sp>
    </p:spTree>
    <p:extLst>
      <p:ext uri="{BB962C8B-B14F-4D97-AF65-F5344CB8AC3E}">
        <p14:creationId xmlns:p14="http://schemas.microsoft.com/office/powerpoint/2010/main" val="157453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xmlns="" id="{BA50E4A0-39BE-4762-862D-F977B2BF91E9}"/>
              </a:ext>
            </a:extLst>
          </p:cNvPr>
          <p:cNvSpPr/>
          <p:nvPr/>
        </p:nvSpPr>
        <p:spPr>
          <a:xfrm>
            <a:off x="251520" y="2023625"/>
            <a:ext cx="8640960" cy="3398377"/>
          </a:xfrm>
          <a:prstGeom prst="roundRect">
            <a:avLst/>
          </a:prstGeom>
          <a:solidFill>
            <a:srgbClr val="ABE9FF"/>
          </a:solidFill>
          <a:ln w="38100">
            <a:solidFill>
              <a:srgbClr val="00B0F0"/>
            </a:solidFill>
          </a:ln>
        </p:spPr>
        <p:txBody>
          <a:bodyPr wrap="square" anchor="ctr">
            <a:spAutoFit/>
          </a:bodyPr>
          <a:lstStyle/>
          <a:p>
            <a:pPr marL="457200" marR="0" lvl="0" indent="-4572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meet legal requirements</a:t>
            </a:r>
          </a:p>
          <a:p>
            <a:pPr marL="457200" marR="0" lvl="0" indent="-4572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help identify accident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trends</a:t>
            </a:r>
          </a:p>
          <a:p>
            <a:pPr marL="457200" marR="0" lvl="0" indent="-4572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improve practices and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procedures</a:t>
            </a:r>
          </a:p>
          <a:p>
            <a:pPr marL="457200" marR="0" lvl="0" indent="-4572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help prevent similar incidents</a:t>
            </a:r>
          </a:p>
          <a:p>
            <a:pPr marL="457200" marR="0" lvl="0" indent="-4572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assist with insurance claims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and investigations.</a:t>
            </a:r>
          </a:p>
        </p:txBody>
      </p:sp>
      <p:sp>
        <p:nvSpPr>
          <p:cNvPr id="2" name="Title 1"/>
          <p:cNvSpPr>
            <a:spLocks noGrp="1"/>
          </p:cNvSpPr>
          <p:nvPr>
            <p:ph type="title"/>
          </p:nvPr>
        </p:nvSpPr>
        <p:spPr/>
        <p:txBody>
          <a:bodyPr/>
          <a:lstStyle/>
          <a:p>
            <a:r>
              <a:rPr lang="en-GB" dirty="0"/>
              <a:t>Reporting incidents and accidents</a:t>
            </a:r>
          </a:p>
        </p:txBody>
      </p:sp>
      <p:sp>
        <p:nvSpPr>
          <p:cNvPr id="7" name="Rounded Rectangle 4">
            <a:extLst>
              <a:ext uri="{FF2B5EF4-FFF2-40B4-BE49-F238E27FC236}">
                <a16:creationId xmlns:a16="http://schemas.microsoft.com/office/drawing/2014/main" xmlns="" id="{7A7830A2-FF5F-443A-8AE2-AF51DAC78BB3}"/>
              </a:ext>
            </a:extLst>
          </p:cNvPr>
          <p:cNvSpPr/>
          <p:nvPr/>
        </p:nvSpPr>
        <p:spPr>
          <a:xfrm>
            <a:off x="251520" y="1435998"/>
            <a:ext cx="7632848"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a:ea typeface="+mn-ea"/>
                <a:cs typeface="Arial"/>
              </a:rPr>
              <a:t>Incidents and accidents must be properly reported to:</a:t>
            </a:r>
          </a:p>
        </p:txBody>
      </p:sp>
    </p:spTree>
    <p:extLst>
      <p:ext uri="{BB962C8B-B14F-4D97-AF65-F5344CB8AC3E}">
        <p14:creationId xmlns:p14="http://schemas.microsoft.com/office/powerpoint/2010/main" val="236466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Information required</a:t>
            </a:r>
          </a:p>
        </p:txBody>
      </p:sp>
      <p:sp>
        <p:nvSpPr>
          <p:cNvPr id="4" name="Content Placeholder 3"/>
          <p:cNvSpPr>
            <a:spLocks noGrp="1"/>
          </p:cNvSpPr>
          <p:nvPr>
            <p:ph idx="1"/>
          </p:nvPr>
        </p:nvSpPr>
        <p:spPr>
          <a:xfrm>
            <a:off x="251520" y="2272127"/>
            <a:ext cx="4320480" cy="3672408"/>
          </a:xfrm>
        </p:spPr>
        <p:txBody>
          <a:bodyPr/>
          <a:lstStyle/>
          <a:p>
            <a:pPr>
              <a:spcBef>
                <a:spcPts val="600"/>
              </a:spcBef>
            </a:pPr>
            <a:r>
              <a:rPr lang="en-GB" dirty="0"/>
              <a:t>day, date and time </a:t>
            </a:r>
            <a:br>
              <a:rPr lang="en-GB" dirty="0"/>
            </a:br>
            <a:r>
              <a:rPr lang="en-GB" dirty="0"/>
              <a:t>of incident</a:t>
            </a:r>
          </a:p>
          <a:p>
            <a:pPr>
              <a:spcBef>
                <a:spcPts val="600"/>
              </a:spcBef>
            </a:pPr>
            <a:r>
              <a:rPr lang="en-GB" dirty="0"/>
              <a:t>location of incident</a:t>
            </a:r>
          </a:p>
          <a:p>
            <a:pPr>
              <a:spcBef>
                <a:spcPts val="600"/>
              </a:spcBef>
            </a:pPr>
            <a:r>
              <a:rPr lang="en-GB" dirty="0"/>
              <a:t>how you were alerted to it</a:t>
            </a:r>
          </a:p>
          <a:p>
            <a:pPr>
              <a:spcBef>
                <a:spcPts val="600"/>
              </a:spcBef>
            </a:pPr>
            <a:r>
              <a:rPr lang="en-GB" dirty="0"/>
              <a:t>what you saw</a:t>
            </a:r>
          </a:p>
          <a:p>
            <a:pPr>
              <a:spcBef>
                <a:spcPts val="600"/>
              </a:spcBef>
            </a:pPr>
            <a:r>
              <a:rPr lang="en-GB" dirty="0"/>
              <a:t>what you were told</a:t>
            </a:r>
          </a:p>
          <a:p>
            <a:pPr>
              <a:spcBef>
                <a:spcPts val="600"/>
              </a:spcBef>
            </a:pPr>
            <a:r>
              <a:rPr lang="en-GB" dirty="0"/>
              <a:t>what happened</a:t>
            </a:r>
          </a:p>
          <a:p>
            <a:pPr>
              <a:spcBef>
                <a:spcPts val="600"/>
              </a:spcBef>
            </a:pPr>
            <a:r>
              <a:rPr lang="en-GB" dirty="0"/>
              <a:t>what action you took</a:t>
            </a:r>
          </a:p>
        </p:txBody>
      </p:sp>
      <p:sp>
        <p:nvSpPr>
          <p:cNvPr id="3" name="Rounded Rectangle 2"/>
          <p:cNvSpPr/>
          <p:nvPr/>
        </p:nvSpPr>
        <p:spPr>
          <a:xfrm>
            <a:off x="251520" y="1268760"/>
            <a:ext cx="8636119" cy="851297"/>
          </a:xfrm>
          <a:prstGeom prst="roundRect">
            <a:avLst/>
          </a:prstGeom>
          <a:solidFill>
            <a:schemeClr val="bg1">
              <a:lumMod val="75000"/>
            </a:schemeClr>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Incident/accident reports need to include at least the following information:</a:t>
            </a:r>
          </a:p>
        </p:txBody>
      </p:sp>
      <p:sp>
        <p:nvSpPr>
          <p:cNvPr id="5" name="Rectangle 4"/>
          <p:cNvSpPr/>
          <p:nvPr/>
        </p:nvSpPr>
        <p:spPr>
          <a:xfrm>
            <a:off x="4644008" y="2268520"/>
            <a:ext cx="4176464" cy="3524042"/>
          </a:xfrm>
          <a:prstGeom prst="rect">
            <a:avLst/>
          </a:prstGeom>
        </p:spPr>
        <p:txBody>
          <a:bodyPr wrap="square">
            <a:spAutoFit/>
          </a:bodyPr>
          <a:lstStyle/>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whether first aid was required</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whether the emergency services were called</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what the result was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details of any injuries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details of any witnesses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any descriptions of property or people.</a:t>
            </a:r>
          </a:p>
        </p:txBody>
      </p:sp>
    </p:spTree>
    <p:extLst>
      <p:ext uri="{BB962C8B-B14F-4D97-AF65-F5344CB8AC3E}">
        <p14:creationId xmlns:p14="http://schemas.microsoft.com/office/powerpoint/2010/main" val="24784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SIA</a:t>
            </a:r>
          </a:p>
        </p:txBody>
      </p:sp>
      <p:sp>
        <p:nvSpPr>
          <p:cNvPr id="5" name="Rounded Rectangle 4"/>
          <p:cNvSpPr/>
          <p:nvPr/>
        </p:nvSpPr>
        <p:spPr>
          <a:xfrm>
            <a:off x="251520" y="1628800"/>
            <a:ext cx="7632848"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a:ea typeface="+mn-ea"/>
                <a:cs typeface="Arial"/>
              </a:rPr>
              <a:t>The SIA has 3 main aims:</a:t>
            </a:r>
          </a:p>
        </p:txBody>
      </p:sp>
      <p:sp>
        <p:nvSpPr>
          <p:cNvPr id="3" name="Rounded Rectangle 2"/>
          <p:cNvSpPr/>
          <p:nvPr/>
        </p:nvSpPr>
        <p:spPr>
          <a:xfrm>
            <a:off x="251520" y="2256574"/>
            <a:ext cx="7551751" cy="1225868"/>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the compulsory licensing of individuals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undertaking designated activities within the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private security industry</a:t>
            </a:r>
          </a:p>
        </p:txBody>
      </p:sp>
      <p:sp>
        <p:nvSpPr>
          <p:cNvPr id="6" name="Rounded Rectangle 5"/>
          <p:cNvSpPr/>
          <p:nvPr/>
        </p:nvSpPr>
        <p:spPr>
          <a:xfrm>
            <a:off x="251521" y="3655417"/>
            <a:ext cx="7272808" cy="851297"/>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lang="en-GB" sz="2200" kern="0" dirty="0">
                <a:solidFill>
                  <a:srgbClr val="000000"/>
                </a:solidFill>
                <a:latin typeface="Arial"/>
                <a:cs typeface="Arial"/>
              </a:rPr>
              <a:t>t</a:t>
            </a:r>
            <a:r>
              <a:rPr kumimoji="0" lang="en-GB" sz="2200" b="1" i="0" u="none" strike="noStrike" kern="0" cap="none" spc="0" normalizeH="0" baseline="0" noProof="0" dirty="0">
                <a:ln>
                  <a:noFill/>
                </a:ln>
                <a:solidFill>
                  <a:srgbClr val="000000"/>
                </a:solidFill>
                <a:effectLst/>
                <a:uLnTx/>
                <a:uFillTx/>
                <a:latin typeface="Arial"/>
                <a:cs typeface="Arial"/>
              </a:rPr>
              <a:t>o recognise quality service by managing the voluntary Approved Contractor Scheme (ACS)</a:t>
            </a:r>
          </a:p>
        </p:txBody>
      </p:sp>
      <p:sp>
        <p:nvSpPr>
          <p:cNvPr id="7" name="Rounded Rectangle 6"/>
          <p:cNvSpPr/>
          <p:nvPr/>
        </p:nvSpPr>
        <p:spPr>
          <a:xfrm>
            <a:off x="251520" y="4679689"/>
            <a:ext cx="7200800" cy="851297"/>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lang="en-GB" sz="2200" kern="0" dirty="0">
                <a:solidFill>
                  <a:srgbClr val="000000"/>
                </a:solidFill>
                <a:latin typeface="Arial"/>
                <a:cs typeface="Arial"/>
              </a:rPr>
              <a:t>t</a:t>
            </a:r>
            <a:r>
              <a:rPr kumimoji="0" lang="en-GB" sz="2200" b="1" i="0" u="none" strike="noStrike" kern="0" cap="none" spc="0" normalizeH="0" baseline="0" noProof="0" dirty="0">
                <a:ln>
                  <a:noFill/>
                </a:ln>
                <a:solidFill>
                  <a:srgbClr val="000000"/>
                </a:solidFill>
                <a:effectLst/>
                <a:uLnTx/>
                <a:uFillTx/>
                <a:latin typeface="Arial"/>
                <a:cs typeface="Arial"/>
              </a:rPr>
              <a:t>o introduce business licensing for all regulated security companies.</a:t>
            </a:r>
          </a:p>
        </p:txBody>
      </p:sp>
      <p:pic>
        <p:nvPicPr>
          <p:cNvPr id="2050" name="Picture 2" descr="\\DESIGNARCHIVE\Archive\DESIGN FOLDER\MISC\SECURITY SUITE PRODUCTS FOLDER Oct 2014\Associated Graphics Infographics\CCTV Operators\CCTV Male Silo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268760"/>
            <a:ext cx="1998047" cy="489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5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RIDDOR</a:t>
            </a:r>
          </a:p>
        </p:txBody>
      </p:sp>
      <p:sp>
        <p:nvSpPr>
          <p:cNvPr id="4" name="Content Placeholder 3"/>
          <p:cNvSpPr>
            <a:spLocks noGrp="1"/>
          </p:cNvSpPr>
          <p:nvPr>
            <p:ph idx="1"/>
          </p:nvPr>
        </p:nvSpPr>
        <p:spPr>
          <a:xfrm>
            <a:off x="251520" y="2960269"/>
            <a:ext cx="8640960" cy="1229398"/>
          </a:xfrm>
        </p:spPr>
        <p:txBody>
          <a:bodyPr/>
          <a:lstStyle/>
          <a:p>
            <a:pPr marL="0" indent="0" algn="ctr">
              <a:spcBef>
                <a:spcPts val="600"/>
              </a:spcBef>
              <a:buNone/>
            </a:pPr>
            <a:r>
              <a:rPr lang="en-GB" dirty="0">
                <a:solidFill>
                  <a:srgbClr val="00B0F0"/>
                </a:solidFill>
              </a:rPr>
              <a:t>The employer </a:t>
            </a:r>
            <a:r>
              <a:rPr lang="en-GB" dirty="0"/>
              <a:t>or designated ‘responsible person’ is required </a:t>
            </a:r>
            <a:br>
              <a:rPr lang="en-GB" dirty="0"/>
            </a:br>
            <a:r>
              <a:rPr lang="en-GB" dirty="0"/>
              <a:t>by law to notify their local authority, the Health and Safety Executive (HSE) or the incident contact centre</a:t>
            </a:r>
          </a:p>
        </p:txBody>
      </p:sp>
      <p:sp>
        <p:nvSpPr>
          <p:cNvPr id="3" name="Rounded Rectangle 2"/>
          <p:cNvSpPr/>
          <p:nvPr/>
        </p:nvSpPr>
        <p:spPr>
          <a:xfrm>
            <a:off x="251520" y="1834198"/>
            <a:ext cx="8640960" cy="851297"/>
          </a:xfrm>
          <a:prstGeom prst="roundRect">
            <a:avLst/>
          </a:prstGeom>
          <a:solidFill>
            <a:srgbClr val="ABE9FF"/>
          </a:solidFill>
          <a:ln w="28575">
            <a:solidFill>
              <a:srgbClr val="00B0F0"/>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RIDDOR: Reporting of Injuries, Diseases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and Dangerous Occurrences Regulations</a:t>
            </a:r>
          </a:p>
        </p:txBody>
      </p:sp>
      <p:sp>
        <p:nvSpPr>
          <p:cNvPr id="5" name="Rectangle: Rounded Corners 4">
            <a:extLst>
              <a:ext uri="{FF2B5EF4-FFF2-40B4-BE49-F238E27FC236}">
                <a16:creationId xmlns:a16="http://schemas.microsoft.com/office/drawing/2014/main" xmlns="" id="{1AAFFAE7-D456-4E55-A574-58C3CD4D8B74}"/>
              </a:ext>
            </a:extLst>
          </p:cNvPr>
          <p:cNvSpPr/>
          <p:nvPr/>
        </p:nvSpPr>
        <p:spPr>
          <a:xfrm>
            <a:off x="251520" y="4442467"/>
            <a:ext cx="8640960" cy="476726"/>
          </a:xfrm>
          <a:prstGeom prst="roundRect">
            <a:avLst/>
          </a:prstGeom>
          <a:solidFill>
            <a:schemeClr val="bg1">
              <a:lumMod val="7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This can now be done online.</a:t>
            </a:r>
          </a:p>
        </p:txBody>
      </p:sp>
    </p:spTree>
    <p:extLst>
      <p:ext uri="{BB962C8B-B14F-4D97-AF65-F5344CB8AC3E}">
        <p14:creationId xmlns:p14="http://schemas.microsoft.com/office/powerpoint/2010/main" val="137605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C3BDC-478B-40AC-9385-510E192C8AC4}"/>
              </a:ext>
            </a:extLst>
          </p:cNvPr>
          <p:cNvSpPr>
            <a:spLocks noGrp="1"/>
          </p:cNvSpPr>
          <p:nvPr>
            <p:ph type="title"/>
          </p:nvPr>
        </p:nvSpPr>
        <p:spPr/>
        <p:txBody>
          <a:bodyPr/>
          <a:lstStyle/>
          <a:p>
            <a:r>
              <a:rPr lang="en-GB" dirty="0"/>
              <a:t>Keeping personal information safe</a:t>
            </a:r>
          </a:p>
        </p:txBody>
      </p:sp>
      <p:sp>
        <p:nvSpPr>
          <p:cNvPr id="3" name="Content Placeholder 2">
            <a:extLst>
              <a:ext uri="{FF2B5EF4-FFF2-40B4-BE49-F238E27FC236}">
                <a16:creationId xmlns:a16="http://schemas.microsoft.com/office/drawing/2014/main" xmlns="" id="{56143FC3-A06C-4F4B-AF03-60A52D891499}"/>
              </a:ext>
            </a:extLst>
          </p:cNvPr>
          <p:cNvSpPr>
            <a:spLocks noGrp="1"/>
          </p:cNvSpPr>
          <p:nvPr>
            <p:ph idx="1"/>
          </p:nvPr>
        </p:nvSpPr>
        <p:spPr>
          <a:xfrm>
            <a:off x="354078" y="3212976"/>
            <a:ext cx="8538401" cy="1895634"/>
          </a:xfrm>
        </p:spPr>
        <p:txBody>
          <a:bodyPr/>
          <a:lstStyle/>
          <a:p>
            <a:pPr marL="0" indent="0">
              <a:buNone/>
            </a:pPr>
            <a:r>
              <a:rPr lang="en-GB" dirty="0"/>
              <a:t>It can be:</a:t>
            </a:r>
          </a:p>
          <a:p>
            <a:pPr marL="0" indent="0">
              <a:buNone/>
            </a:pPr>
            <a:endParaRPr lang="en-GB" sz="1100" dirty="0"/>
          </a:p>
          <a:p>
            <a:r>
              <a:rPr lang="en-GB" dirty="0"/>
              <a:t>anything from a name, a photo and an email</a:t>
            </a:r>
          </a:p>
          <a:p>
            <a:r>
              <a:rPr lang="en-GB" dirty="0"/>
              <a:t>address to bank details, social media posts,</a:t>
            </a:r>
          </a:p>
          <a:p>
            <a:r>
              <a:rPr lang="en-GB" dirty="0"/>
              <a:t>biometric data and medical information.</a:t>
            </a:r>
          </a:p>
        </p:txBody>
      </p:sp>
      <p:sp>
        <p:nvSpPr>
          <p:cNvPr id="4" name="Rounded Rectangle 2">
            <a:extLst>
              <a:ext uri="{FF2B5EF4-FFF2-40B4-BE49-F238E27FC236}">
                <a16:creationId xmlns:a16="http://schemas.microsoft.com/office/drawing/2014/main" xmlns="" id="{24DD03FF-D17A-4C4F-B490-69889212790F}"/>
              </a:ext>
            </a:extLst>
          </p:cNvPr>
          <p:cNvSpPr/>
          <p:nvPr/>
        </p:nvSpPr>
        <p:spPr>
          <a:xfrm>
            <a:off x="251520" y="1564546"/>
            <a:ext cx="8640960" cy="1225868"/>
          </a:xfrm>
          <a:prstGeom prst="roundRect">
            <a:avLst/>
          </a:prstGeom>
          <a:solidFill>
            <a:srgbClr val="ABE9FF"/>
          </a:solidFill>
          <a:ln w="28575">
            <a:solidFill>
              <a:srgbClr val="00B0F0"/>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The Data Protection Act 2018 (GDPR), covers any information related to a person or ‘data subject’ that can be used to directly or indirectly identify them</a:t>
            </a:r>
          </a:p>
        </p:txBody>
      </p:sp>
    </p:spTree>
    <p:extLst>
      <p:ext uri="{BB962C8B-B14F-4D97-AF65-F5344CB8AC3E}">
        <p14:creationId xmlns:p14="http://schemas.microsoft.com/office/powerpoint/2010/main" val="205690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CB56CEA-6BAA-4D9F-B94F-5E0CA23E6A74}"/>
              </a:ext>
            </a:extLst>
          </p:cNvPr>
          <p:cNvSpPr>
            <a:spLocks noGrp="1"/>
          </p:cNvSpPr>
          <p:nvPr>
            <p:ph type="title"/>
          </p:nvPr>
        </p:nvSpPr>
        <p:spPr/>
        <p:txBody>
          <a:bodyPr/>
          <a:lstStyle/>
          <a:p>
            <a:r>
              <a:rPr lang="en-GB" dirty="0"/>
              <a:t>Keeping personal </a:t>
            </a:r>
            <a:br>
              <a:rPr lang="en-GB" dirty="0"/>
            </a:br>
            <a:r>
              <a:rPr lang="en-GB" dirty="0"/>
              <a:t>information safe cont.</a:t>
            </a:r>
          </a:p>
        </p:txBody>
      </p:sp>
      <p:sp>
        <p:nvSpPr>
          <p:cNvPr id="4" name="Content Placeholder 3">
            <a:extLst>
              <a:ext uri="{FF2B5EF4-FFF2-40B4-BE49-F238E27FC236}">
                <a16:creationId xmlns:a16="http://schemas.microsoft.com/office/drawing/2014/main" xmlns="" id="{41BE84B9-6FE1-4888-8BD6-338822B24E99}"/>
              </a:ext>
            </a:extLst>
          </p:cNvPr>
          <p:cNvSpPr>
            <a:spLocks noGrp="1"/>
          </p:cNvSpPr>
          <p:nvPr>
            <p:ph idx="1"/>
          </p:nvPr>
        </p:nvSpPr>
        <p:spPr>
          <a:xfrm>
            <a:off x="251520" y="1916832"/>
            <a:ext cx="8640960" cy="4104456"/>
          </a:xfrm>
        </p:spPr>
        <p:txBody>
          <a:bodyPr numCol="2"/>
          <a:lstStyle/>
          <a:p>
            <a:r>
              <a:rPr lang="en-GB" dirty="0"/>
              <a:t>following all organisational procedures</a:t>
            </a:r>
          </a:p>
          <a:p>
            <a:r>
              <a:rPr lang="en-GB" dirty="0"/>
              <a:t>following assignment instructions</a:t>
            </a:r>
          </a:p>
          <a:p>
            <a:r>
              <a:rPr lang="en-GB" dirty="0"/>
              <a:t>maintaining confidentiality of information</a:t>
            </a:r>
          </a:p>
          <a:p>
            <a:r>
              <a:rPr lang="en-GB" dirty="0"/>
              <a:t>using social media in a responsible way; this includes having the highest levels of security settings on your accounts</a:t>
            </a:r>
          </a:p>
          <a:p>
            <a:r>
              <a:rPr lang="en-GB" dirty="0"/>
              <a:t>not wearing anything identifiable outside the workplace</a:t>
            </a:r>
          </a:p>
          <a:p>
            <a:r>
              <a:rPr lang="en-GB" dirty="0"/>
              <a:t>demonstrating personal vigilance, e.g. not completing surveys</a:t>
            </a:r>
          </a:p>
          <a:p>
            <a:r>
              <a:rPr lang="en-GB" dirty="0"/>
              <a:t>not discussing work issues outside the workplace</a:t>
            </a:r>
          </a:p>
          <a:p>
            <a:r>
              <a:rPr lang="en-GB" dirty="0"/>
              <a:t>not discussing work information with colleagues.</a:t>
            </a:r>
          </a:p>
        </p:txBody>
      </p:sp>
      <p:sp>
        <p:nvSpPr>
          <p:cNvPr id="5" name="Rounded Rectangle 2">
            <a:extLst>
              <a:ext uri="{FF2B5EF4-FFF2-40B4-BE49-F238E27FC236}">
                <a16:creationId xmlns:a16="http://schemas.microsoft.com/office/drawing/2014/main" xmlns="" id="{4DB09110-A066-4456-A808-B13139A1B6CD}"/>
              </a:ext>
            </a:extLst>
          </p:cNvPr>
          <p:cNvSpPr/>
          <p:nvPr/>
        </p:nvSpPr>
        <p:spPr>
          <a:xfrm>
            <a:off x="251520" y="1262038"/>
            <a:ext cx="9145016" cy="476726"/>
          </a:xfrm>
          <a:prstGeom prst="roundRect">
            <a:avLst/>
          </a:prstGeom>
          <a:solidFill>
            <a:srgbClr val="00B0F0"/>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Personal information can be kept safe by:</a:t>
            </a:r>
          </a:p>
        </p:txBody>
      </p:sp>
    </p:spTree>
    <p:extLst>
      <p:ext uri="{BB962C8B-B14F-4D97-AF65-F5344CB8AC3E}">
        <p14:creationId xmlns:p14="http://schemas.microsoft.com/office/powerpoint/2010/main" val="769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5756389D-24AF-8D43-9522-BFB23B2DB9DE}"/>
              </a:ext>
            </a:extLst>
          </p:cNvPr>
          <p:cNvSpPr txBox="1"/>
          <p:nvPr/>
        </p:nvSpPr>
        <p:spPr>
          <a:xfrm>
            <a:off x="902644" y="1374501"/>
            <a:ext cx="7977518" cy="1107996"/>
          </a:xfrm>
          <a:prstGeom prst="rect">
            <a:avLst/>
          </a:prstGeom>
          <a:noFill/>
        </p:spPr>
        <p:txBody>
          <a:bodyPr wrap="square" rtlCol="0">
            <a:spAutoFit/>
          </a:bodyPr>
          <a:lstStyle/>
          <a:p>
            <a:pPr>
              <a:spcBef>
                <a:spcPts val="600"/>
              </a:spcBef>
              <a:buClr>
                <a:srgbClr val="00B0F0"/>
              </a:buClr>
              <a:tabLst>
                <a:tab pos="304800" algn="l"/>
              </a:tabLst>
            </a:pPr>
            <a:r>
              <a:rPr lang="en-US" sz="2200" dirty="0">
                <a:solidFill>
                  <a:srgbClr val="000000"/>
                </a:solidFill>
              </a:rPr>
              <a:t>Identify the responsibilities of </a:t>
            </a:r>
            <a:br>
              <a:rPr lang="en-US" sz="2200" dirty="0">
                <a:solidFill>
                  <a:srgbClr val="000000"/>
                </a:solidFill>
              </a:rPr>
            </a:br>
            <a:r>
              <a:rPr lang="en-US" sz="2200" dirty="0">
                <a:solidFill>
                  <a:srgbClr val="000000"/>
                </a:solidFill>
              </a:rPr>
              <a:t>employees and employers under </a:t>
            </a:r>
            <a:br>
              <a:rPr lang="en-US" sz="2200" dirty="0">
                <a:solidFill>
                  <a:srgbClr val="000000"/>
                </a:solidFill>
              </a:rPr>
            </a:br>
            <a:r>
              <a:rPr lang="en-US" sz="2200" dirty="0">
                <a:solidFill>
                  <a:srgbClr val="000000"/>
                </a:solidFill>
              </a:rPr>
              <a:t>the Health and Safety at Work Act.</a:t>
            </a:r>
          </a:p>
        </p:txBody>
      </p:sp>
      <p:sp>
        <p:nvSpPr>
          <p:cNvPr id="12" name="Oval 11">
            <a:extLst>
              <a:ext uri="{FF2B5EF4-FFF2-40B4-BE49-F238E27FC236}">
                <a16:creationId xmlns:a16="http://schemas.microsoft.com/office/drawing/2014/main" xmlns="" id="{81EAFDB2-0BC3-584F-83D6-76FBA47B52CF}"/>
              </a:ext>
            </a:extLst>
          </p:cNvPr>
          <p:cNvSpPr/>
          <p:nvPr/>
        </p:nvSpPr>
        <p:spPr bwMode="auto">
          <a:xfrm>
            <a:off x="251520" y="133748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4" name="Rounded Rectangle 13">
            <a:extLst>
              <a:ext uri="{FF2B5EF4-FFF2-40B4-BE49-F238E27FC236}">
                <a16:creationId xmlns:a16="http://schemas.microsoft.com/office/drawing/2014/main" xmlns="" id="{242E331A-C081-4C42-8D78-79401419734B}"/>
              </a:ext>
            </a:extLst>
          </p:cNvPr>
          <p:cNvSpPr/>
          <p:nvPr/>
        </p:nvSpPr>
        <p:spPr bwMode="auto">
          <a:xfrm>
            <a:off x="239202" y="2622274"/>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15" name="Group 14">
            <a:extLst>
              <a:ext uri="{FF2B5EF4-FFF2-40B4-BE49-F238E27FC236}">
                <a16:creationId xmlns:a16="http://schemas.microsoft.com/office/drawing/2014/main" xmlns="" id="{D936D6A9-5C04-2F4C-AD09-31283638DE08}"/>
              </a:ext>
            </a:extLst>
          </p:cNvPr>
          <p:cNvGrpSpPr/>
          <p:nvPr/>
        </p:nvGrpSpPr>
        <p:grpSpPr>
          <a:xfrm>
            <a:off x="395536" y="2811308"/>
            <a:ext cx="8323794" cy="2709314"/>
            <a:chOff x="395536" y="2620961"/>
            <a:chExt cx="8323794" cy="2709314"/>
          </a:xfrm>
        </p:grpSpPr>
        <p:sp>
          <p:nvSpPr>
            <p:cNvPr id="16" name="Rounded Rectangle 15">
              <a:extLst>
                <a:ext uri="{FF2B5EF4-FFF2-40B4-BE49-F238E27FC236}">
                  <a16:creationId xmlns:a16="http://schemas.microsoft.com/office/drawing/2014/main" xmlns="" id="{D303FCAE-2A3C-E64D-ADCD-5F84AC21A4E5}"/>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17" name="Rounded Rectangle 16">
              <a:extLst>
                <a:ext uri="{FF2B5EF4-FFF2-40B4-BE49-F238E27FC236}">
                  <a16:creationId xmlns:a16="http://schemas.microsoft.com/office/drawing/2014/main" xmlns="" id="{CFA004AB-298F-4241-A87D-CF2F2E8E8316}"/>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kern="0" dirty="0">
                  <a:solidFill>
                    <a:schemeClr val="tx1"/>
                  </a:solidFill>
                  <a:latin typeface="Arial"/>
                  <a:cs typeface="Arial"/>
                </a:rPr>
                <a:t>Employees</a:t>
              </a:r>
              <a:endParaRPr lang="en-GB" sz="2000" dirty="0"/>
            </a:p>
          </p:txBody>
        </p:sp>
        <p:cxnSp>
          <p:nvCxnSpPr>
            <p:cNvPr id="18" name="Straight Connector 17">
              <a:extLst>
                <a:ext uri="{FF2B5EF4-FFF2-40B4-BE49-F238E27FC236}">
                  <a16:creationId xmlns:a16="http://schemas.microsoft.com/office/drawing/2014/main" xmlns="" id="{7B91018D-27C5-3D4B-B6AA-61369E836416}"/>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ounded Rectangle 18">
              <a:extLst>
                <a:ext uri="{FF2B5EF4-FFF2-40B4-BE49-F238E27FC236}">
                  <a16:creationId xmlns:a16="http://schemas.microsoft.com/office/drawing/2014/main" xmlns="" id="{5E45DE81-5385-0146-B87D-F43E42050A11}"/>
                </a:ext>
              </a:extLst>
            </p:cNvPr>
            <p:cNvSpPr/>
            <p:nvPr/>
          </p:nvSpPr>
          <p:spPr bwMode="auto">
            <a:xfrm>
              <a:off x="5546438" y="2639438"/>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sz="2000" kern="0" dirty="0">
                  <a:solidFill>
                    <a:schemeClr val="tx1"/>
                  </a:solidFill>
                  <a:latin typeface="Arial"/>
                  <a:cs typeface="Arial"/>
                </a:rPr>
                <a:t>Employers</a:t>
              </a:r>
              <a:endParaRPr lang="en-GB" sz="2000" dirty="0"/>
            </a:p>
          </p:txBody>
        </p:sp>
        <p:cxnSp>
          <p:nvCxnSpPr>
            <p:cNvPr id="20" name="Straight Connector 19">
              <a:extLst>
                <a:ext uri="{FF2B5EF4-FFF2-40B4-BE49-F238E27FC236}">
                  <a16:creationId xmlns:a16="http://schemas.microsoft.com/office/drawing/2014/main" xmlns="" id="{9BC3FBE6-6F73-DF4E-9C32-C6C8180154F7}"/>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1" name="Rounded Rectangle 4">
            <a:extLst>
              <a:ext uri="{FF2B5EF4-FFF2-40B4-BE49-F238E27FC236}">
                <a16:creationId xmlns:a16="http://schemas.microsoft.com/office/drawing/2014/main" xmlns="" id="{689EF2B1-45AE-1A42-B378-93DC2682B943}"/>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2" name="Picture 21">
            <a:extLst>
              <a:ext uri="{FF2B5EF4-FFF2-40B4-BE49-F238E27FC236}">
                <a16:creationId xmlns:a16="http://schemas.microsoft.com/office/drawing/2014/main" xmlns="" id="{C4CE2B59-BF98-8D4F-873C-926CFEE9F7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3" name="TextBox 22">
            <a:extLst>
              <a:ext uri="{FF2B5EF4-FFF2-40B4-BE49-F238E27FC236}">
                <a16:creationId xmlns:a16="http://schemas.microsoft.com/office/drawing/2014/main" xmlns="" id="{44814A02-E64E-E643-A479-209836B58FD0}"/>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4</a:t>
            </a:r>
          </a:p>
        </p:txBody>
      </p:sp>
    </p:spTree>
    <p:extLst>
      <p:ext uri="{BB962C8B-B14F-4D97-AF65-F5344CB8AC3E}">
        <p14:creationId xmlns:p14="http://schemas.microsoft.com/office/powerpoint/2010/main" val="146341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5756389D-24AF-8D43-9522-BFB23B2DB9DE}"/>
              </a:ext>
            </a:extLst>
          </p:cNvPr>
          <p:cNvSpPr txBox="1"/>
          <p:nvPr/>
        </p:nvSpPr>
        <p:spPr>
          <a:xfrm>
            <a:off x="902644" y="1374501"/>
            <a:ext cx="7977518" cy="1107996"/>
          </a:xfrm>
          <a:prstGeom prst="rect">
            <a:avLst/>
          </a:prstGeom>
          <a:noFill/>
        </p:spPr>
        <p:txBody>
          <a:bodyPr wrap="square" rtlCol="0">
            <a:spAutoFit/>
          </a:bodyPr>
          <a:lstStyle/>
          <a:p>
            <a:pPr>
              <a:spcBef>
                <a:spcPts val="600"/>
              </a:spcBef>
              <a:buClr>
                <a:srgbClr val="00B0F0"/>
              </a:buClr>
              <a:tabLst>
                <a:tab pos="304800" algn="l"/>
              </a:tabLst>
            </a:pPr>
            <a:r>
              <a:rPr lang="en-US" sz="2200" dirty="0">
                <a:solidFill>
                  <a:srgbClr val="000000"/>
                </a:solidFill>
              </a:rPr>
              <a:t>Identify the responsibilities of </a:t>
            </a:r>
            <a:br>
              <a:rPr lang="en-US" sz="2200" dirty="0">
                <a:solidFill>
                  <a:srgbClr val="000000"/>
                </a:solidFill>
              </a:rPr>
            </a:br>
            <a:r>
              <a:rPr lang="en-US" sz="2200" dirty="0">
                <a:solidFill>
                  <a:srgbClr val="000000"/>
                </a:solidFill>
              </a:rPr>
              <a:t>employees and employers under </a:t>
            </a:r>
            <a:br>
              <a:rPr lang="en-US" sz="2200" dirty="0">
                <a:solidFill>
                  <a:srgbClr val="000000"/>
                </a:solidFill>
              </a:rPr>
            </a:br>
            <a:r>
              <a:rPr lang="en-US" sz="2200" dirty="0">
                <a:solidFill>
                  <a:srgbClr val="000000"/>
                </a:solidFill>
              </a:rPr>
              <a:t>the Health and Safety at Work Act.</a:t>
            </a:r>
          </a:p>
        </p:txBody>
      </p:sp>
      <p:sp>
        <p:nvSpPr>
          <p:cNvPr id="12" name="Oval 11">
            <a:extLst>
              <a:ext uri="{FF2B5EF4-FFF2-40B4-BE49-F238E27FC236}">
                <a16:creationId xmlns:a16="http://schemas.microsoft.com/office/drawing/2014/main" xmlns="" id="{81EAFDB2-0BC3-584F-83D6-76FBA47B52CF}"/>
              </a:ext>
            </a:extLst>
          </p:cNvPr>
          <p:cNvSpPr/>
          <p:nvPr/>
        </p:nvSpPr>
        <p:spPr bwMode="auto">
          <a:xfrm>
            <a:off x="251520" y="133748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4" name="Rounded Rectangle 13">
            <a:extLst>
              <a:ext uri="{FF2B5EF4-FFF2-40B4-BE49-F238E27FC236}">
                <a16:creationId xmlns:a16="http://schemas.microsoft.com/office/drawing/2014/main" xmlns="" id="{242E331A-C081-4C42-8D78-79401419734B}"/>
              </a:ext>
            </a:extLst>
          </p:cNvPr>
          <p:cNvSpPr/>
          <p:nvPr/>
        </p:nvSpPr>
        <p:spPr bwMode="auto">
          <a:xfrm>
            <a:off x="239202" y="2622274"/>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15" name="Group 14">
            <a:extLst>
              <a:ext uri="{FF2B5EF4-FFF2-40B4-BE49-F238E27FC236}">
                <a16:creationId xmlns:a16="http://schemas.microsoft.com/office/drawing/2014/main" xmlns="" id="{D936D6A9-5C04-2F4C-AD09-31283638DE08}"/>
              </a:ext>
            </a:extLst>
          </p:cNvPr>
          <p:cNvGrpSpPr/>
          <p:nvPr/>
        </p:nvGrpSpPr>
        <p:grpSpPr>
          <a:xfrm>
            <a:off x="395536" y="2811308"/>
            <a:ext cx="8323794" cy="2709314"/>
            <a:chOff x="395536" y="2620961"/>
            <a:chExt cx="8323794" cy="2709314"/>
          </a:xfrm>
        </p:grpSpPr>
        <p:sp>
          <p:nvSpPr>
            <p:cNvPr id="16" name="Rounded Rectangle 15">
              <a:extLst>
                <a:ext uri="{FF2B5EF4-FFF2-40B4-BE49-F238E27FC236}">
                  <a16:creationId xmlns:a16="http://schemas.microsoft.com/office/drawing/2014/main" xmlns="" id="{D303FCAE-2A3C-E64D-ADCD-5F84AC21A4E5}"/>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17" name="Rounded Rectangle 16">
              <a:extLst>
                <a:ext uri="{FF2B5EF4-FFF2-40B4-BE49-F238E27FC236}">
                  <a16:creationId xmlns:a16="http://schemas.microsoft.com/office/drawing/2014/main" xmlns="" id="{CFA004AB-298F-4241-A87D-CF2F2E8E8316}"/>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kern="0" dirty="0">
                  <a:solidFill>
                    <a:schemeClr val="tx1"/>
                  </a:solidFill>
                  <a:latin typeface="Arial"/>
                  <a:cs typeface="Arial"/>
                </a:rPr>
                <a:t>Employees</a:t>
              </a:r>
              <a:endParaRPr lang="en-GB" sz="2000" dirty="0"/>
            </a:p>
          </p:txBody>
        </p:sp>
        <p:cxnSp>
          <p:nvCxnSpPr>
            <p:cNvPr id="18" name="Straight Connector 17">
              <a:extLst>
                <a:ext uri="{FF2B5EF4-FFF2-40B4-BE49-F238E27FC236}">
                  <a16:creationId xmlns:a16="http://schemas.microsoft.com/office/drawing/2014/main" xmlns="" id="{7B91018D-27C5-3D4B-B6AA-61369E836416}"/>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ounded Rectangle 18">
              <a:extLst>
                <a:ext uri="{FF2B5EF4-FFF2-40B4-BE49-F238E27FC236}">
                  <a16:creationId xmlns:a16="http://schemas.microsoft.com/office/drawing/2014/main" xmlns="" id="{5E45DE81-5385-0146-B87D-F43E42050A11}"/>
                </a:ext>
              </a:extLst>
            </p:cNvPr>
            <p:cNvSpPr/>
            <p:nvPr/>
          </p:nvSpPr>
          <p:spPr bwMode="auto">
            <a:xfrm>
              <a:off x="5546438" y="2639438"/>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sz="2000" kern="0" dirty="0">
                  <a:solidFill>
                    <a:schemeClr val="tx1"/>
                  </a:solidFill>
                  <a:latin typeface="Arial"/>
                  <a:cs typeface="Arial"/>
                </a:rPr>
                <a:t>Employers</a:t>
              </a:r>
              <a:endParaRPr lang="en-GB" sz="2000" dirty="0"/>
            </a:p>
          </p:txBody>
        </p:sp>
        <p:cxnSp>
          <p:nvCxnSpPr>
            <p:cNvPr id="20" name="Straight Connector 19">
              <a:extLst>
                <a:ext uri="{FF2B5EF4-FFF2-40B4-BE49-F238E27FC236}">
                  <a16:creationId xmlns:a16="http://schemas.microsoft.com/office/drawing/2014/main" xmlns="" id="{9BC3FBE6-6F73-DF4E-9C32-C6C8180154F7}"/>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1" name="Rounded Rectangle 4">
            <a:extLst>
              <a:ext uri="{FF2B5EF4-FFF2-40B4-BE49-F238E27FC236}">
                <a16:creationId xmlns:a16="http://schemas.microsoft.com/office/drawing/2014/main" xmlns="" id="{689EF2B1-45AE-1A42-B378-93DC2682B943}"/>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2" name="Picture 21">
            <a:extLst>
              <a:ext uri="{FF2B5EF4-FFF2-40B4-BE49-F238E27FC236}">
                <a16:creationId xmlns:a16="http://schemas.microsoft.com/office/drawing/2014/main" xmlns="" id="{C4CE2B59-BF98-8D4F-873C-926CFEE9F7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3" name="TextBox 22">
            <a:extLst>
              <a:ext uri="{FF2B5EF4-FFF2-40B4-BE49-F238E27FC236}">
                <a16:creationId xmlns:a16="http://schemas.microsoft.com/office/drawing/2014/main" xmlns="" id="{44814A02-E64E-E643-A479-209836B58FD0}"/>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4</a:t>
            </a:r>
          </a:p>
        </p:txBody>
      </p:sp>
      <p:sp>
        <p:nvSpPr>
          <p:cNvPr id="24" name="TextBox 23">
            <a:extLst>
              <a:ext uri="{FF2B5EF4-FFF2-40B4-BE49-F238E27FC236}">
                <a16:creationId xmlns:a16="http://schemas.microsoft.com/office/drawing/2014/main" xmlns="" id="{97CA7BA7-D69F-E443-B91A-0625B2147212}"/>
              </a:ext>
            </a:extLst>
          </p:cNvPr>
          <p:cNvSpPr txBox="1"/>
          <p:nvPr/>
        </p:nvSpPr>
        <p:spPr>
          <a:xfrm>
            <a:off x="476544" y="3398246"/>
            <a:ext cx="3934622" cy="923330"/>
          </a:xfrm>
          <a:prstGeom prst="rect">
            <a:avLst/>
          </a:prstGeom>
          <a:noFill/>
        </p:spPr>
        <p:txBody>
          <a:bodyPr wrap="square" rtlCol="0">
            <a:spAutoFit/>
          </a:bodyPr>
          <a:lstStyle/>
          <a:p>
            <a:pPr>
              <a:spcBef>
                <a:spcPts val="600"/>
              </a:spcBef>
              <a:buClr>
                <a:srgbClr val="00B0F0"/>
              </a:buClr>
            </a:pPr>
            <a:r>
              <a:rPr lang="en-US" sz="1800" dirty="0">
                <a:solidFill>
                  <a:srgbClr val="FF0000"/>
                </a:solidFill>
              </a:rPr>
              <a:t>Employees must follow the site’s health and safety policy at all times</a:t>
            </a:r>
          </a:p>
        </p:txBody>
      </p:sp>
      <p:sp>
        <p:nvSpPr>
          <p:cNvPr id="25" name="TextBox 24">
            <a:extLst>
              <a:ext uri="{FF2B5EF4-FFF2-40B4-BE49-F238E27FC236}">
                <a16:creationId xmlns:a16="http://schemas.microsoft.com/office/drawing/2014/main" xmlns="" id="{A2326F70-7D73-2040-BFDA-09926207EB06}"/>
              </a:ext>
            </a:extLst>
          </p:cNvPr>
          <p:cNvSpPr txBox="1"/>
          <p:nvPr/>
        </p:nvSpPr>
        <p:spPr>
          <a:xfrm>
            <a:off x="4666804" y="3398246"/>
            <a:ext cx="3934622" cy="2031325"/>
          </a:xfrm>
          <a:prstGeom prst="rect">
            <a:avLst/>
          </a:prstGeom>
          <a:noFill/>
        </p:spPr>
        <p:txBody>
          <a:bodyPr wrap="square" rtlCol="0">
            <a:spAutoFit/>
          </a:bodyPr>
          <a:lstStyle/>
          <a:p>
            <a:pPr>
              <a:spcBef>
                <a:spcPts val="600"/>
              </a:spcBef>
              <a:buClr>
                <a:srgbClr val="00B0F0"/>
              </a:buClr>
            </a:pPr>
            <a:r>
              <a:rPr lang="en-US" sz="1800" dirty="0">
                <a:solidFill>
                  <a:srgbClr val="FF0000"/>
                </a:solidFill>
              </a:rPr>
              <a:t>Employers must carry out a proper risk assessment of any possible risks to employees and other people visiting the site. They must do what they reasonably can to either remove or reduce those risks.</a:t>
            </a:r>
          </a:p>
        </p:txBody>
      </p:sp>
    </p:spTree>
    <p:extLst>
      <p:ext uri="{BB962C8B-B14F-4D97-AF65-F5344CB8AC3E}">
        <p14:creationId xmlns:p14="http://schemas.microsoft.com/office/powerpoint/2010/main" val="59101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6639C310-FD0E-6249-AF73-8123E3E560E3}"/>
              </a:ext>
            </a:extLst>
          </p:cNvPr>
          <p:cNvSpPr txBox="1"/>
          <p:nvPr/>
        </p:nvSpPr>
        <p:spPr>
          <a:xfrm>
            <a:off x="902644" y="1361434"/>
            <a:ext cx="7977518" cy="830997"/>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Identify FOUR risks associated </a:t>
            </a:r>
            <a:br>
              <a:rPr lang="en-GB" kern="0" dirty="0">
                <a:solidFill>
                  <a:schemeClr val="tx1"/>
                </a:solidFill>
                <a:latin typeface="Arial"/>
                <a:cs typeface="Arial"/>
              </a:rPr>
            </a:br>
            <a:r>
              <a:rPr lang="en-GB" kern="0" dirty="0">
                <a:solidFill>
                  <a:schemeClr val="tx1"/>
                </a:solidFill>
                <a:latin typeface="Arial"/>
                <a:cs typeface="Arial"/>
              </a:rPr>
              <a:t>with lone working.</a:t>
            </a:r>
            <a:endParaRPr lang="en-US" sz="2200" dirty="0">
              <a:solidFill>
                <a:srgbClr val="000000"/>
              </a:solidFill>
            </a:endParaRPr>
          </a:p>
        </p:txBody>
      </p:sp>
      <p:sp>
        <p:nvSpPr>
          <p:cNvPr id="15" name="Oval 14">
            <a:extLst>
              <a:ext uri="{FF2B5EF4-FFF2-40B4-BE49-F238E27FC236}">
                <a16:creationId xmlns:a16="http://schemas.microsoft.com/office/drawing/2014/main" xmlns="" id="{D05DEDFB-B950-214A-B797-1B26B2B9DEC9}"/>
              </a:ext>
            </a:extLst>
          </p:cNvPr>
          <p:cNvSpPr/>
          <p:nvPr/>
        </p:nvSpPr>
        <p:spPr bwMode="auto">
          <a:xfrm>
            <a:off x="251520" y="134032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6" name="Rounded Rectangle 15">
            <a:extLst>
              <a:ext uri="{FF2B5EF4-FFF2-40B4-BE49-F238E27FC236}">
                <a16:creationId xmlns:a16="http://schemas.microsoft.com/office/drawing/2014/main" xmlns="" id="{33248F43-0747-6D46-9D9F-AA24363ED646}"/>
              </a:ext>
            </a:extLst>
          </p:cNvPr>
          <p:cNvSpPr/>
          <p:nvPr/>
        </p:nvSpPr>
        <p:spPr bwMode="auto">
          <a:xfrm>
            <a:off x="251520" y="2300751"/>
            <a:ext cx="8640960" cy="3288489"/>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17" name="Group 16">
            <a:extLst>
              <a:ext uri="{FF2B5EF4-FFF2-40B4-BE49-F238E27FC236}">
                <a16:creationId xmlns:a16="http://schemas.microsoft.com/office/drawing/2014/main" xmlns="" id="{2D2D3687-D00E-794A-9CC1-35EB75E698FE}"/>
              </a:ext>
            </a:extLst>
          </p:cNvPr>
          <p:cNvGrpSpPr/>
          <p:nvPr/>
        </p:nvGrpSpPr>
        <p:grpSpPr>
          <a:xfrm>
            <a:off x="395536" y="2514139"/>
            <a:ext cx="8323794" cy="2813621"/>
            <a:chOff x="395536" y="2843918"/>
            <a:chExt cx="8323794" cy="2813621"/>
          </a:xfrm>
        </p:grpSpPr>
        <p:sp>
          <p:nvSpPr>
            <p:cNvPr id="18" name="Rounded Rectangle 17">
              <a:extLst>
                <a:ext uri="{FF2B5EF4-FFF2-40B4-BE49-F238E27FC236}">
                  <a16:creationId xmlns:a16="http://schemas.microsoft.com/office/drawing/2014/main" xmlns="" id="{075EA22D-24DE-294B-ADEB-C8A35CAA659F}"/>
                </a:ext>
              </a:extLst>
            </p:cNvPr>
            <p:cNvSpPr/>
            <p:nvPr/>
          </p:nvSpPr>
          <p:spPr bwMode="auto">
            <a:xfrm>
              <a:off x="395536" y="2843918"/>
              <a:ext cx="8323794" cy="2813621"/>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19" name="Rounded Rectangle 18">
              <a:extLst>
                <a:ext uri="{FF2B5EF4-FFF2-40B4-BE49-F238E27FC236}">
                  <a16:creationId xmlns:a16="http://schemas.microsoft.com/office/drawing/2014/main" xmlns="" id="{BCB63E9B-9F21-824B-93CE-D8183BF7A6EA}"/>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0" name="Rounded Rectangle 19">
              <a:extLst>
                <a:ext uri="{FF2B5EF4-FFF2-40B4-BE49-F238E27FC236}">
                  <a16:creationId xmlns:a16="http://schemas.microsoft.com/office/drawing/2014/main" xmlns="" id="{62874D9C-E0C5-BB44-9E48-AE4DE331A68D}"/>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1" name="Rounded Rectangle 20">
              <a:extLst>
                <a:ext uri="{FF2B5EF4-FFF2-40B4-BE49-F238E27FC236}">
                  <a16:creationId xmlns:a16="http://schemas.microsoft.com/office/drawing/2014/main" xmlns="" id="{B08F9FE5-EC79-544F-8347-6ADDC0A94CB4}"/>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2" name="Rounded Rectangle 21">
              <a:extLst>
                <a:ext uri="{FF2B5EF4-FFF2-40B4-BE49-F238E27FC236}">
                  <a16:creationId xmlns:a16="http://schemas.microsoft.com/office/drawing/2014/main" xmlns="" id="{2D02AFB3-9096-6C4A-8D09-EE696A2FEB2C}"/>
                </a:ext>
              </a:extLst>
            </p:cNvPr>
            <p:cNvSpPr/>
            <p:nvPr/>
          </p:nvSpPr>
          <p:spPr bwMode="auto">
            <a:xfrm>
              <a:off x="611560" y="4797507"/>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23" name="Rounded Rectangle 4">
            <a:extLst>
              <a:ext uri="{FF2B5EF4-FFF2-40B4-BE49-F238E27FC236}">
                <a16:creationId xmlns:a16="http://schemas.microsoft.com/office/drawing/2014/main" xmlns="" id="{2CAF1DC5-2485-5743-A8C3-A493D1E145F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4" name="Picture 23">
            <a:extLst>
              <a:ext uri="{FF2B5EF4-FFF2-40B4-BE49-F238E27FC236}">
                <a16:creationId xmlns:a16="http://schemas.microsoft.com/office/drawing/2014/main" xmlns="" id="{F164D0DE-7001-F849-BF05-C955C3EA3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5" name="TextBox 24">
            <a:extLst>
              <a:ext uri="{FF2B5EF4-FFF2-40B4-BE49-F238E27FC236}">
                <a16:creationId xmlns:a16="http://schemas.microsoft.com/office/drawing/2014/main" xmlns="" id="{97835E12-BC96-C544-AA69-1BED1E1A01C9}"/>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4</a:t>
            </a:r>
          </a:p>
        </p:txBody>
      </p:sp>
    </p:spTree>
    <p:extLst>
      <p:ext uri="{BB962C8B-B14F-4D97-AF65-F5344CB8AC3E}">
        <p14:creationId xmlns:p14="http://schemas.microsoft.com/office/powerpoint/2010/main" val="266997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6639C310-FD0E-6249-AF73-8123E3E560E3}"/>
              </a:ext>
            </a:extLst>
          </p:cNvPr>
          <p:cNvSpPr txBox="1"/>
          <p:nvPr/>
        </p:nvSpPr>
        <p:spPr>
          <a:xfrm>
            <a:off x="902644" y="1361434"/>
            <a:ext cx="7977518" cy="830997"/>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Identify FOUR risks associated </a:t>
            </a:r>
            <a:br>
              <a:rPr lang="en-GB" kern="0" dirty="0">
                <a:solidFill>
                  <a:schemeClr val="tx1"/>
                </a:solidFill>
                <a:latin typeface="Arial"/>
                <a:cs typeface="Arial"/>
              </a:rPr>
            </a:br>
            <a:r>
              <a:rPr lang="en-GB" kern="0" dirty="0">
                <a:solidFill>
                  <a:schemeClr val="tx1"/>
                </a:solidFill>
                <a:latin typeface="Arial"/>
                <a:cs typeface="Arial"/>
              </a:rPr>
              <a:t>with lone working.</a:t>
            </a:r>
            <a:endParaRPr lang="en-US" sz="2200" dirty="0">
              <a:solidFill>
                <a:srgbClr val="000000"/>
              </a:solidFill>
            </a:endParaRPr>
          </a:p>
        </p:txBody>
      </p:sp>
      <p:sp>
        <p:nvSpPr>
          <p:cNvPr id="15" name="Oval 14">
            <a:extLst>
              <a:ext uri="{FF2B5EF4-FFF2-40B4-BE49-F238E27FC236}">
                <a16:creationId xmlns:a16="http://schemas.microsoft.com/office/drawing/2014/main" xmlns="" id="{D05DEDFB-B950-214A-B797-1B26B2B9DEC9}"/>
              </a:ext>
            </a:extLst>
          </p:cNvPr>
          <p:cNvSpPr/>
          <p:nvPr/>
        </p:nvSpPr>
        <p:spPr bwMode="auto">
          <a:xfrm>
            <a:off x="251520" y="134032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6" name="Rounded Rectangle 15">
            <a:extLst>
              <a:ext uri="{FF2B5EF4-FFF2-40B4-BE49-F238E27FC236}">
                <a16:creationId xmlns:a16="http://schemas.microsoft.com/office/drawing/2014/main" xmlns="" id="{33248F43-0747-6D46-9D9F-AA24363ED646}"/>
              </a:ext>
            </a:extLst>
          </p:cNvPr>
          <p:cNvSpPr/>
          <p:nvPr/>
        </p:nvSpPr>
        <p:spPr bwMode="auto">
          <a:xfrm>
            <a:off x="251520" y="2300751"/>
            <a:ext cx="8640960" cy="3288489"/>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17" name="Group 16">
            <a:extLst>
              <a:ext uri="{FF2B5EF4-FFF2-40B4-BE49-F238E27FC236}">
                <a16:creationId xmlns:a16="http://schemas.microsoft.com/office/drawing/2014/main" xmlns="" id="{2D2D3687-D00E-794A-9CC1-35EB75E698FE}"/>
              </a:ext>
            </a:extLst>
          </p:cNvPr>
          <p:cNvGrpSpPr/>
          <p:nvPr/>
        </p:nvGrpSpPr>
        <p:grpSpPr>
          <a:xfrm>
            <a:off x="395536" y="2514139"/>
            <a:ext cx="8323794" cy="2813621"/>
            <a:chOff x="395536" y="2843918"/>
            <a:chExt cx="8323794" cy="2813621"/>
          </a:xfrm>
        </p:grpSpPr>
        <p:sp>
          <p:nvSpPr>
            <p:cNvPr id="18" name="Rounded Rectangle 17">
              <a:extLst>
                <a:ext uri="{FF2B5EF4-FFF2-40B4-BE49-F238E27FC236}">
                  <a16:creationId xmlns:a16="http://schemas.microsoft.com/office/drawing/2014/main" xmlns="" id="{075EA22D-24DE-294B-ADEB-C8A35CAA659F}"/>
                </a:ext>
              </a:extLst>
            </p:cNvPr>
            <p:cNvSpPr/>
            <p:nvPr/>
          </p:nvSpPr>
          <p:spPr bwMode="auto">
            <a:xfrm>
              <a:off x="395536" y="2843918"/>
              <a:ext cx="8323794" cy="2813621"/>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19" name="Rounded Rectangle 18">
              <a:extLst>
                <a:ext uri="{FF2B5EF4-FFF2-40B4-BE49-F238E27FC236}">
                  <a16:creationId xmlns:a16="http://schemas.microsoft.com/office/drawing/2014/main" xmlns="" id="{BCB63E9B-9F21-824B-93CE-D8183BF7A6EA}"/>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0" name="Rounded Rectangle 19">
              <a:extLst>
                <a:ext uri="{FF2B5EF4-FFF2-40B4-BE49-F238E27FC236}">
                  <a16:creationId xmlns:a16="http://schemas.microsoft.com/office/drawing/2014/main" xmlns="" id="{62874D9C-E0C5-BB44-9E48-AE4DE331A68D}"/>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1" name="Rounded Rectangle 20">
              <a:extLst>
                <a:ext uri="{FF2B5EF4-FFF2-40B4-BE49-F238E27FC236}">
                  <a16:creationId xmlns:a16="http://schemas.microsoft.com/office/drawing/2014/main" xmlns="" id="{B08F9FE5-EC79-544F-8347-6ADDC0A94CB4}"/>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2" name="Rounded Rectangle 21">
              <a:extLst>
                <a:ext uri="{FF2B5EF4-FFF2-40B4-BE49-F238E27FC236}">
                  <a16:creationId xmlns:a16="http://schemas.microsoft.com/office/drawing/2014/main" xmlns="" id="{2D02AFB3-9096-6C4A-8D09-EE696A2FEB2C}"/>
                </a:ext>
              </a:extLst>
            </p:cNvPr>
            <p:cNvSpPr/>
            <p:nvPr/>
          </p:nvSpPr>
          <p:spPr bwMode="auto">
            <a:xfrm>
              <a:off x="611560" y="4797507"/>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23" name="Rounded Rectangle 4">
            <a:extLst>
              <a:ext uri="{FF2B5EF4-FFF2-40B4-BE49-F238E27FC236}">
                <a16:creationId xmlns:a16="http://schemas.microsoft.com/office/drawing/2014/main" xmlns="" id="{2CAF1DC5-2485-5743-A8C3-A493D1E145F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4" name="Picture 23">
            <a:extLst>
              <a:ext uri="{FF2B5EF4-FFF2-40B4-BE49-F238E27FC236}">
                <a16:creationId xmlns:a16="http://schemas.microsoft.com/office/drawing/2014/main" xmlns="" id="{F164D0DE-7001-F849-BF05-C955C3EA3D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5" name="TextBox 24">
            <a:extLst>
              <a:ext uri="{FF2B5EF4-FFF2-40B4-BE49-F238E27FC236}">
                <a16:creationId xmlns:a16="http://schemas.microsoft.com/office/drawing/2014/main" xmlns="" id="{97835E12-BC96-C544-AA69-1BED1E1A01C9}"/>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4</a:t>
            </a:r>
          </a:p>
        </p:txBody>
      </p:sp>
      <p:sp>
        <p:nvSpPr>
          <p:cNvPr id="27" name="TextBox 26">
            <a:extLst>
              <a:ext uri="{FF2B5EF4-FFF2-40B4-BE49-F238E27FC236}">
                <a16:creationId xmlns:a16="http://schemas.microsoft.com/office/drawing/2014/main" xmlns="" id="{1939F4AD-29ED-8840-BD8F-BCFD80BDBF3E}"/>
              </a:ext>
            </a:extLst>
          </p:cNvPr>
          <p:cNvSpPr txBox="1"/>
          <p:nvPr/>
        </p:nvSpPr>
        <p:spPr>
          <a:xfrm>
            <a:off x="1247152" y="2628388"/>
            <a:ext cx="7308864" cy="456472"/>
          </a:xfrm>
          <a:prstGeom prst="rect">
            <a:avLst/>
          </a:prstGeom>
          <a:noFill/>
        </p:spPr>
        <p:txBody>
          <a:bodyPr wrap="square" rtlCol="0">
            <a:spAutoFit/>
          </a:bodyPr>
          <a:lstStyle/>
          <a:p>
            <a:pPr>
              <a:lnSpc>
                <a:spcPct val="150000"/>
              </a:lnSpc>
              <a:spcBef>
                <a:spcPts val="600"/>
              </a:spcBef>
              <a:buClr>
                <a:srgbClr val="00B0F0"/>
              </a:buClr>
            </a:pPr>
            <a:r>
              <a:rPr lang="en-US" sz="1800" dirty="0">
                <a:solidFill>
                  <a:srgbClr val="FF0000"/>
                </a:solidFill>
              </a:rPr>
              <a:t>Violence</a:t>
            </a:r>
          </a:p>
        </p:txBody>
      </p:sp>
      <p:sp>
        <p:nvSpPr>
          <p:cNvPr id="28" name="TextBox 27">
            <a:extLst>
              <a:ext uri="{FF2B5EF4-FFF2-40B4-BE49-F238E27FC236}">
                <a16:creationId xmlns:a16="http://schemas.microsoft.com/office/drawing/2014/main" xmlns="" id="{5DC7DCEA-B4C6-2744-87D1-925E887EB908}"/>
              </a:ext>
            </a:extLst>
          </p:cNvPr>
          <p:cNvSpPr txBox="1"/>
          <p:nvPr/>
        </p:nvSpPr>
        <p:spPr>
          <a:xfrm>
            <a:off x="1247152" y="3232070"/>
            <a:ext cx="7308864" cy="456472"/>
          </a:xfrm>
          <a:prstGeom prst="rect">
            <a:avLst/>
          </a:prstGeom>
          <a:noFill/>
        </p:spPr>
        <p:txBody>
          <a:bodyPr wrap="square" rtlCol="0">
            <a:spAutoFit/>
          </a:bodyPr>
          <a:lstStyle/>
          <a:p>
            <a:pPr>
              <a:lnSpc>
                <a:spcPct val="150000"/>
              </a:lnSpc>
              <a:spcBef>
                <a:spcPts val="600"/>
              </a:spcBef>
              <a:buClr>
                <a:srgbClr val="00B0F0"/>
              </a:buClr>
            </a:pPr>
            <a:r>
              <a:rPr lang="en-US" sz="1800" dirty="0">
                <a:solidFill>
                  <a:srgbClr val="FF0000"/>
                </a:solidFill>
              </a:rPr>
              <a:t>injury</a:t>
            </a:r>
          </a:p>
        </p:txBody>
      </p:sp>
      <p:sp>
        <p:nvSpPr>
          <p:cNvPr id="29" name="TextBox 28">
            <a:extLst>
              <a:ext uri="{FF2B5EF4-FFF2-40B4-BE49-F238E27FC236}">
                <a16:creationId xmlns:a16="http://schemas.microsoft.com/office/drawing/2014/main" xmlns="" id="{AB25FDA1-C527-A048-86D8-A7D436D46983}"/>
              </a:ext>
            </a:extLst>
          </p:cNvPr>
          <p:cNvSpPr txBox="1"/>
          <p:nvPr/>
        </p:nvSpPr>
        <p:spPr>
          <a:xfrm>
            <a:off x="1247152" y="3835751"/>
            <a:ext cx="7308864" cy="456472"/>
          </a:xfrm>
          <a:prstGeom prst="rect">
            <a:avLst/>
          </a:prstGeom>
          <a:noFill/>
        </p:spPr>
        <p:txBody>
          <a:bodyPr wrap="square" rtlCol="0">
            <a:spAutoFit/>
          </a:bodyPr>
          <a:lstStyle/>
          <a:p>
            <a:pPr>
              <a:lnSpc>
                <a:spcPct val="150000"/>
              </a:lnSpc>
              <a:spcBef>
                <a:spcPts val="600"/>
              </a:spcBef>
              <a:buClr>
                <a:srgbClr val="00B0F0"/>
              </a:buClr>
            </a:pPr>
            <a:r>
              <a:rPr lang="en-US" sz="1800" dirty="0">
                <a:solidFill>
                  <a:srgbClr val="FF0000"/>
                </a:solidFill>
              </a:rPr>
              <a:t>Ill health</a:t>
            </a:r>
          </a:p>
        </p:txBody>
      </p:sp>
      <p:sp>
        <p:nvSpPr>
          <p:cNvPr id="30" name="TextBox 29">
            <a:extLst>
              <a:ext uri="{FF2B5EF4-FFF2-40B4-BE49-F238E27FC236}">
                <a16:creationId xmlns:a16="http://schemas.microsoft.com/office/drawing/2014/main" xmlns="" id="{BA1DD6D7-4D2E-3949-B97D-0CF378408402}"/>
              </a:ext>
            </a:extLst>
          </p:cNvPr>
          <p:cNvSpPr txBox="1"/>
          <p:nvPr/>
        </p:nvSpPr>
        <p:spPr>
          <a:xfrm>
            <a:off x="1247152" y="4466066"/>
            <a:ext cx="7308864" cy="456472"/>
          </a:xfrm>
          <a:prstGeom prst="rect">
            <a:avLst/>
          </a:prstGeom>
          <a:noFill/>
        </p:spPr>
        <p:txBody>
          <a:bodyPr wrap="square" rtlCol="0">
            <a:spAutoFit/>
          </a:bodyPr>
          <a:lstStyle/>
          <a:p>
            <a:pPr>
              <a:lnSpc>
                <a:spcPct val="150000"/>
              </a:lnSpc>
              <a:spcBef>
                <a:spcPts val="600"/>
              </a:spcBef>
              <a:buClr>
                <a:srgbClr val="00B0F0"/>
              </a:buClr>
            </a:pPr>
            <a:r>
              <a:rPr lang="en-US" sz="1800" dirty="0">
                <a:solidFill>
                  <a:srgbClr val="FF0000"/>
                </a:solidFill>
              </a:rPr>
              <a:t>Lack of communication.</a:t>
            </a:r>
          </a:p>
        </p:txBody>
      </p:sp>
    </p:spTree>
    <p:extLst>
      <p:ext uri="{BB962C8B-B14F-4D97-AF65-F5344CB8AC3E}">
        <p14:creationId xmlns:p14="http://schemas.microsoft.com/office/powerpoint/2010/main" val="415722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80D9C4B5-6B90-2A46-A145-B45F7D1E67CF}"/>
              </a:ext>
            </a:extLst>
          </p:cNvPr>
          <p:cNvSpPr txBox="1"/>
          <p:nvPr/>
        </p:nvSpPr>
        <p:spPr>
          <a:xfrm>
            <a:off x="902644" y="1374501"/>
            <a:ext cx="7977518" cy="1107996"/>
          </a:xfrm>
          <a:prstGeom prst="rect">
            <a:avLst/>
          </a:prstGeom>
          <a:noFill/>
        </p:spPr>
        <p:txBody>
          <a:bodyPr wrap="square" rtlCol="0">
            <a:spAutoFit/>
          </a:bodyPr>
          <a:lstStyle/>
          <a:p>
            <a:pPr>
              <a:spcBef>
                <a:spcPts val="600"/>
              </a:spcBef>
              <a:buClr>
                <a:srgbClr val="00B0F0"/>
              </a:buClr>
              <a:tabLst>
                <a:tab pos="304800" algn="l"/>
              </a:tabLst>
            </a:pPr>
            <a:r>
              <a:rPr lang="en-US" sz="2200" dirty="0">
                <a:solidFill>
                  <a:srgbClr val="000000"/>
                </a:solidFill>
              </a:rPr>
              <a:t>State the procedures that should be </a:t>
            </a:r>
            <a:br>
              <a:rPr lang="en-US" sz="2200" dirty="0">
                <a:solidFill>
                  <a:srgbClr val="000000"/>
                </a:solidFill>
              </a:rPr>
            </a:br>
            <a:r>
              <a:rPr lang="en-US" sz="2200" dirty="0">
                <a:solidFill>
                  <a:srgbClr val="000000"/>
                </a:solidFill>
              </a:rPr>
              <a:t>followed for recording and reporting </a:t>
            </a:r>
            <a:br>
              <a:rPr lang="en-US" sz="2200" dirty="0">
                <a:solidFill>
                  <a:srgbClr val="000000"/>
                </a:solidFill>
              </a:rPr>
            </a:br>
            <a:r>
              <a:rPr lang="en-US" sz="2200" dirty="0">
                <a:solidFill>
                  <a:srgbClr val="000000"/>
                </a:solidFill>
              </a:rPr>
              <a:t>accidents and health and safety incidents.</a:t>
            </a:r>
          </a:p>
        </p:txBody>
      </p:sp>
      <p:sp>
        <p:nvSpPr>
          <p:cNvPr id="12" name="Oval 11">
            <a:extLst>
              <a:ext uri="{FF2B5EF4-FFF2-40B4-BE49-F238E27FC236}">
                <a16:creationId xmlns:a16="http://schemas.microsoft.com/office/drawing/2014/main" xmlns="" id="{DC03CEBD-75CC-9A48-A4B7-788B30F60111}"/>
              </a:ext>
            </a:extLst>
          </p:cNvPr>
          <p:cNvSpPr/>
          <p:nvPr/>
        </p:nvSpPr>
        <p:spPr bwMode="auto">
          <a:xfrm>
            <a:off x="251520" y="133748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4" name="Rounded Rectangle 13">
            <a:extLst>
              <a:ext uri="{FF2B5EF4-FFF2-40B4-BE49-F238E27FC236}">
                <a16:creationId xmlns:a16="http://schemas.microsoft.com/office/drawing/2014/main" xmlns="" id="{3EAC6D55-7B16-544C-8EEB-5BD6792F9460}"/>
              </a:ext>
            </a:extLst>
          </p:cNvPr>
          <p:cNvSpPr/>
          <p:nvPr/>
        </p:nvSpPr>
        <p:spPr bwMode="auto">
          <a:xfrm>
            <a:off x="239202" y="2622274"/>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15" name="Group 14">
            <a:extLst>
              <a:ext uri="{FF2B5EF4-FFF2-40B4-BE49-F238E27FC236}">
                <a16:creationId xmlns:a16="http://schemas.microsoft.com/office/drawing/2014/main" xmlns="" id="{DBC190E0-1D28-AF45-BE3C-4FC593932808}"/>
              </a:ext>
            </a:extLst>
          </p:cNvPr>
          <p:cNvGrpSpPr/>
          <p:nvPr/>
        </p:nvGrpSpPr>
        <p:grpSpPr>
          <a:xfrm>
            <a:off x="395536" y="2811308"/>
            <a:ext cx="8323794" cy="2709314"/>
            <a:chOff x="395536" y="2620961"/>
            <a:chExt cx="8323794" cy="2709314"/>
          </a:xfrm>
        </p:grpSpPr>
        <p:sp>
          <p:nvSpPr>
            <p:cNvPr id="16" name="Rounded Rectangle 15">
              <a:extLst>
                <a:ext uri="{FF2B5EF4-FFF2-40B4-BE49-F238E27FC236}">
                  <a16:creationId xmlns:a16="http://schemas.microsoft.com/office/drawing/2014/main" xmlns="" id="{74BA2B1E-C61D-D248-9F21-78546EEF44E1}"/>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17" name="Rounded Rectangle 16">
              <a:extLst>
                <a:ext uri="{FF2B5EF4-FFF2-40B4-BE49-F238E27FC236}">
                  <a16:creationId xmlns:a16="http://schemas.microsoft.com/office/drawing/2014/main" xmlns="" id="{9B41FBB4-8B2D-1E47-B0D6-865070473636}"/>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dirty="0">
                  <a:solidFill>
                    <a:schemeClr val="tx1"/>
                  </a:solidFill>
                  <a:latin typeface="Arial" panose="020B0604020202020204" pitchFamily="34" charset="0"/>
                  <a:cs typeface="Arial" panose="020B0604020202020204" pitchFamily="34" charset="0"/>
                </a:rPr>
                <a:t>Accidents</a:t>
              </a:r>
              <a:endParaRPr lang="en-GB" sz="2000" dirty="0"/>
            </a:p>
          </p:txBody>
        </p:sp>
        <p:cxnSp>
          <p:nvCxnSpPr>
            <p:cNvPr id="18" name="Straight Connector 17">
              <a:extLst>
                <a:ext uri="{FF2B5EF4-FFF2-40B4-BE49-F238E27FC236}">
                  <a16:creationId xmlns:a16="http://schemas.microsoft.com/office/drawing/2014/main" xmlns="" id="{29CF128E-6894-F049-AD7F-D04993CD63CD}"/>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ounded Rectangle 18">
              <a:extLst>
                <a:ext uri="{FF2B5EF4-FFF2-40B4-BE49-F238E27FC236}">
                  <a16:creationId xmlns:a16="http://schemas.microsoft.com/office/drawing/2014/main" xmlns="" id="{12BED18B-C18B-7549-99AA-6A6E8ED12CA6}"/>
                </a:ext>
              </a:extLst>
            </p:cNvPr>
            <p:cNvSpPr/>
            <p:nvPr/>
          </p:nvSpPr>
          <p:spPr bwMode="auto">
            <a:xfrm>
              <a:off x="4653009" y="2639438"/>
              <a:ext cx="3951435"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2000" dirty="0">
                  <a:solidFill>
                    <a:schemeClr val="tx1"/>
                  </a:solidFill>
                  <a:latin typeface="Arial" panose="020B0604020202020204" pitchFamily="34" charset="0"/>
                  <a:cs typeface="Arial" panose="020B0604020202020204" pitchFamily="34" charset="0"/>
                </a:rPr>
                <a:t>Health and safety incidents</a:t>
              </a:r>
            </a:p>
          </p:txBody>
        </p:sp>
        <p:cxnSp>
          <p:nvCxnSpPr>
            <p:cNvPr id="20" name="Straight Connector 19">
              <a:extLst>
                <a:ext uri="{FF2B5EF4-FFF2-40B4-BE49-F238E27FC236}">
                  <a16:creationId xmlns:a16="http://schemas.microsoft.com/office/drawing/2014/main" xmlns="" id="{E75F1918-DC22-0C49-8D64-DCBD0C3D90C6}"/>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1" name="Rounded Rectangle 4">
            <a:extLst>
              <a:ext uri="{FF2B5EF4-FFF2-40B4-BE49-F238E27FC236}">
                <a16:creationId xmlns:a16="http://schemas.microsoft.com/office/drawing/2014/main" xmlns="" id="{8CCBB588-1D49-B74E-9E11-740B0516DCE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2" name="Picture 21">
            <a:extLst>
              <a:ext uri="{FF2B5EF4-FFF2-40B4-BE49-F238E27FC236}">
                <a16:creationId xmlns:a16="http://schemas.microsoft.com/office/drawing/2014/main" xmlns="" id="{0E4AFF63-F401-6149-8B1B-748E0B7F8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3" name="TextBox 22">
            <a:extLst>
              <a:ext uri="{FF2B5EF4-FFF2-40B4-BE49-F238E27FC236}">
                <a16:creationId xmlns:a16="http://schemas.microsoft.com/office/drawing/2014/main" xmlns="" id="{F0200275-9C5E-4A49-8977-DEDB6978F102}"/>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4</a:t>
            </a:r>
          </a:p>
        </p:txBody>
      </p:sp>
    </p:spTree>
    <p:extLst>
      <p:ext uri="{BB962C8B-B14F-4D97-AF65-F5344CB8AC3E}">
        <p14:creationId xmlns:p14="http://schemas.microsoft.com/office/powerpoint/2010/main" val="426591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80D9C4B5-6B90-2A46-A145-B45F7D1E67CF}"/>
              </a:ext>
            </a:extLst>
          </p:cNvPr>
          <p:cNvSpPr txBox="1"/>
          <p:nvPr/>
        </p:nvSpPr>
        <p:spPr>
          <a:xfrm>
            <a:off x="902644" y="1374501"/>
            <a:ext cx="7977518" cy="1107996"/>
          </a:xfrm>
          <a:prstGeom prst="rect">
            <a:avLst/>
          </a:prstGeom>
          <a:noFill/>
        </p:spPr>
        <p:txBody>
          <a:bodyPr wrap="square" rtlCol="0">
            <a:spAutoFit/>
          </a:bodyPr>
          <a:lstStyle/>
          <a:p>
            <a:pPr>
              <a:spcBef>
                <a:spcPts val="600"/>
              </a:spcBef>
              <a:buClr>
                <a:srgbClr val="00B0F0"/>
              </a:buClr>
              <a:tabLst>
                <a:tab pos="304800" algn="l"/>
              </a:tabLst>
            </a:pPr>
            <a:r>
              <a:rPr lang="en-US" sz="2200" dirty="0">
                <a:solidFill>
                  <a:srgbClr val="000000"/>
                </a:solidFill>
              </a:rPr>
              <a:t>State the procedures that should be </a:t>
            </a:r>
            <a:br>
              <a:rPr lang="en-US" sz="2200" dirty="0">
                <a:solidFill>
                  <a:srgbClr val="000000"/>
                </a:solidFill>
              </a:rPr>
            </a:br>
            <a:r>
              <a:rPr lang="en-US" sz="2200" dirty="0">
                <a:solidFill>
                  <a:srgbClr val="000000"/>
                </a:solidFill>
              </a:rPr>
              <a:t>followed for recording and reporting </a:t>
            </a:r>
            <a:br>
              <a:rPr lang="en-US" sz="2200" dirty="0">
                <a:solidFill>
                  <a:srgbClr val="000000"/>
                </a:solidFill>
              </a:rPr>
            </a:br>
            <a:r>
              <a:rPr lang="en-US" sz="2200" dirty="0">
                <a:solidFill>
                  <a:srgbClr val="000000"/>
                </a:solidFill>
              </a:rPr>
              <a:t>accidents and health and safety incidents.</a:t>
            </a:r>
          </a:p>
        </p:txBody>
      </p:sp>
      <p:sp>
        <p:nvSpPr>
          <p:cNvPr id="12" name="Oval 11">
            <a:extLst>
              <a:ext uri="{FF2B5EF4-FFF2-40B4-BE49-F238E27FC236}">
                <a16:creationId xmlns:a16="http://schemas.microsoft.com/office/drawing/2014/main" xmlns="" id="{DC03CEBD-75CC-9A48-A4B7-788B30F60111}"/>
              </a:ext>
            </a:extLst>
          </p:cNvPr>
          <p:cNvSpPr/>
          <p:nvPr/>
        </p:nvSpPr>
        <p:spPr bwMode="auto">
          <a:xfrm>
            <a:off x="251520" y="133748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4" name="Rounded Rectangle 13">
            <a:extLst>
              <a:ext uri="{FF2B5EF4-FFF2-40B4-BE49-F238E27FC236}">
                <a16:creationId xmlns:a16="http://schemas.microsoft.com/office/drawing/2014/main" xmlns="" id="{3EAC6D55-7B16-544C-8EEB-5BD6792F9460}"/>
              </a:ext>
            </a:extLst>
          </p:cNvPr>
          <p:cNvSpPr/>
          <p:nvPr/>
        </p:nvSpPr>
        <p:spPr bwMode="auto">
          <a:xfrm>
            <a:off x="239202" y="2622274"/>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15" name="Group 14">
            <a:extLst>
              <a:ext uri="{FF2B5EF4-FFF2-40B4-BE49-F238E27FC236}">
                <a16:creationId xmlns:a16="http://schemas.microsoft.com/office/drawing/2014/main" xmlns="" id="{DBC190E0-1D28-AF45-BE3C-4FC593932808}"/>
              </a:ext>
            </a:extLst>
          </p:cNvPr>
          <p:cNvGrpSpPr/>
          <p:nvPr/>
        </p:nvGrpSpPr>
        <p:grpSpPr>
          <a:xfrm>
            <a:off x="395536" y="2811308"/>
            <a:ext cx="8323794" cy="2709314"/>
            <a:chOff x="395536" y="2620961"/>
            <a:chExt cx="8323794" cy="2709314"/>
          </a:xfrm>
        </p:grpSpPr>
        <p:sp>
          <p:nvSpPr>
            <p:cNvPr id="16" name="Rounded Rectangle 15">
              <a:extLst>
                <a:ext uri="{FF2B5EF4-FFF2-40B4-BE49-F238E27FC236}">
                  <a16:creationId xmlns:a16="http://schemas.microsoft.com/office/drawing/2014/main" xmlns="" id="{74BA2B1E-C61D-D248-9F21-78546EEF44E1}"/>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17" name="Rounded Rectangle 16">
              <a:extLst>
                <a:ext uri="{FF2B5EF4-FFF2-40B4-BE49-F238E27FC236}">
                  <a16:creationId xmlns:a16="http://schemas.microsoft.com/office/drawing/2014/main" xmlns="" id="{9B41FBB4-8B2D-1E47-B0D6-865070473636}"/>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dirty="0">
                  <a:solidFill>
                    <a:schemeClr val="tx1"/>
                  </a:solidFill>
                  <a:latin typeface="Arial" panose="020B0604020202020204" pitchFamily="34" charset="0"/>
                  <a:cs typeface="Arial" panose="020B0604020202020204" pitchFamily="34" charset="0"/>
                </a:rPr>
                <a:t>Accidents</a:t>
              </a:r>
              <a:endParaRPr lang="en-GB" sz="2000" dirty="0"/>
            </a:p>
          </p:txBody>
        </p:sp>
        <p:cxnSp>
          <p:nvCxnSpPr>
            <p:cNvPr id="18" name="Straight Connector 17">
              <a:extLst>
                <a:ext uri="{FF2B5EF4-FFF2-40B4-BE49-F238E27FC236}">
                  <a16:creationId xmlns:a16="http://schemas.microsoft.com/office/drawing/2014/main" xmlns="" id="{29CF128E-6894-F049-AD7F-D04993CD63CD}"/>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ounded Rectangle 18">
              <a:extLst>
                <a:ext uri="{FF2B5EF4-FFF2-40B4-BE49-F238E27FC236}">
                  <a16:creationId xmlns:a16="http://schemas.microsoft.com/office/drawing/2014/main" xmlns="" id="{12BED18B-C18B-7549-99AA-6A6E8ED12CA6}"/>
                </a:ext>
              </a:extLst>
            </p:cNvPr>
            <p:cNvSpPr/>
            <p:nvPr/>
          </p:nvSpPr>
          <p:spPr bwMode="auto">
            <a:xfrm>
              <a:off x="4653009" y="2639438"/>
              <a:ext cx="3951435"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2000" dirty="0">
                  <a:solidFill>
                    <a:schemeClr val="tx1"/>
                  </a:solidFill>
                  <a:latin typeface="Arial" panose="020B0604020202020204" pitchFamily="34" charset="0"/>
                  <a:cs typeface="Arial" panose="020B0604020202020204" pitchFamily="34" charset="0"/>
                </a:rPr>
                <a:t>Health and safety incidents</a:t>
              </a:r>
            </a:p>
          </p:txBody>
        </p:sp>
        <p:cxnSp>
          <p:nvCxnSpPr>
            <p:cNvPr id="20" name="Straight Connector 19">
              <a:extLst>
                <a:ext uri="{FF2B5EF4-FFF2-40B4-BE49-F238E27FC236}">
                  <a16:creationId xmlns:a16="http://schemas.microsoft.com/office/drawing/2014/main" xmlns="" id="{E75F1918-DC22-0C49-8D64-DCBD0C3D90C6}"/>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1" name="Rounded Rectangle 4">
            <a:extLst>
              <a:ext uri="{FF2B5EF4-FFF2-40B4-BE49-F238E27FC236}">
                <a16:creationId xmlns:a16="http://schemas.microsoft.com/office/drawing/2014/main" xmlns="" id="{8CCBB588-1D49-B74E-9E11-740B0516DCE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2" name="Picture 21">
            <a:extLst>
              <a:ext uri="{FF2B5EF4-FFF2-40B4-BE49-F238E27FC236}">
                <a16:creationId xmlns:a16="http://schemas.microsoft.com/office/drawing/2014/main" xmlns="" id="{0E4AFF63-F401-6149-8B1B-748E0B7F8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3" name="TextBox 22">
            <a:extLst>
              <a:ext uri="{FF2B5EF4-FFF2-40B4-BE49-F238E27FC236}">
                <a16:creationId xmlns:a16="http://schemas.microsoft.com/office/drawing/2014/main" xmlns="" id="{F0200275-9C5E-4A49-8977-DEDB6978F102}"/>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4</a:t>
            </a:r>
          </a:p>
        </p:txBody>
      </p:sp>
      <p:sp>
        <p:nvSpPr>
          <p:cNvPr id="24" name="TextBox 23">
            <a:extLst>
              <a:ext uri="{FF2B5EF4-FFF2-40B4-BE49-F238E27FC236}">
                <a16:creationId xmlns:a16="http://schemas.microsoft.com/office/drawing/2014/main" xmlns="" id="{429B8632-78CD-0546-BBB2-BEC12E0B8742}"/>
              </a:ext>
            </a:extLst>
          </p:cNvPr>
          <p:cNvSpPr txBox="1"/>
          <p:nvPr/>
        </p:nvSpPr>
        <p:spPr>
          <a:xfrm>
            <a:off x="476544" y="3398246"/>
            <a:ext cx="3934622" cy="646331"/>
          </a:xfrm>
          <a:prstGeom prst="rect">
            <a:avLst/>
          </a:prstGeom>
          <a:noFill/>
        </p:spPr>
        <p:txBody>
          <a:bodyPr wrap="square" rtlCol="0">
            <a:spAutoFit/>
          </a:bodyPr>
          <a:lstStyle/>
          <a:p>
            <a:pPr>
              <a:spcBef>
                <a:spcPts val="600"/>
              </a:spcBef>
              <a:buClr>
                <a:srgbClr val="00B0F0"/>
              </a:buClr>
            </a:pPr>
            <a:r>
              <a:rPr lang="en-US" sz="1800" dirty="0">
                <a:solidFill>
                  <a:srgbClr val="FF0000"/>
                </a:solidFill>
              </a:rPr>
              <a:t>Record all information in the accident book.</a:t>
            </a:r>
          </a:p>
        </p:txBody>
      </p:sp>
      <p:sp>
        <p:nvSpPr>
          <p:cNvPr id="32" name="TextBox 31">
            <a:extLst>
              <a:ext uri="{FF2B5EF4-FFF2-40B4-BE49-F238E27FC236}">
                <a16:creationId xmlns:a16="http://schemas.microsoft.com/office/drawing/2014/main" xmlns="" id="{73261E01-6C61-3641-A47C-93DC29CE16CE}"/>
              </a:ext>
            </a:extLst>
          </p:cNvPr>
          <p:cNvSpPr txBox="1"/>
          <p:nvPr/>
        </p:nvSpPr>
        <p:spPr>
          <a:xfrm>
            <a:off x="4649049" y="3398246"/>
            <a:ext cx="3934622" cy="646331"/>
          </a:xfrm>
          <a:prstGeom prst="rect">
            <a:avLst/>
          </a:prstGeom>
          <a:noFill/>
        </p:spPr>
        <p:txBody>
          <a:bodyPr wrap="square" rtlCol="0">
            <a:spAutoFit/>
          </a:bodyPr>
          <a:lstStyle/>
          <a:p>
            <a:pPr>
              <a:spcBef>
                <a:spcPts val="600"/>
              </a:spcBef>
              <a:buClr>
                <a:srgbClr val="00B0F0"/>
              </a:buClr>
            </a:pPr>
            <a:r>
              <a:rPr lang="en-US" sz="1800" dirty="0">
                <a:solidFill>
                  <a:srgbClr val="FF0000"/>
                </a:solidFill>
              </a:rPr>
              <a:t>Record all information in the incident book. </a:t>
            </a:r>
          </a:p>
        </p:txBody>
      </p:sp>
    </p:spTree>
    <p:extLst>
      <p:ext uri="{BB962C8B-B14F-4D97-AF65-F5344CB8AC3E}">
        <p14:creationId xmlns:p14="http://schemas.microsoft.com/office/powerpoint/2010/main" val="43061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Fire procedures</a:t>
            </a:r>
          </a:p>
        </p:txBody>
      </p:sp>
      <p:grpSp>
        <p:nvGrpSpPr>
          <p:cNvPr id="6" name="Group 5">
            <a:extLst>
              <a:ext uri="{FF2B5EF4-FFF2-40B4-BE49-F238E27FC236}">
                <a16:creationId xmlns:a16="http://schemas.microsoft.com/office/drawing/2014/main" xmlns="" id="{E8B7F2DB-9999-4517-8EE7-AD87D1DB6962}"/>
              </a:ext>
            </a:extLst>
          </p:cNvPr>
          <p:cNvGrpSpPr/>
          <p:nvPr/>
        </p:nvGrpSpPr>
        <p:grpSpPr>
          <a:xfrm>
            <a:off x="7148569" y="4455358"/>
            <a:ext cx="1976777" cy="1638035"/>
            <a:chOff x="7221769" y="4437151"/>
            <a:chExt cx="1976777" cy="1638035"/>
          </a:xfrm>
        </p:grpSpPr>
        <p:sp>
          <p:nvSpPr>
            <p:cNvPr id="8" name="Oval 5">
              <a:hlinkClick r:id="" action="ppaction://noaction"/>
              <a:extLst>
                <a:ext uri="{FF2B5EF4-FFF2-40B4-BE49-F238E27FC236}">
                  <a16:creationId xmlns:a16="http://schemas.microsoft.com/office/drawing/2014/main" xmlns="" id="{557A44D2-B79B-4B7B-A068-ACE8ADD1DAB1}"/>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1:5</a:t>
              </a:r>
            </a:p>
          </p:txBody>
        </p:sp>
        <p:pic>
          <p:nvPicPr>
            <p:cNvPr id="9" name="Picture 8">
              <a:extLst>
                <a:ext uri="{FF2B5EF4-FFF2-40B4-BE49-F238E27FC236}">
                  <a16:creationId xmlns:a16="http://schemas.microsoft.com/office/drawing/2014/main" xmlns="" id="{984AE460-1814-4C93-948E-ADD0B867F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extLst>
      <p:ext uri="{BB962C8B-B14F-4D97-AF65-F5344CB8AC3E}">
        <p14:creationId xmlns:p14="http://schemas.microsoft.com/office/powerpoint/2010/main" val="101648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5C2CE9F-468B-4F62-B519-F4D401BF3A1E}"/>
              </a:ext>
            </a:extLst>
          </p:cNvPr>
          <p:cNvSpPr>
            <a:spLocks noGrp="1"/>
          </p:cNvSpPr>
          <p:nvPr>
            <p:ph type="title"/>
          </p:nvPr>
        </p:nvSpPr>
        <p:spPr/>
        <p:txBody>
          <a:bodyPr/>
          <a:lstStyle/>
          <a:p>
            <a:r>
              <a:rPr lang="en-US" dirty="0"/>
              <a:t>Approved Contractor Scheme (ACS)</a:t>
            </a:r>
            <a:endParaRPr lang="en-GB" dirty="0"/>
          </a:p>
        </p:txBody>
      </p:sp>
      <p:grpSp>
        <p:nvGrpSpPr>
          <p:cNvPr id="10" name="Group 9">
            <a:extLst>
              <a:ext uri="{FF2B5EF4-FFF2-40B4-BE49-F238E27FC236}">
                <a16:creationId xmlns:a16="http://schemas.microsoft.com/office/drawing/2014/main" xmlns="" id="{8B15F70A-EC3B-458F-9F88-C10ED19F6464}"/>
              </a:ext>
            </a:extLst>
          </p:cNvPr>
          <p:cNvGrpSpPr/>
          <p:nvPr/>
        </p:nvGrpSpPr>
        <p:grpSpPr>
          <a:xfrm>
            <a:off x="323528" y="2083187"/>
            <a:ext cx="8424936" cy="2691626"/>
            <a:chOff x="323528" y="2276872"/>
            <a:chExt cx="8424936" cy="2691626"/>
          </a:xfrm>
          <a:solidFill>
            <a:srgbClr val="00B0F0"/>
          </a:solidFill>
        </p:grpSpPr>
        <p:sp>
          <p:nvSpPr>
            <p:cNvPr id="5" name="Rounded Rectangle 2">
              <a:extLst>
                <a:ext uri="{FF2B5EF4-FFF2-40B4-BE49-F238E27FC236}">
                  <a16:creationId xmlns:a16="http://schemas.microsoft.com/office/drawing/2014/main" xmlns="" id="{0C849717-E3A4-4AF5-8A50-285F3C896249}"/>
                </a:ext>
              </a:extLst>
            </p:cNvPr>
            <p:cNvSpPr/>
            <p:nvPr/>
          </p:nvSpPr>
          <p:spPr>
            <a:xfrm>
              <a:off x="323528" y="2276872"/>
              <a:ext cx="8424936" cy="476726"/>
            </a:xfrm>
            <a:prstGeom prst="roundRect">
              <a:avLst/>
            </a:prstGeom>
            <a:grpFill/>
            <a:ln w="38100">
              <a:solidFill>
                <a:schemeClr val="bg1"/>
              </a:solidFill>
            </a:ln>
          </p:spPr>
          <p:txBody>
            <a:bodyPr wrap="square" anchor="ctr">
              <a:spAutoFit/>
            </a:bodyPr>
            <a:lstStyle/>
            <a:p>
              <a:pPr lvl="0" algn="ctr" eaLnBrk="0" hangingPunct="0">
                <a:spcBef>
                  <a:spcPct val="20000"/>
                </a:spcBef>
                <a:buClr>
                  <a:srgbClr val="00B0F0"/>
                </a:buClr>
                <a:defRPr/>
              </a:pPr>
              <a:r>
                <a:rPr lang="en-GB" sz="2200" kern="0" dirty="0">
                  <a:latin typeface="Arial"/>
                  <a:cs typeface="Arial"/>
                </a:rPr>
                <a:t>Designed to raise standards of security companies</a:t>
              </a:r>
            </a:p>
          </p:txBody>
        </p:sp>
        <p:sp>
          <p:nvSpPr>
            <p:cNvPr id="6" name="Rounded Rectangle 2">
              <a:extLst>
                <a:ext uri="{FF2B5EF4-FFF2-40B4-BE49-F238E27FC236}">
                  <a16:creationId xmlns:a16="http://schemas.microsoft.com/office/drawing/2014/main" xmlns="" id="{1C68B4E2-69E7-4C97-B0EF-F75C3A7BFAF1}"/>
                </a:ext>
              </a:extLst>
            </p:cNvPr>
            <p:cNvSpPr/>
            <p:nvPr/>
          </p:nvSpPr>
          <p:spPr>
            <a:xfrm>
              <a:off x="323528" y="3009751"/>
              <a:ext cx="8424936" cy="851297"/>
            </a:xfrm>
            <a:prstGeom prst="roundRect">
              <a:avLst/>
            </a:prstGeom>
            <a:solidFill>
              <a:schemeClr val="tx1"/>
            </a:solidFill>
            <a:ln w="38100">
              <a:solidFill>
                <a:schemeClr val="bg1"/>
              </a:solidFill>
            </a:ln>
          </p:spPr>
          <p:txBody>
            <a:bodyPr wrap="square" anchor="ctr">
              <a:spAutoFit/>
            </a:bodyPr>
            <a:lstStyle/>
            <a:p>
              <a:pPr lvl="0" algn="ctr" eaLnBrk="0" hangingPunct="0">
                <a:spcBef>
                  <a:spcPct val="20000"/>
                </a:spcBef>
                <a:buClr>
                  <a:srgbClr val="00B0F0"/>
                </a:buClr>
                <a:defRPr/>
              </a:pPr>
              <a:r>
                <a:rPr lang="en-GB" sz="2200" kern="0" dirty="0">
                  <a:latin typeface="Arial"/>
                  <a:cs typeface="Arial"/>
                </a:rPr>
                <a:t>These companies will assist the SIA with developing </a:t>
              </a:r>
              <a:br>
                <a:rPr lang="en-GB" sz="2200" kern="0" dirty="0">
                  <a:latin typeface="Arial"/>
                  <a:cs typeface="Arial"/>
                </a:rPr>
              </a:br>
              <a:r>
                <a:rPr lang="en-GB" sz="2200" kern="0" dirty="0">
                  <a:latin typeface="Arial"/>
                  <a:cs typeface="Arial"/>
                </a:rPr>
                <a:t>new opportunities</a:t>
              </a:r>
            </a:p>
          </p:txBody>
        </p:sp>
        <p:sp>
          <p:nvSpPr>
            <p:cNvPr id="7" name="Rounded Rectangle 2">
              <a:extLst>
                <a:ext uri="{FF2B5EF4-FFF2-40B4-BE49-F238E27FC236}">
                  <a16:creationId xmlns:a16="http://schemas.microsoft.com/office/drawing/2014/main" xmlns="" id="{EFCF9A41-191D-49AB-A7F9-A7B0A437A3B2}"/>
                </a:ext>
              </a:extLst>
            </p:cNvPr>
            <p:cNvSpPr/>
            <p:nvPr/>
          </p:nvSpPr>
          <p:spPr>
            <a:xfrm>
              <a:off x="323528" y="4117201"/>
              <a:ext cx="8424936" cy="851297"/>
            </a:xfrm>
            <a:prstGeom prst="roundRect">
              <a:avLst/>
            </a:prstGeom>
            <a:solidFill>
              <a:schemeClr val="bg2"/>
            </a:solidFill>
            <a:ln w="38100">
              <a:solidFill>
                <a:schemeClr val="bg1"/>
              </a:solidFill>
            </a:ln>
          </p:spPr>
          <p:txBody>
            <a:bodyPr wrap="square" anchor="ctr">
              <a:spAutoFit/>
            </a:bodyPr>
            <a:lstStyle/>
            <a:p>
              <a:pPr lvl="0" algn="ctr" eaLnBrk="0" hangingPunct="0">
                <a:spcBef>
                  <a:spcPct val="20000"/>
                </a:spcBef>
                <a:buClr>
                  <a:srgbClr val="00B0F0"/>
                </a:buClr>
                <a:defRPr/>
              </a:pPr>
              <a:r>
                <a:rPr lang="en-GB" sz="2200" kern="0" dirty="0">
                  <a:latin typeface="Arial"/>
                  <a:cs typeface="Arial"/>
                </a:rPr>
                <a:t>Increases customer confidence in the private </a:t>
              </a:r>
              <a:br>
                <a:rPr lang="en-GB" sz="2200" kern="0" dirty="0">
                  <a:latin typeface="Arial"/>
                  <a:cs typeface="Arial"/>
                </a:rPr>
              </a:br>
              <a:r>
                <a:rPr lang="en-GB" sz="2200" kern="0" dirty="0">
                  <a:latin typeface="Arial"/>
                  <a:cs typeface="Arial"/>
                </a:rPr>
                <a:t>security industry.</a:t>
              </a:r>
            </a:p>
          </p:txBody>
        </p:sp>
      </p:grpSp>
    </p:spTree>
    <p:extLst>
      <p:ext uri="{BB962C8B-B14F-4D97-AF65-F5344CB8AC3E}">
        <p14:creationId xmlns:p14="http://schemas.microsoft.com/office/powerpoint/2010/main" val="92148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safety measures</a:t>
            </a:r>
          </a:p>
        </p:txBody>
      </p:sp>
      <p:sp>
        <p:nvSpPr>
          <p:cNvPr id="3" name="Rounded Rectangle 2"/>
          <p:cNvSpPr/>
          <p:nvPr/>
        </p:nvSpPr>
        <p:spPr>
          <a:xfrm>
            <a:off x="251520" y="1740614"/>
            <a:ext cx="7128792" cy="851297"/>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Fire safety on the premises or site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is important for staff/visitors/customers</a:t>
            </a:r>
          </a:p>
        </p:txBody>
      </p:sp>
      <p:sp>
        <p:nvSpPr>
          <p:cNvPr id="5" name="Rounded Rectangle 4"/>
          <p:cNvSpPr/>
          <p:nvPr/>
        </p:nvSpPr>
        <p:spPr>
          <a:xfrm>
            <a:off x="251520" y="2735927"/>
            <a:ext cx="6984776" cy="1225868"/>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If a fire occurs in the workplace, it could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result in the disruption of normal business activities and can affect profitability</a:t>
            </a:r>
          </a:p>
        </p:txBody>
      </p:sp>
      <p:sp>
        <p:nvSpPr>
          <p:cNvPr id="6" name="Rounded Rectangle 5"/>
          <p:cNvSpPr/>
          <p:nvPr/>
        </p:nvSpPr>
        <p:spPr>
          <a:xfrm>
            <a:off x="251520" y="4084558"/>
            <a:ext cx="6984776" cy="851297"/>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Staff and/or customers could be injured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or even lose their lives</a:t>
            </a:r>
          </a:p>
        </p:txBody>
      </p:sp>
      <p:sp>
        <p:nvSpPr>
          <p:cNvPr id="7" name="Rounded Rectangle 6"/>
          <p:cNvSpPr/>
          <p:nvPr/>
        </p:nvSpPr>
        <p:spPr>
          <a:xfrm>
            <a:off x="251520" y="5013176"/>
            <a:ext cx="6984776" cy="476726"/>
          </a:xfrm>
          <a:prstGeom prst="roundRect">
            <a:avLst/>
          </a:prstGeom>
          <a:ln w="38100">
            <a:noFill/>
          </a:ln>
        </p:spPr>
        <p:txBody>
          <a:bodyPr wrap="square" anchor="ctr">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Good fire safety is </a:t>
            </a:r>
            <a:r>
              <a:rPr kumimoji="0" lang="en-GB" sz="2200" b="1" i="0" u="none" strike="noStrike" kern="0" cap="none" spc="0" normalizeH="0" baseline="0" noProof="0" dirty="0">
                <a:ln>
                  <a:noFill/>
                </a:ln>
                <a:solidFill>
                  <a:srgbClr val="00B0F0"/>
                </a:solidFill>
                <a:effectLst/>
                <a:uLnTx/>
                <a:uFillTx/>
                <a:latin typeface="Arial"/>
                <a:ea typeface="+mn-ea"/>
                <a:cs typeface="Arial"/>
              </a:rPr>
              <a:t>everyone’s</a:t>
            </a:r>
            <a:r>
              <a:rPr kumimoji="0" lang="en-GB" sz="2200" b="1" i="0" u="none" strike="noStrike" kern="0" cap="none" spc="0" normalizeH="0" baseline="0" noProof="0" dirty="0">
                <a:ln>
                  <a:noFill/>
                </a:ln>
                <a:solidFill>
                  <a:srgbClr val="000000"/>
                </a:solidFill>
                <a:effectLst/>
                <a:uLnTx/>
                <a:uFillTx/>
                <a:latin typeface="Arial"/>
                <a:ea typeface="+mn-ea"/>
                <a:cs typeface="Arial"/>
              </a:rPr>
              <a:t> </a:t>
            </a:r>
            <a:r>
              <a:rPr kumimoji="0" lang="en-GB" sz="2200" b="1" i="0" u="none" strike="noStrike" kern="0" cap="none" spc="0" normalizeH="0" baseline="0" noProof="0" dirty="0">
                <a:ln>
                  <a:noFill/>
                </a:ln>
                <a:solidFill>
                  <a:srgbClr val="00B0F0"/>
                </a:solidFill>
                <a:effectLst/>
                <a:uLnTx/>
                <a:uFillTx/>
                <a:latin typeface="Arial"/>
                <a:ea typeface="+mn-ea"/>
                <a:cs typeface="Arial"/>
              </a:rPr>
              <a:t>responsibility</a:t>
            </a:r>
            <a:r>
              <a:rPr kumimoji="0" lang="en-GB" sz="2200" b="1" i="0" u="none" strike="noStrike" kern="0" cap="none" spc="0" normalizeH="0" baseline="0" noProof="0" dirty="0">
                <a:ln>
                  <a:noFill/>
                </a:ln>
                <a:solidFill>
                  <a:srgbClr val="000000"/>
                </a:solidFill>
                <a:effectLst/>
                <a:uLnTx/>
                <a:uFillTx/>
                <a:latin typeface="Arial"/>
                <a:ea typeface="+mn-ea"/>
                <a:cs typeface="Arial"/>
              </a:rPr>
              <a:t>.</a:t>
            </a:r>
          </a:p>
        </p:txBody>
      </p:sp>
    </p:spTree>
    <p:extLst>
      <p:ext uri="{BB962C8B-B14F-4D97-AF65-F5344CB8AC3E}">
        <p14:creationId xmlns:p14="http://schemas.microsoft.com/office/powerpoint/2010/main" val="301419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Basic fire prevention</a:t>
            </a:r>
          </a:p>
        </p:txBody>
      </p:sp>
      <p:sp>
        <p:nvSpPr>
          <p:cNvPr id="4" name="Content Placeholder 3"/>
          <p:cNvSpPr>
            <a:spLocks noGrp="1"/>
          </p:cNvSpPr>
          <p:nvPr>
            <p:ph idx="1"/>
          </p:nvPr>
        </p:nvSpPr>
        <p:spPr>
          <a:xfrm>
            <a:off x="246679" y="1988840"/>
            <a:ext cx="8640960" cy="3456384"/>
          </a:xfrm>
          <a:prstGeom prst="roundRect">
            <a:avLst>
              <a:gd name="adj" fmla="val 14867"/>
            </a:avLst>
          </a:prstGeom>
          <a:ln w="28575">
            <a:solidFill>
              <a:srgbClr val="00B0F0"/>
            </a:solidFill>
          </a:ln>
        </p:spPr>
        <p:txBody>
          <a:bodyPr/>
          <a:lstStyle/>
          <a:p>
            <a:pPr>
              <a:spcBef>
                <a:spcPts val="600"/>
              </a:spcBef>
            </a:pPr>
            <a:r>
              <a:rPr lang="en-GB" dirty="0"/>
              <a:t>switching off all non-essential electrical appliances</a:t>
            </a:r>
          </a:p>
          <a:p>
            <a:pPr>
              <a:spcBef>
                <a:spcPts val="600"/>
              </a:spcBef>
            </a:pPr>
            <a:r>
              <a:rPr lang="en-GB" dirty="0"/>
              <a:t>not overloading electrical points </a:t>
            </a:r>
          </a:p>
          <a:p>
            <a:pPr>
              <a:spcBef>
                <a:spcPts val="600"/>
              </a:spcBef>
            </a:pPr>
            <a:r>
              <a:rPr lang="en-GB" dirty="0"/>
              <a:t>regularly inspecting and maintaining all electrical equipment</a:t>
            </a:r>
          </a:p>
          <a:p>
            <a:pPr>
              <a:spcBef>
                <a:spcPts val="600"/>
              </a:spcBef>
            </a:pPr>
            <a:r>
              <a:rPr lang="en-GB" dirty="0"/>
              <a:t>safely storing flammables</a:t>
            </a:r>
          </a:p>
          <a:p>
            <a:pPr>
              <a:spcBef>
                <a:spcPts val="600"/>
              </a:spcBef>
            </a:pPr>
            <a:r>
              <a:rPr lang="en-GB" dirty="0"/>
              <a:t>regularly emptying ashtrays </a:t>
            </a:r>
          </a:p>
          <a:p>
            <a:pPr>
              <a:spcBef>
                <a:spcPts val="600"/>
              </a:spcBef>
            </a:pPr>
            <a:r>
              <a:rPr lang="en-GB" dirty="0"/>
              <a:t>storing rubbish away from the building</a:t>
            </a:r>
          </a:p>
          <a:p>
            <a:pPr>
              <a:spcBef>
                <a:spcPts val="600"/>
              </a:spcBef>
            </a:pPr>
            <a:r>
              <a:rPr lang="en-GB" dirty="0"/>
              <a:t>keeping electric and gas fires well away from furniture.</a:t>
            </a:r>
          </a:p>
        </p:txBody>
      </p:sp>
      <p:sp>
        <p:nvSpPr>
          <p:cNvPr id="3" name="Rounded Rectangle 2"/>
          <p:cNvSpPr/>
          <p:nvPr/>
        </p:nvSpPr>
        <p:spPr>
          <a:xfrm>
            <a:off x="240809" y="1429802"/>
            <a:ext cx="8982744"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Basic fire prevention measures include:</a:t>
            </a:r>
          </a:p>
        </p:txBody>
      </p:sp>
    </p:spTree>
    <p:extLst>
      <p:ext uri="{BB962C8B-B14F-4D97-AF65-F5344CB8AC3E}">
        <p14:creationId xmlns:p14="http://schemas.microsoft.com/office/powerpoint/2010/main" val="260900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regulations</a:t>
            </a:r>
          </a:p>
        </p:txBody>
      </p:sp>
      <p:sp>
        <p:nvSpPr>
          <p:cNvPr id="5" name="Content Placeholder 4"/>
          <p:cNvSpPr>
            <a:spLocks noGrp="1"/>
          </p:cNvSpPr>
          <p:nvPr>
            <p:ph idx="1"/>
          </p:nvPr>
        </p:nvSpPr>
        <p:spPr>
          <a:xfrm>
            <a:off x="226119" y="1364968"/>
            <a:ext cx="6696744" cy="3168352"/>
          </a:xfrm>
        </p:spPr>
        <p:txBody>
          <a:bodyPr/>
          <a:lstStyle/>
          <a:p>
            <a:pPr marL="0" indent="0">
              <a:spcBef>
                <a:spcPts val="600"/>
              </a:spcBef>
              <a:buNone/>
            </a:pPr>
            <a:r>
              <a:rPr lang="en-GB" dirty="0"/>
              <a:t>Under the Regulatory Reform (Fire Safety) </a:t>
            </a:r>
            <a:br>
              <a:rPr lang="en-GB" dirty="0"/>
            </a:br>
            <a:r>
              <a:rPr lang="en-GB" dirty="0"/>
              <a:t>Order of 2005 </a:t>
            </a:r>
            <a:r>
              <a:rPr lang="en-GB" dirty="0">
                <a:solidFill>
                  <a:srgbClr val="00B0F0"/>
                </a:solidFill>
              </a:rPr>
              <a:t>(Fire (Scotland) Act 2005)</a:t>
            </a:r>
            <a:r>
              <a:rPr lang="en-GB" dirty="0">
                <a:solidFill>
                  <a:schemeClr val="tx2"/>
                </a:solidFill>
              </a:rPr>
              <a:t>,</a:t>
            </a:r>
            <a:r>
              <a:rPr lang="en-GB" dirty="0">
                <a:solidFill>
                  <a:srgbClr val="00B0F0"/>
                </a:solidFill>
              </a:rPr>
              <a:t> </a:t>
            </a:r>
            <a:br>
              <a:rPr lang="en-GB" dirty="0">
                <a:solidFill>
                  <a:srgbClr val="00B0F0"/>
                </a:solidFill>
              </a:rPr>
            </a:br>
            <a:r>
              <a:rPr lang="en-GB" dirty="0"/>
              <a:t>employers must:</a:t>
            </a:r>
          </a:p>
          <a:p>
            <a:pPr marL="0" indent="0">
              <a:spcBef>
                <a:spcPts val="600"/>
              </a:spcBef>
              <a:buNone/>
            </a:pPr>
            <a:endParaRPr lang="en-GB" sz="1000" dirty="0"/>
          </a:p>
          <a:p>
            <a:pPr marL="357188" lvl="1" indent="-349250">
              <a:spcBef>
                <a:spcPts val="600"/>
              </a:spcBef>
            </a:pPr>
            <a:r>
              <a:rPr lang="en-GB" dirty="0"/>
              <a:t>nominate a competent person to carry </a:t>
            </a:r>
            <a:br>
              <a:rPr lang="en-GB" dirty="0"/>
            </a:br>
            <a:r>
              <a:rPr lang="en-GB" dirty="0"/>
              <a:t>out a full fire risk assessment </a:t>
            </a:r>
          </a:p>
          <a:p>
            <a:pPr marL="357188" lvl="1" indent="-349250">
              <a:spcBef>
                <a:spcPts val="600"/>
              </a:spcBef>
            </a:pPr>
            <a:r>
              <a:rPr lang="en-GB" dirty="0"/>
              <a:t>provide their employees with any relevant information, instruction and training</a:t>
            </a:r>
          </a:p>
        </p:txBody>
      </p:sp>
      <p:sp>
        <p:nvSpPr>
          <p:cNvPr id="3" name="Rectangle: Rounded Corners 2">
            <a:extLst>
              <a:ext uri="{FF2B5EF4-FFF2-40B4-BE49-F238E27FC236}">
                <a16:creationId xmlns:a16="http://schemas.microsoft.com/office/drawing/2014/main" xmlns="" id="{343FE428-AD4B-4633-ADA1-7B36EBAE380F}"/>
              </a:ext>
            </a:extLst>
          </p:cNvPr>
          <p:cNvSpPr/>
          <p:nvPr/>
        </p:nvSpPr>
        <p:spPr>
          <a:xfrm>
            <a:off x="226119" y="4528809"/>
            <a:ext cx="7314526" cy="1225868"/>
          </a:xfrm>
          <a:prstGeom prst="roundRect">
            <a:avLst/>
          </a:prstGeom>
          <a:solidFill>
            <a:schemeClr val="bg1">
              <a:lumMod val="75000"/>
            </a:schemeClr>
          </a:solidFill>
          <a:ln w="28575">
            <a:solidFill>
              <a:schemeClr val="tx1"/>
            </a:solidFill>
          </a:ln>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Security operatives must also cooperate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with their employers in all matters relating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to fire safety.</a:t>
            </a:r>
          </a:p>
        </p:txBody>
      </p:sp>
    </p:spTree>
    <p:extLst>
      <p:ext uri="{BB962C8B-B14F-4D97-AF65-F5344CB8AC3E}">
        <p14:creationId xmlns:p14="http://schemas.microsoft.com/office/powerpoint/2010/main" val="56770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1520" y="2730868"/>
            <a:ext cx="5976664" cy="1225868"/>
          </a:xfrm>
          <a:prstGeom prst="roundRect">
            <a:avLst/>
          </a:prstGeom>
          <a:solidFill>
            <a:schemeClr val="bg1">
              <a:lumMod val="75000"/>
            </a:schemeClr>
          </a:solidFill>
          <a:ln w="38100">
            <a:solidFill>
              <a:schemeClr val="tx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Fire needs 3 elements to start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and survive. They are heat,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fuel and oxygen.</a:t>
            </a:r>
          </a:p>
        </p:txBody>
      </p:sp>
      <p:sp>
        <p:nvSpPr>
          <p:cNvPr id="2" name="Title 1"/>
          <p:cNvSpPr>
            <a:spLocks noGrp="1"/>
          </p:cNvSpPr>
          <p:nvPr>
            <p:ph type="title"/>
          </p:nvPr>
        </p:nvSpPr>
        <p:spPr/>
        <p:txBody>
          <a:bodyPr/>
          <a:lstStyle/>
          <a:p>
            <a:r>
              <a:rPr lang="en-GB" dirty="0"/>
              <a:t>The fire triangle</a:t>
            </a:r>
          </a:p>
        </p:txBody>
      </p:sp>
    </p:spTree>
    <p:extLst>
      <p:ext uri="{BB962C8B-B14F-4D97-AF65-F5344CB8AC3E}">
        <p14:creationId xmlns:p14="http://schemas.microsoft.com/office/powerpoint/2010/main" val="400324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fire triangle cont.</a:t>
            </a:r>
          </a:p>
        </p:txBody>
      </p:sp>
      <p:sp>
        <p:nvSpPr>
          <p:cNvPr id="4" name="Content Placeholder 3"/>
          <p:cNvSpPr>
            <a:spLocks noGrp="1"/>
          </p:cNvSpPr>
          <p:nvPr>
            <p:ph idx="1"/>
          </p:nvPr>
        </p:nvSpPr>
        <p:spPr>
          <a:xfrm>
            <a:off x="285852" y="1278438"/>
            <a:ext cx="8640960" cy="4824536"/>
          </a:xfrm>
        </p:spPr>
        <p:txBody>
          <a:bodyPr/>
          <a:lstStyle/>
          <a:p>
            <a:pPr marL="0" indent="0">
              <a:buNone/>
            </a:pPr>
            <a:r>
              <a:rPr lang="en-GB" dirty="0"/>
              <a:t>If any of these 3 elements are greatly reduced </a:t>
            </a:r>
            <a:br>
              <a:rPr lang="en-GB" dirty="0"/>
            </a:br>
            <a:r>
              <a:rPr lang="en-GB" dirty="0"/>
              <a:t>or removed, then the fire itself will be reduced </a:t>
            </a:r>
            <a:br>
              <a:rPr lang="en-GB" dirty="0"/>
            </a:br>
            <a:r>
              <a:rPr lang="en-GB" dirty="0"/>
              <a:t>or extinguished</a:t>
            </a:r>
          </a:p>
        </p:txBody>
      </p:sp>
      <p:grpSp>
        <p:nvGrpSpPr>
          <p:cNvPr id="7" name="Group 6">
            <a:extLst>
              <a:ext uri="{FF2B5EF4-FFF2-40B4-BE49-F238E27FC236}">
                <a16:creationId xmlns:a16="http://schemas.microsoft.com/office/drawing/2014/main" xmlns="" id="{DE45CBB9-C08C-4E84-9B28-89D3DAB182D0}"/>
              </a:ext>
            </a:extLst>
          </p:cNvPr>
          <p:cNvGrpSpPr/>
          <p:nvPr/>
        </p:nvGrpSpPr>
        <p:grpSpPr>
          <a:xfrm>
            <a:off x="233544" y="2742972"/>
            <a:ext cx="9379016" cy="851297"/>
            <a:chOff x="233544" y="2742972"/>
            <a:chExt cx="9379016" cy="851297"/>
          </a:xfrm>
        </p:grpSpPr>
        <p:sp>
          <p:nvSpPr>
            <p:cNvPr id="5" name="Rounded Rectangle 4"/>
            <p:cNvSpPr/>
            <p:nvPr/>
          </p:nvSpPr>
          <p:spPr>
            <a:xfrm>
              <a:off x="485800" y="2742972"/>
              <a:ext cx="9126760" cy="851297"/>
            </a:xfrm>
            <a:prstGeom prst="roundRect">
              <a:avLst/>
            </a:prstGeom>
            <a:solidFill>
              <a:srgbClr val="FF0000"/>
            </a:solidFill>
            <a:ln w="38100">
              <a:noFill/>
            </a:ln>
          </p:spPr>
          <p:txBody>
            <a:bodyPr wrap="square" anchor="ctr">
              <a:spAutoFit/>
            </a:bodyPr>
            <a:lstStyle/>
            <a:p>
              <a:pPr marL="36000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HEAT - a minimum temperature is needed to start </a:t>
              </a:r>
              <a:br>
                <a:rPr kumimoji="0" lang="en-GB" sz="2200" b="1" i="0" u="none" strike="noStrike" kern="0" cap="none" spc="0" normalizeH="0" baseline="0" noProof="0" dirty="0">
                  <a:ln>
                    <a:noFill/>
                  </a:ln>
                  <a:solidFill>
                    <a:srgbClr val="FFFFFF"/>
                  </a:solidFill>
                  <a:effectLst/>
                  <a:uLnTx/>
                  <a:uFillTx/>
                  <a:latin typeface="Arial"/>
                  <a:ea typeface="+mn-ea"/>
                  <a:cs typeface="Arial"/>
                </a:rPr>
              </a:br>
              <a:r>
                <a:rPr kumimoji="0" lang="en-GB" sz="2200" b="1" i="0" u="none" strike="noStrike" kern="0" cap="none" spc="0" normalizeH="0" baseline="0" noProof="0" dirty="0">
                  <a:ln>
                    <a:noFill/>
                  </a:ln>
                  <a:solidFill>
                    <a:srgbClr val="FFFFFF"/>
                  </a:solidFill>
                  <a:effectLst/>
                  <a:uLnTx/>
                  <a:uFillTx/>
                  <a:latin typeface="Arial"/>
                  <a:ea typeface="+mn-ea"/>
                  <a:cs typeface="Arial"/>
                </a:rPr>
                <a:t>a fire and for it to continue</a:t>
              </a:r>
            </a:p>
          </p:txBody>
        </p:sp>
        <p:sp>
          <p:nvSpPr>
            <p:cNvPr id="8" name="Rounded Rectangle 7"/>
            <p:cNvSpPr/>
            <p:nvPr/>
          </p:nvSpPr>
          <p:spPr bwMode="auto">
            <a:xfrm>
              <a:off x="233544" y="2934620"/>
              <a:ext cx="468000" cy="468000"/>
            </a:xfrm>
            <a:prstGeom prst="roundRect">
              <a:avLst/>
            </a:prstGeom>
            <a:solidFill>
              <a:srgbClr val="FF0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1</a:t>
              </a:r>
            </a:p>
          </p:txBody>
        </p:sp>
      </p:grpSp>
      <p:grpSp>
        <p:nvGrpSpPr>
          <p:cNvPr id="11" name="Group 10">
            <a:extLst>
              <a:ext uri="{FF2B5EF4-FFF2-40B4-BE49-F238E27FC236}">
                <a16:creationId xmlns:a16="http://schemas.microsoft.com/office/drawing/2014/main" xmlns="" id="{FD5D2074-86EB-4570-974E-24DA67A36678}"/>
              </a:ext>
            </a:extLst>
          </p:cNvPr>
          <p:cNvGrpSpPr/>
          <p:nvPr/>
        </p:nvGrpSpPr>
        <p:grpSpPr>
          <a:xfrm>
            <a:off x="233544" y="3823092"/>
            <a:ext cx="9379016" cy="851297"/>
            <a:chOff x="233544" y="3823092"/>
            <a:chExt cx="9379016" cy="851297"/>
          </a:xfrm>
        </p:grpSpPr>
        <p:sp>
          <p:nvSpPr>
            <p:cNvPr id="6" name="Rounded Rectangle 5"/>
            <p:cNvSpPr/>
            <p:nvPr/>
          </p:nvSpPr>
          <p:spPr>
            <a:xfrm>
              <a:off x="485800" y="3823092"/>
              <a:ext cx="9126760" cy="851297"/>
            </a:xfrm>
            <a:prstGeom prst="roundRect">
              <a:avLst/>
            </a:prstGeom>
            <a:solidFill>
              <a:srgbClr val="FFC000"/>
            </a:solidFill>
            <a:ln w="38100">
              <a:noFill/>
            </a:ln>
          </p:spPr>
          <p:txBody>
            <a:bodyPr wrap="square" anchor="ctr">
              <a:spAutoFit/>
            </a:bodyPr>
            <a:lstStyle/>
            <a:p>
              <a:pPr marL="36000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FUEL - fire needs something to burn, like solid fuel,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oil or gas</a:t>
              </a:r>
            </a:p>
          </p:txBody>
        </p:sp>
        <p:sp>
          <p:nvSpPr>
            <p:cNvPr id="9" name="Rounded Rectangle 8"/>
            <p:cNvSpPr/>
            <p:nvPr/>
          </p:nvSpPr>
          <p:spPr bwMode="auto">
            <a:xfrm>
              <a:off x="233544" y="4014740"/>
              <a:ext cx="468000" cy="468000"/>
            </a:xfrm>
            <a:prstGeom prst="roundRect">
              <a:avLst/>
            </a:prstGeom>
            <a:solidFill>
              <a:srgbClr val="FFC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2</a:t>
              </a:r>
            </a:p>
          </p:txBody>
        </p:sp>
      </p:grpSp>
      <p:grpSp>
        <p:nvGrpSpPr>
          <p:cNvPr id="12" name="Group 11">
            <a:extLst>
              <a:ext uri="{FF2B5EF4-FFF2-40B4-BE49-F238E27FC236}">
                <a16:creationId xmlns:a16="http://schemas.microsoft.com/office/drawing/2014/main" xmlns="" id="{DCA76956-1577-4501-8E9A-A88CC41286F1}"/>
              </a:ext>
            </a:extLst>
          </p:cNvPr>
          <p:cNvGrpSpPr/>
          <p:nvPr/>
        </p:nvGrpSpPr>
        <p:grpSpPr>
          <a:xfrm>
            <a:off x="233544" y="4919914"/>
            <a:ext cx="9398836" cy="851297"/>
            <a:chOff x="233544" y="4919914"/>
            <a:chExt cx="9398836" cy="851297"/>
          </a:xfrm>
        </p:grpSpPr>
        <p:sp>
          <p:nvSpPr>
            <p:cNvPr id="3" name="Rounded Rectangle 2"/>
            <p:cNvSpPr/>
            <p:nvPr/>
          </p:nvSpPr>
          <p:spPr>
            <a:xfrm>
              <a:off x="485800" y="4919914"/>
              <a:ext cx="9146580" cy="851297"/>
            </a:xfrm>
            <a:prstGeom prst="roundRect">
              <a:avLst/>
            </a:prstGeom>
            <a:solidFill>
              <a:srgbClr val="00B0F0"/>
            </a:solidFill>
            <a:ln w="38100">
              <a:noFill/>
            </a:ln>
          </p:spPr>
          <p:txBody>
            <a:bodyPr wrap="square" anchor="ctr">
              <a:spAutoFit/>
            </a:bodyPr>
            <a:lstStyle/>
            <a:p>
              <a:pPr marL="36000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OXYGEN - fire needs oxygen to burn, as it supports </a:t>
              </a:r>
              <a:br>
                <a:rPr kumimoji="0" lang="en-GB" sz="2200" b="1" i="0" u="none" strike="noStrike" kern="0" cap="none" spc="0" normalizeH="0" baseline="0" noProof="0" dirty="0">
                  <a:ln>
                    <a:noFill/>
                  </a:ln>
                  <a:solidFill>
                    <a:srgbClr val="FFFFFF"/>
                  </a:solidFill>
                  <a:effectLst/>
                  <a:uLnTx/>
                  <a:uFillTx/>
                  <a:latin typeface="Arial"/>
                  <a:ea typeface="+mn-ea"/>
                  <a:cs typeface="Arial"/>
                </a:rPr>
              </a:br>
              <a:r>
                <a:rPr kumimoji="0" lang="en-GB" sz="2200" b="1" i="0" u="none" strike="noStrike" kern="0" cap="none" spc="0" normalizeH="0" baseline="0" noProof="0" dirty="0">
                  <a:ln>
                    <a:noFill/>
                  </a:ln>
                  <a:solidFill>
                    <a:srgbClr val="FFFFFF"/>
                  </a:solidFill>
                  <a:effectLst/>
                  <a:uLnTx/>
                  <a:uFillTx/>
                  <a:latin typeface="Arial"/>
                  <a:ea typeface="+mn-ea"/>
                  <a:cs typeface="Arial"/>
                </a:rPr>
                <a:t>the combustion process.</a:t>
              </a:r>
            </a:p>
          </p:txBody>
        </p:sp>
        <p:sp>
          <p:nvSpPr>
            <p:cNvPr id="10" name="Rounded Rectangle 9"/>
            <p:cNvSpPr/>
            <p:nvPr/>
          </p:nvSpPr>
          <p:spPr bwMode="auto">
            <a:xfrm>
              <a:off x="233544" y="5111562"/>
              <a:ext cx="468000" cy="468000"/>
            </a:xfrm>
            <a:prstGeom prst="roundRect">
              <a:avLst/>
            </a:prstGeom>
            <a:solidFill>
              <a:srgbClr val="00B0F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3</a:t>
              </a:r>
            </a:p>
          </p:txBody>
        </p:sp>
      </p:grpSp>
    </p:spTree>
    <p:extLst>
      <p:ext uri="{BB962C8B-B14F-4D97-AF65-F5344CB8AC3E}">
        <p14:creationId xmlns:p14="http://schemas.microsoft.com/office/powerpoint/2010/main" val="190371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Classifications of fire</a:t>
            </a:r>
          </a:p>
        </p:txBody>
      </p:sp>
      <p:sp>
        <p:nvSpPr>
          <p:cNvPr id="3" name="Rectangle: Rounded Corners 2"/>
          <p:cNvSpPr/>
          <p:nvPr/>
        </p:nvSpPr>
        <p:spPr>
          <a:xfrm>
            <a:off x="251520" y="1196752"/>
            <a:ext cx="8640960" cy="868323"/>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Fires are divided into types or classifications.</a:t>
            </a:r>
          </a:p>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Each class requires a different method of extinguishing</a:t>
            </a:r>
          </a:p>
        </p:txBody>
      </p:sp>
      <p:sp>
        <p:nvSpPr>
          <p:cNvPr id="11" name="Rectangle 10"/>
          <p:cNvSpPr/>
          <p:nvPr/>
        </p:nvSpPr>
        <p:spPr>
          <a:xfrm>
            <a:off x="2933869" y="2121510"/>
            <a:ext cx="5976664" cy="707886"/>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Ordinary combustibles, i.e. paper, wood, textiles, rubber, plastic, fabrics</a:t>
            </a:r>
          </a:p>
        </p:txBody>
      </p:sp>
      <p:sp>
        <p:nvSpPr>
          <p:cNvPr id="12" name="Rectangle 11"/>
          <p:cNvSpPr/>
          <p:nvPr/>
        </p:nvSpPr>
        <p:spPr>
          <a:xfrm>
            <a:off x="2915816" y="2859955"/>
            <a:ext cx="5976664" cy="707886"/>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Flammable liquids, i.e. petrol, oil, paints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and solvents</a:t>
            </a:r>
          </a:p>
        </p:txBody>
      </p:sp>
      <p:sp>
        <p:nvSpPr>
          <p:cNvPr id="13" name="Rectangle 12"/>
          <p:cNvSpPr/>
          <p:nvPr/>
        </p:nvSpPr>
        <p:spPr>
          <a:xfrm>
            <a:off x="2915816" y="3731513"/>
            <a:ext cx="5868652" cy="400110"/>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Flammable gases, i.e. butane, propane</a:t>
            </a:r>
          </a:p>
        </p:txBody>
      </p:sp>
      <p:sp>
        <p:nvSpPr>
          <p:cNvPr id="14" name="Rectangle 13"/>
          <p:cNvSpPr/>
          <p:nvPr/>
        </p:nvSpPr>
        <p:spPr>
          <a:xfrm>
            <a:off x="2915444" y="4385764"/>
            <a:ext cx="5760640" cy="400110"/>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Metal fires, i.e. magnesium, sodium </a:t>
            </a:r>
          </a:p>
        </p:txBody>
      </p:sp>
      <p:sp>
        <p:nvSpPr>
          <p:cNvPr id="15" name="Rectangle 14"/>
          <p:cNvSpPr/>
          <p:nvPr/>
        </p:nvSpPr>
        <p:spPr>
          <a:xfrm>
            <a:off x="2899119" y="5149601"/>
            <a:ext cx="5760640" cy="400110"/>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Cooking oils and fats</a:t>
            </a:r>
          </a:p>
        </p:txBody>
      </p:sp>
      <p:sp>
        <p:nvSpPr>
          <p:cNvPr id="16" name="Rounded Rectangle 15"/>
          <p:cNvSpPr/>
          <p:nvPr/>
        </p:nvSpPr>
        <p:spPr>
          <a:xfrm>
            <a:off x="1055465" y="2220958"/>
            <a:ext cx="1667986" cy="510778"/>
          </a:xfrm>
          <a:prstGeom prst="roundRect">
            <a:avLst/>
          </a:prstGeom>
          <a:solidFill>
            <a:srgbClr val="ABE9FF"/>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Arial"/>
                <a:ea typeface="+mn-ea"/>
                <a:cs typeface="Arial"/>
              </a:rPr>
              <a:t>CLASS A </a:t>
            </a:r>
            <a:endParaRPr kumimoji="0" lang="en-GB"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7" name="Rounded Rectangle 16"/>
          <p:cNvSpPr/>
          <p:nvPr/>
        </p:nvSpPr>
        <p:spPr>
          <a:xfrm>
            <a:off x="1055465" y="2956421"/>
            <a:ext cx="1667986" cy="510778"/>
          </a:xfrm>
          <a:prstGeom prst="roundRect">
            <a:avLst/>
          </a:prstGeom>
          <a:solidFill>
            <a:srgbClr val="ABE9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Arial"/>
                <a:ea typeface="+mn-ea"/>
                <a:cs typeface="Arial"/>
              </a:rPr>
              <a:t>CLASS B</a:t>
            </a:r>
            <a:endParaRPr kumimoji="0" lang="en-GB"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8" name="Rounded Rectangle 17"/>
          <p:cNvSpPr/>
          <p:nvPr/>
        </p:nvSpPr>
        <p:spPr>
          <a:xfrm>
            <a:off x="1055465" y="3646190"/>
            <a:ext cx="1667986" cy="510778"/>
          </a:xfrm>
          <a:prstGeom prst="roundRect">
            <a:avLst/>
          </a:prstGeom>
          <a:solidFill>
            <a:srgbClr val="ABE9FF"/>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Arial"/>
                <a:ea typeface="+mn-ea"/>
                <a:cs typeface="Arial"/>
              </a:rPr>
              <a:t>CLASS C </a:t>
            </a:r>
            <a:endParaRPr kumimoji="0" lang="en-GB"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9" name="Rounded Rectangle 18"/>
          <p:cNvSpPr/>
          <p:nvPr/>
        </p:nvSpPr>
        <p:spPr>
          <a:xfrm>
            <a:off x="1055465" y="4330430"/>
            <a:ext cx="1667986" cy="510778"/>
          </a:xfrm>
          <a:prstGeom prst="roundRect">
            <a:avLst/>
          </a:prstGeom>
          <a:solidFill>
            <a:srgbClr val="ABE9FF"/>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Arial"/>
                <a:ea typeface="+mn-ea"/>
                <a:cs typeface="Arial"/>
              </a:rPr>
              <a:t>CLASS D </a:t>
            </a:r>
            <a:endParaRPr kumimoji="0" lang="en-GB"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20" name="Rounded Rectangle 19"/>
          <p:cNvSpPr/>
          <p:nvPr/>
        </p:nvSpPr>
        <p:spPr>
          <a:xfrm>
            <a:off x="1055465" y="5081992"/>
            <a:ext cx="1667986" cy="510778"/>
          </a:xfrm>
          <a:prstGeom prst="roundRect">
            <a:avLst/>
          </a:prstGeom>
          <a:solidFill>
            <a:srgbClr val="ABE9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0000"/>
                </a:solidFill>
                <a:effectLst/>
                <a:uLnTx/>
                <a:uFillTx/>
                <a:latin typeface="Arial"/>
                <a:ea typeface="+mn-ea"/>
                <a:cs typeface="Arial"/>
              </a:rPr>
              <a:t>CLASS F </a:t>
            </a:r>
            <a:endParaRPr kumimoji="0" lang="en-GB"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21" name="Rectangle 20"/>
          <p:cNvSpPr/>
          <p:nvPr/>
        </p:nvSpPr>
        <p:spPr>
          <a:xfrm>
            <a:off x="2915444" y="5833841"/>
            <a:ext cx="5760640" cy="400110"/>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Fires involving electricity.</a:t>
            </a:r>
          </a:p>
        </p:txBody>
      </p:sp>
    </p:spTree>
    <p:extLst>
      <p:ext uri="{BB962C8B-B14F-4D97-AF65-F5344CB8AC3E}">
        <p14:creationId xmlns:p14="http://schemas.microsoft.com/office/powerpoint/2010/main" val="165862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extinguishers</a:t>
            </a:r>
          </a:p>
        </p:txBody>
      </p:sp>
      <p:sp>
        <p:nvSpPr>
          <p:cNvPr id="3" name="Rounded Rectangle 2"/>
          <p:cNvSpPr/>
          <p:nvPr/>
        </p:nvSpPr>
        <p:spPr>
          <a:xfrm>
            <a:off x="251520" y="1304884"/>
            <a:ext cx="8640960" cy="2390442"/>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Fire extinguishers:</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050" b="1"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are used for small fires</a:t>
            </a: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have a limited capacity</a:t>
            </a: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can be easily carried to a fire</a:t>
            </a: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intended for use by anyone</a:t>
            </a:r>
          </a:p>
        </p:txBody>
      </p:sp>
      <p:sp>
        <p:nvSpPr>
          <p:cNvPr id="9" name="Rounded Rectangle 2">
            <a:extLst>
              <a:ext uri="{FF2B5EF4-FFF2-40B4-BE49-F238E27FC236}">
                <a16:creationId xmlns:a16="http://schemas.microsoft.com/office/drawing/2014/main" xmlns="" id="{0D734684-B621-4A21-AEC9-00D721BEC929}"/>
              </a:ext>
            </a:extLst>
          </p:cNvPr>
          <p:cNvSpPr/>
          <p:nvPr/>
        </p:nvSpPr>
        <p:spPr>
          <a:xfrm>
            <a:off x="251520" y="3936114"/>
            <a:ext cx="8640960" cy="1923931"/>
          </a:xfrm>
          <a:prstGeom prst="roundRect">
            <a:avLst/>
          </a:prstGeom>
          <a:solidFill>
            <a:schemeClr val="bg1">
              <a:lumMod val="75000"/>
            </a:schemeClr>
          </a:solidFill>
          <a:ln w="38100">
            <a:solidFill>
              <a:schemeClr val="tx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Security operatives need to know their:</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000" b="1"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uses</a:t>
            </a: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locations</a:t>
            </a: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methods of operation.</a:t>
            </a:r>
          </a:p>
        </p:txBody>
      </p:sp>
      <p:pic>
        <p:nvPicPr>
          <p:cNvPr id="9218" name="Picture 2" descr="\\DESIGNARCHIVE\Archive\Image Bank\Illustrations\Fire\PNG\Fire extinguisher cartoon sty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2511667"/>
            <a:ext cx="2246153" cy="372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2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extinguishers cont.</a:t>
            </a:r>
          </a:p>
        </p:txBody>
      </p:sp>
      <p:sp>
        <p:nvSpPr>
          <p:cNvPr id="5" name="Rounded Rectangle 4"/>
          <p:cNvSpPr/>
          <p:nvPr/>
        </p:nvSpPr>
        <p:spPr>
          <a:xfrm>
            <a:off x="251520" y="1528040"/>
            <a:ext cx="8352928" cy="4144113"/>
          </a:xfrm>
          <a:prstGeom prst="roundRect">
            <a:avLst/>
          </a:prstGeom>
          <a:solidFill>
            <a:srgbClr val="ABE9FF"/>
          </a:solidFill>
          <a:ln w="28575">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Only attempt to fight the fire if:</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200" b="1"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the alarm has been raised</a:t>
            </a: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the emergency services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have been contacted</a:t>
            </a: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the fire is not spreading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and is confined</a:t>
            </a: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you have a clear escape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route not threatened by fire</a:t>
            </a:r>
          </a:p>
          <a:p>
            <a:pPr marL="342900" marR="0" lvl="0" indent="-342900" algn="l" defTabSz="914400" rtl="0" eaLnBrk="1" fontAlgn="base" latinLnBrk="0" hangingPunct="1">
              <a:lnSpc>
                <a:spcPct val="100000"/>
              </a:lnSpc>
              <a:spcBef>
                <a:spcPts val="60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you have selected the correct extinguisher.</a:t>
            </a:r>
          </a:p>
        </p:txBody>
      </p:sp>
    </p:spTree>
    <p:extLst>
      <p:ext uri="{BB962C8B-B14F-4D97-AF65-F5344CB8AC3E}">
        <p14:creationId xmlns:p14="http://schemas.microsoft.com/office/powerpoint/2010/main" val="38051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extinguishers cont.</a:t>
            </a:r>
          </a:p>
        </p:txBody>
      </p:sp>
      <p:sp>
        <p:nvSpPr>
          <p:cNvPr id="4" name="Content Placeholder 3"/>
          <p:cNvSpPr>
            <a:spLocks noGrp="1"/>
          </p:cNvSpPr>
          <p:nvPr>
            <p:ph idx="1"/>
          </p:nvPr>
        </p:nvSpPr>
        <p:spPr>
          <a:xfrm>
            <a:off x="251520" y="2132856"/>
            <a:ext cx="8640960" cy="4104456"/>
          </a:xfrm>
        </p:spPr>
        <p:txBody>
          <a:bodyPr/>
          <a:lstStyle/>
          <a:p>
            <a:pPr>
              <a:spcBef>
                <a:spcPts val="600"/>
              </a:spcBef>
            </a:pPr>
            <a:r>
              <a:rPr lang="en-GB" dirty="0"/>
              <a:t>it is bigger than a wastepaper bin (rule of thumb)</a:t>
            </a:r>
          </a:p>
          <a:p>
            <a:pPr>
              <a:spcBef>
                <a:spcPts val="600"/>
              </a:spcBef>
            </a:pPr>
            <a:r>
              <a:rPr lang="en-GB" dirty="0"/>
              <a:t>you need more than 1 extinguisher</a:t>
            </a:r>
          </a:p>
          <a:p>
            <a:pPr>
              <a:spcBef>
                <a:spcPts val="600"/>
              </a:spcBef>
            </a:pPr>
            <a:r>
              <a:rPr lang="en-GB" dirty="0"/>
              <a:t>the room is filling with smoke</a:t>
            </a:r>
          </a:p>
          <a:p>
            <a:pPr>
              <a:spcBef>
                <a:spcPts val="600"/>
              </a:spcBef>
            </a:pPr>
            <a:r>
              <a:rPr lang="en-GB" dirty="0"/>
              <a:t>you do not have a clear escape route</a:t>
            </a:r>
          </a:p>
          <a:p>
            <a:pPr>
              <a:spcBef>
                <a:spcPts val="600"/>
              </a:spcBef>
            </a:pPr>
            <a:r>
              <a:rPr lang="en-GB" dirty="0"/>
              <a:t>gas cylinders or chemicals are involved</a:t>
            </a:r>
          </a:p>
          <a:p>
            <a:pPr>
              <a:spcBef>
                <a:spcPts val="600"/>
              </a:spcBef>
            </a:pPr>
            <a:r>
              <a:rPr lang="en-GB" dirty="0"/>
              <a:t>your efforts are not reducing the size of the fire</a:t>
            </a:r>
          </a:p>
          <a:p>
            <a:pPr>
              <a:spcBef>
                <a:spcPts val="600"/>
              </a:spcBef>
            </a:pPr>
            <a:r>
              <a:rPr lang="en-GB" dirty="0"/>
              <a:t>you do not have the correct extinguisher.</a:t>
            </a:r>
          </a:p>
        </p:txBody>
      </p:sp>
      <p:sp>
        <p:nvSpPr>
          <p:cNvPr id="5" name="Rounded Rectangle 4"/>
          <p:cNvSpPr/>
          <p:nvPr/>
        </p:nvSpPr>
        <p:spPr>
          <a:xfrm>
            <a:off x="251520" y="1493250"/>
            <a:ext cx="9001000"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a:ea typeface="+mn-ea"/>
                <a:cs typeface="Arial"/>
              </a:rPr>
              <a:t>Do not attempt to fight a fire if:</a:t>
            </a:r>
          </a:p>
        </p:txBody>
      </p:sp>
    </p:spTree>
    <p:extLst>
      <p:ext uri="{BB962C8B-B14F-4D97-AF65-F5344CB8AC3E}">
        <p14:creationId xmlns:p14="http://schemas.microsoft.com/office/powerpoint/2010/main" val="222056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extinguishers cont.</a:t>
            </a:r>
          </a:p>
        </p:txBody>
      </p:sp>
      <p:sp>
        <p:nvSpPr>
          <p:cNvPr id="3" name="Content Placeholder 2"/>
          <p:cNvSpPr>
            <a:spLocks noGrp="1"/>
          </p:cNvSpPr>
          <p:nvPr>
            <p:ph idx="1"/>
          </p:nvPr>
        </p:nvSpPr>
        <p:spPr>
          <a:xfrm>
            <a:off x="251520" y="1988840"/>
            <a:ext cx="8496944" cy="3816424"/>
          </a:xfrm>
          <a:prstGeom prst="roundRect">
            <a:avLst>
              <a:gd name="adj" fmla="val 12266"/>
            </a:avLst>
          </a:prstGeom>
          <a:solidFill>
            <a:srgbClr val="ABE9FF"/>
          </a:solidFill>
          <a:ln w="28575">
            <a:solidFill>
              <a:srgbClr val="00B0F0"/>
            </a:solidFill>
          </a:ln>
        </p:spPr>
        <p:txBody>
          <a:bodyPr/>
          <a:lstStyle/>
          <a:p>
            <a:pPr>
              <a:spcBef>
                <a:spcPts val="600"/>
              </a:spcBef>
            </a:pPr>
            <a:r>
              <a:rPr lang="en-GB" sz="2000" dirty="0"/>
              <a:t>Select the correct extinguisher</a:t>
            </a:r>
          </a:p>
          <a:p>
            <a:pPr>
              <a:spcBef>
                <a:spcPts val="600"/>
              </a:spcBef>
            </a:pPr>
            <a:r>
              <a:rPr lang="en-GB" sz="2000" dirty="0"/>
              <a:t>Check contents gauge</a:t>
            </a:r>
          </a:p>
          <a:p>
            <a:pPr>
              <a:spcBef>
                <a:spcPts val="600"/>
              </a:spcBef>
            </a:pPr>
            <a:r>
              <a:rPr lang="en-GB" sz="2000" dirty="0"/>
              <a:t>Pull the pin to break the seal</a:t>
            </a:r>
          </a:p>
          <a:p>
            <a:pPr>
              <a:spcBef>
                <a:spcPts val="600"/>
              </a:spcBef>
            </a:pPr>
            <a:r>
              <a:rPr lang="en-GB" sz="2000" dirty="0"/>
              <a:t>Holding the extinguisher upright, </a:t>
            </a:r>
            <a:br>
              <a:rPr lang="en-GB" sz="2000" dirty="0"/>
            </a:br>
            <a:r>
              <a:rPr lang="en-GB" sz="2000" dirty="0"/>
              <a:t>squeeze the trigger</a:t>
            </a:r>
          </a:p>
          <a:p>
            <a:pPr>
              <a:spcBef>
                <a:spcPts val="600"/>
              </a:spcBef>
            </a:pPr>
            <a:r>
              <a:rPr lang="en-GB" sz="2000" dirty="0"/>
              <a:t>Test the range and content (away </a:t>
            </a:r>
            <a:br>
              <a:rPr lang="en-GB" sz="2000" dirty="0"/>
            </a:br>
            <a:r>
              <a:rPr lang="en-GB" sz="2000" dirty="0"/>
              <a:t>from the fire)</a:t>
            </a:r>
          </a:p>
          <a:p>
            <a:pPr>
              <a:spcBef>
                <a:spcPts val="600"/>
              </a:spcBef>
            </a:pPr>
            <a:r>
              <a:rPr lang="en-GB" sz="2000" dirty="0"/>
              <a:t>Extinguish the fire using the correct </a:t>
            </a:r>
            <a:br>
              <a:rPr lang="en-GB" sz="2000" dirty="0"/>
            </a:br>
            <a:r>
              <a:rPr lang="en-GB" sz="2000" dirty="0"/>
              <a:t>technique for that type of extinguisher </a:t>
            </a:r>
            <a:br>
              <a:rPr lang="en-GB" sz="2000" dirty="0"/>
            </a:br>
            <a:r>
              <a:rPr lang="en-GB" sz="2000" dirty="0"/>
              <a:t>and the nature of the fire.</a:t>
            </a:r>
          </a:p>
        </p:txBody>
      </p:sp>
      <p:sp>
        <p:nvSpPr>
          <p:cNvPr id="4" name="Rounded Rectangle 3"/>
          <p:cNvSpPr/>
          <p:nvPr/>
        </p:nvSpPr>
        <p:spPr>
          <a:xfrm>
            <a:off x="251520" y="1484784"/>
            <a:ext cx="6984776" cy="442674"/>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B0F0"/>
                </a:solidFill>
                <a:effectLst/>
                <a:uLnTx/>
                <a:uFillTx/>
                <a:latin typeface="Arial"/>
                <a:ea typeface="+mn-ea"/>
                <a:cs typeface="Arial"/>
              </a:rPr>
              <a:t>Operating an extinguisher</a:t>
            </a:r>
          </a:p>
        </p:txBody>
      </p:sp>
    </p:spTree>
    <p:extLst>
      <p:ext uri="{BB962C8B-B14F-4D97-AF65-F5344CB8AC3E}">
        <p14:creationId xmlns:p14="http://schemas.microsoft.com/office/powerpoint/2010/main" val="368599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SIA</a:t>
            </a:r>
          </a:p>
        </p:txBody>
      </p:sp>
      <p:sp>
        <p:nvSpPr>
          <p:cNvPr id="6" name="Rounded Rectangle 5"/>
          <p:cNvSpPr/>
          <p:nvPr/>
        </p:nvSpPr>
        <p:spPr>
          <a:xfrm>
            <a:off x="251520" y="1340768"/>
            <a:ext cx="8640960" cy="4940677"/>
          </a:xfrm>
          <a:prstGeom prst="roundRect">
            <a:avLst>
              <a:gd name="adj" fmla="val 12649"/>
            </a:avLst>
          </a:prstGeom>
          <a:ln w="38100">
            <a:solidFill>
              <a:srgbClr val="00B0F0"/>
            </a:solidFill>
          </a:ln>
        </p:spPr>
        <p:txBody>
          <a:bodyPr wrap="square" anchor="ctr">
            <a:spAutoFit/>
          </a:bodyPr>
          <a:lstStyle/>
          <a:p>
            <a:pPr eaLnBrk="0" hangingPunct="0">
              <a:spcBef>
                <a:spcPct val="20000"/>
              </a:spcBef>
              <a:buClr>
                <a:srgbClr val="00B0F0"/>
              </a:buClr>
              <a:defRPr/>
            </a:pPr>
            <a:r>
              <a:rPr lang="en-GB" sz="2000" kern="0" dirty="0">
                <a:solidFill>
                  <a:srgbClr val="00B0F0"/>
                </a:solidFill>
                <a:latin typeface="Arial"/>
                <a:cs typeface="Arial"/>
              </a:rPr>
              <a:t>The SIAs main functions are to:</a:t>
            </a:r>
          </a:p>
          <a:p>
            <a:pPr eaLnBrk="0" hangingPunct="0">
              <a:spcBef>
                <a:spcPct val="20000"/>
              </a:spcBef>
              <a:buClr>
                <a:srgbClr val="00B0F0"/>
              </a:buClr>
              <a:defRPr/>
            </a:pPr>
            <a:endParaRPr lang="en-GB" sz="1000" kern="0" dirty="0">
              <a:solidFill>
                <a:srgbClr val="00B0F0"/>
              </a:solidFill>
              <a:latin typeface="Arial"/>
              <a:cs typeface="Arial"/>
            </a:endParaRP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cs typeface="Arial"/>
              </a:rPr>
              <a:t>protect the public by regulating the industry through licensing </a:t>
            </a:r>
          </a:p>
          <a:p>
            <a:pPr marL="342900" indent="-342900" eaLnBrk="0" hangingPunct="0">
              <a:spcBef>
                <a:spcPct val="20000"/>
              </a:spcBef>
              <a:buClr>
                <a:srgbClr val="00B0F0"/>
              </a:buClr>
              <a:buFont typeface="Arial" panose="020B0604020202020204" pitchFamily="34" charset="0"/>
              <a:buChar char="●"/>
              <a:defRPr/>
            </a:pPr>
            <a:r>
              <a:rPr lang="en-US" sz="2000" kern="0" dirty="0">
                <a:solidFill>
                  <a:srgbClr val="000000"/>
                </a:solidFill>
                <a:latin typeface="Arial"/>
                <a:cs typeface="Arial"/>
              </a:rPr>
              <a:t>raise standards </a:t>
            </a:r>
          </a:p>
          <a:p>
            <a:pPr marL="342900" indent="-342900" eaLnBrk="0" hangingPunct="0">
              <a:spcBef>
                <a:spcPct val="20000"/>
              </a:spcBef>
              <a:buClr>
                <a:srgbClr val="00B0F0"/>
              </a:buClr>
              <a:buFont typeface="Arial" panose="020B0604020202020204" pitchFamily="34" charset="0"/>
              <a:buChar char="●"/>
              <a:defRPr/>
            </a:pPr>
            <a:r>
              <a:rPr lang="en-US" sz="2000" kern="0" dirty="0">
                <a:solidFill>
                  <a:srgbClr val="000000"/>
                </a:solidFill>
                <a:latin typeface="Arial"/>
                <a:cs typeface="Arial"/>
              </a:rPr>
              <a:t>introduce business licensing for all regulated security businesses </a:t>
            </a:r>
            <a:endParaRPr lang="en-GB" sz="2000" kern="0" dirty="0">
              <a:solidFill>
                <a:srgbClr val="000000"/>
              </a:solidFill>
              <a:latin typeface="Arial"/>
              <a:cs typeface="Arial"/>
            </a:endParaRPr>
          </a:p>
          <a:p>
            <a:pPr marL="342900" indent="-342900" eaLnBrk="0" hangingPunct="0">
              <a:spcBef>
                <a:spcPct val="20000"/>
              </a:spcBef>
              <a:buClr>
                <a:srgbClr val="00B0F0"/>
              </a:buClr>
              <a:buFont typeface="Arial" panose="020B0604020202020204" pitchFamily="34" charset="0"/>
              <a:buChar char="●"/>
              <a:defRPr/>
            </a:pPr>
            <a:r>
              <a:rPr lang="en-US" sz="2000" kern="0" dirty="0">
                <a:solidFill>
                  <a:srgbClr val="000000"/>
                </a:solidFill>
                <a:latin typeface="Arial"/>
                <a:cs typeface="Arial"/>
              </a:rPr>
              <a:t>monitor the activities and effectiveness of those working </a:t>
            </a:r>
            <a:br>
              <a:rPr lang="en-US" sz="2000" kern="0" dirty="0">
                <a:solidFill>
                  <a:srgbClr val="000000"/>
                </a:solidFill>
                <a:latin typeface="Arial"/>
                <a:cs typeface="Arial"/>
              </a:rPr>
            </a:br>
            <a:r>
              <a:rPr lang="en-US" sz="2000" kern="0" dirty="0">
                <a:solidFill>
                  <a:srgbClr val="000000"/>
                </a:solidFill>
                <a:latin typeface="Arial"/>
                <a:cs typeface="Arial"/>
              </a:rPr>
              <a:t>in the industry</a:t>
            </a:r>
            <a:endParaRPr lang="en-GB" sz="2000" kern="0" dirty="0">
              <a:solidFill>
                <a:srgbClr val="000000"/>
              </a:solidFill>
              <a:latin typeface="Arial"/>
              <a:cs typeface="Arial"/>
            </a:endParaRPr>
          </a:p>
          <a:p>
            <a:pPr marL="342900" indent="-342900" eaLnBrk="0" hangingPunct="0">
              <a:spcBef>
                <a:spcPct val="20000"/>
              </a:spcBef>
              <a:buClr>
                <a:srgbClr val="00B0F0"/>
              </a:buClr>
              <a:buFont typeface="Arial" panose="020B0604020202020204" pitchFamily="34" charset="0"/>
              <a:buChar char="●"/>
              <a:defRPr/>
            </a:pPr>
            <a:r>
              <a:rPr lang="en-US" sz="2000" kern="0" dirty="0">
                <a:solidFill>
                  <a:srgbClr val="000000"/>
                </a:solidFill>
                <a:latin typeface="Arial"/>
                <a:cs typeface="Arial"/>
              </a:rPr>
              <a:t>set and approve standards of conduct, training and supervision within the industry</a:t>
            </a:r>
          </a:p>
          <a:p>
            <a:pPr marL="342900" indent="-342900" eaLnBrk="0" hangingPunct="0">
              <a:spcBef>
                <a:spcPct val="20000"/>
              </a:spcBef>
              <a:buClr>
                <a:srgbClr val="00B0F0"/>
              </a:buClr>
              <a:buFont typeface="Arial" panose="020B0604020202020204" pitchFamily="34" charset="0"/>
              <a:buChar char="●"/>
              <a:defRPr/>
            </a:pPr>
            <a:r>
              <a:rPr lang="en-US" sz="2000" kern="0" dirty="0">
                <a:solidFill>
                  <a:srgbClr val="000000"/>
                </a:solidFill>
                <a:latin typeface="Arial"/>
                <a:cs typeface="Arial"/>
              </a:rPr>
              <a:t>keep under review the private security industry and the operation of the legislative framework </a:t>
            </a:r>
          </a:p>
          <a:p>
            <a:pPr marL="342900" indent="-342900" eaLnBrk="0" hangingPunct="0">
              <a:spcBef>
                <a:spcPct val="20000"/>
              </a:spcBef>
              <a:buClr>
                <a:srgbClr val="00B0F0"/>
              </a:buClr>
              <a:buFont typeface="Arial" panose="020B0604020202020204" pitchFamily="34" charset="0"/>
              <a:buChar char="●"/>
              <a:defRPr/>
            </a:pPr>
            <a:r>
              <a:rPr lang="en-US" sz="2000" kern="0" dirty="0">
                <a:solidFill>
                  <a:srgbClr val="000000"/>
                </a:solidFill>
                <a:latin typeface="Arial"/>
                <a:cs typeface="Arial"/>
              </a:rPr>
              <a:t>increase customer confidence. </a:t>
            </a:r>
            <a:endParaRPr lang="en-GB" sz="2000" kern="0" dirty="0">
              <a:solidFill>
                <a:srgbClr val="000000"/>
              </a:solidFill>
              <a:latin typeface="Arial"/>
              <a:cs typeface="Arial"/>
            </a:endParaRPr>
          </a:p>
        </p:txBody>
      </p:sp>
      <p:pic>
        <p:nvPicPr>
          <p:cNvPr id="4" name="Picture 3" descr="A picture containing sign, drawing, graffiti&#10;&#10;Description automatically generated">
            <a:extLst>
              <a:ext uri="{FF2B5EF4-FFF2-40B4-BE49-F238E27FC236}">
                <a16:creationId xmlns:a16="http://schemas.microsoft.com/office/drawing/2014/main" xmlns="" id="{28AEB2BE-D5C6-4268-9161-E082645B17CD}"/>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610481">
            <a:off x="4464160" y="1530387"/>
            <a:ext cx="4063763" cy="3217146"/>
          </a:xfrm>
          <a:prstGeom prst="rect">
            <a:avLst/>
          </a:prstGeom>
        </p:spPr>
      </p:pic>
    </p:spTree>
    <p:extLst>
      <p:ext uri="{BB962C8B-B14F-4D97-AF65-F5344CB8AC3E}">
        <p14:creationId xmlns:p14="http://schemas.microsoft.com/office/powerpoint/2010/main" val="366116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Discovering a fire</a:t>
            </a:r>
          </a:p>
        </p:txBody>
      </p:sp>
      <p:sp>
        <p:nvSpPr>
          <p:cNvPr id="7" name="Rounded Rectangle 6"/>
          <p:cNvSpPr/>
          <p:nvPr/>
        </p:nvSpPr>
        <p:spPr>
          <a:xfrm>
            <a:off x="241993" y="1196752"/>
            <a:ext cx="8650485" cy="824270"/>
          </a:xfrm>
          <a:prstGeom prst="roundRect">
            <a:avLst>
              <a:gd name="adj" fmla="val 25433"/>
            </a:avLst>
          </a:prstGeom>
          <a:solidFill>
            <a:srgbClr val="ABE9FF"/>
          </a:solidFill>
        </p:spPr>
        <p:txBody>
          <a:bodyPr wrap="square" anchor="ctr">
            <a:spAutoFit/>
          </a:bodyPr>
          <a:lstStyle/>
          <a:p>
            <a:pPr marL="0" marR="0" lvl="0" indent="0"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It is important that </a:t>
            </a:r>
            <a:r>
              <a:rPr kumimoji="0" lang="en-GB" sz="2000" b="1" i="0" u="none" strike="noStrike" kern="1200" cap="none" spc="0" normalizeH="0" baseline="0" noProof="0" dirty="0">
                <a:ln>
                  <a:noFill/>
                </a:ln>
                <a:solidFill>
                  <a:srgbClr val="00B0F0"/>
                </a:solidFill>
                <a:effectLst/>
                <a:uLnTx/>
                <a:uFillTx/>
                <a:latin typeface="Arial"/>
                <a:ea typeface="+mn-ea"/>
                <a:cs typeface="Arial"/>
              </a:rPr>
              <a:t>all</a:t>
            </a:r>
            <a:r>
              <a:rPr kumimoji="0" lang="en-GB" sz="2000" b="1" i="0" u="none" strike="noStrike" kern="1200" cap="none" spc="0" normalizeH="0" baseline="0" noProof="0" dirty="0">
                <a:ln>
                  <a:noFill/>
                </a:ln>
                <a:solidFill>
                  <a:srgbClr val="000000"/>
                </a:solidFill>
                <a:effectLst/>
                <a:uLnTx/>
                <a:uFillTx/>
                <a:latin typeface="Arial"/>
                <a:ea typeface="+mn-ea"/>
                <a:cs typeface="Arial"/>
              </a:rPr>
              <a:t> security operatives take the correct actions </a:t>
            </a:r>
            <a:br>
              <a:rPr kumimoji="0" lang="en-GB" sz="2000" b="1" i="0" u="none" strike="noStrike" kern="1200" cap="none" spc="0" normalizeH="0" baseline="0" noProof="0" dirty="0">
                <a:ln>
                  <a:noFill/>
                </a:ln>
                <a:solidFill>
                  <a:srgbClr val="000000"/>
                </a:solidFill>
                <a:effectLst/>
                <a:uLnTx/>
                <a:uFillTx/>
                <a:latin typeface="Arial"/>
                <a:ea typeface="+mn-ea"/>
                <a:cs typeface="Arial"/>
              </a:rPr>
            </a:br>
            <a:r>
              <a:rPr kumimoji="0" lang="en-GB" sz="2000" b="1" i="0" u="none" strike="noStrike" kern="1200" cap="none" spc="0" normalizeH="0" baseline="0" noProof="0" dirty="0">
                <a:ln>
                  <a:noFill/>
                </a:ln>
                <a:solidFill>
                  <a:srgbClr val="000000"/>
                </a:solidFill>
                <a:effectLst/>
                <a:uLnTx/>
                <a:uFillTx/>
                <a:latin typeface="Arial"/>
                <a:ea typeface="+mn-ea"/>
                <a:cs typeface="Arial"/>
              </a:rPr>
              <a:t>on discovering a fire</a:t>
            </a:r>
          </a:p>
        </p:txBody>
      </p:sp>
      <p:sp>
        <p:nvSpPr>
          <p:cNvPr id="4" name="Rectangle 3">
            <a:extLst>
              <a:ext uri="{FF2B5EF4-FFF2-40B4-BE49-F238E27FC236}">
                <a16:creationId xmlns:a16="http://schemas.microsoft.com/office/drawing/2014/main" xmlns="" id="{0294E313-378C-4946-961F-FC9DC64094EB}"/>
              </a:ext>
            </a:extLst>
          </p:cNvPr>
          <p:cNvSpPr/>
          <p:nvPr/>
        </p:nvSpPr>
        <p:spPr>
          <a:xfrm>
            <a:off x="341657" y="2090267"/>
            <a:ext cx="8658803" cy="400110"/>
          </a:xfrm>
          <a:prstGeom prst="rect">
            <a:avLst/>
          </a:prstGeom>
        </p:spPr>
        <p:txBody>
          <a:bodyPr wrap="square">
            <a:spAutoFit/>
          </a:bodyPr>
          <a:lstStyle/>
          <a:p>
            <a:pPr algn="l">
              <a:buClr>
                <a:srgbClr val="00B0F0"/>
              </a:buClr>
            </a:pPr>
            <a:r>
              <a:rPr lang="en-GB" sz="2000" i="0" u="none" strike="noStrike" baseline="0" dirty="0">
                <a:solidFill>
                  <a:srgbClr val="000000"/>
                </a:solidFill>
                <a:latin typeface="+mn-lt"/>
              </a:rPr>
              <a:t>You will need to:</a:t>
            </a:r>
          </a:p>
        </p:txBody>
      </p:sp>
      <p:sp>
        <p:nvSpPr>
          <p:cNvPr id="6" name="Rectangle 5">
            <a:extLst>
              <a:ext uri="{FF2B5EF4-FFF2-40B4-BE49-F238E27FC236}">
                <a16:creationId xmlns:a16="http://schemas.microsoft.com/office/drawing/2014/main" xmlns="" id="{67629C78-462E-684E-AF98-33A9F2BEF4F6}"/>
              </a:ext>
            </a:extLst>
          </p:cNvPr>
          <p:cNvSpPr/>
          <p:nvPr/>
        </p:nvSpPr>
        <p:spPr>
          <a:xfrm>
            <a:off x="341657" y="2559622"/>
            <a:ext cx="8658803" cy="3785652"/>
          </a:xfrm>
          <a:prstGeom prst="rect">
            <a:avLst/>
          </a:prstGeom>
        </p:spPr>
        <p:txBody>
          <a:bodyPr wrap="square">
            <a:spAutoFit/>
          </a:bodyPr>
          <a:lstStyle/>
          <a:p>
            <a:pPr marL="342900" indent="-342900" algn="l">
              <a:buClr>
                <a:srgbClr val="00B0F0"/>
              </a:buClr>
              <a:buFont typeface="Arial" panose="020B0604020202020204" pitchFamily="34" charset="0"/>
              <a:buChar char="•"/>
            </a:pPr>
            <a:r>
              <a:rPr lang="en-GB" sz="2000" i="0" u="none" strike="noStrike" baseline="0" dirty="0">
                <a:solidFill>
                  <a:srgbClr val="000000"/>
                </a:solidFill>
                <a:latin typeface="+mn-lt"/>
              </a:rPr>
              <a:t>follow the organisation’s policies and procedures</a:t>
            </a:r>
          </a:p>
          <a:p>
            <a:pPr marL="342900" indent="-342900" algn="l">
              <a:buClr>
                <a:srgbClr val="00B0F0"/>
              </a:buClr>
              <a:buFont typeface="Arial" panose="020B0604020202020204" pitchFamily="34" charset="0"/>
              <a:buChar char="•"/>
            </a:pPr>
            <a:r>
              <a:rPr lang="en-GB" sz="2000" i="0" u="none" strike="noStrike" baseline="0" dirty="0">
                <a:solidFill>
                  <a:srgbClr val="000000"/>
                </a:solidFill>
                <a:latin typeface="+mn-lt"/>
              </a:rPr>
              <a:t>sound the alarm and inform emergency services</a:t>
            </a:r>
          </a:p>
          <a:p>
            <a:pPr marL="342900" indent="-342900" algn="l">
              <a:buClr>
                <a:srgbClr val="00B0F0"/>
              </a:buClr>
              <a:buFont typeface="Arial" panose="020B0604020202020204" pitchFamily="34" charset="0"/>
              <a:buChar char="•"/>
            </a:pPr>
            <a:r>
              <a:rPr lang="en-GB" sz="2000" i="0" u="none" strike="noStrike" baseline="0" dirty="0">
                <a:solidFill>
                  <a:srgbClr val="000000"/>
                </a:solidFill>
                <a:latin typeface="+mn-lt"/>
              </a:rPr>
              <a:t>follow the acronym of FIRE:</a:t>
            </a:r>
          </a:p>
          <a:p>
            <a:pPr marL="800100" lvl="1" indent="-342900">
              <a:buClr>
                <a:srgbClr val="00B0F0"/>
              </a:buClr>
              <a:buFont typeface="Arial" panose="020B0604020202020204" pitchFamily="34" charset="0"/>
              <a:buChar char="•"/>
            </a:pPr>
            <a:r>
              <a:rPr lang="en-GB" sz="2000" i="0" u="none" strike="noStrike" baseline="0" dirty="0">
                <a:solidFill>
                  <a:srgbClr val="000000"/>
                </a:solidFill>
                <a:latin typeface="+mn-lt"/>
              </a:rPr>
              <a:t>Find – you discover a fire</a:t>
            </a:r>
          </a:p>
          <a:p>
            <a:pPr marL="800100" lvl="1" indent="-342900">
              <a:buClr>
                <a:srgbClr val="00B0F0"/>
              </a:buClr>
              <a:buFont typeface="Arial" panose="020B0604020202020204" pitchFamily="34" charset="0"/>
              <a:buChar char="•"/>
            </a:pPr>
            <a:r>
              <a:rPr lang="en-GB" sz="2000" i="0" u="none" strike="noStrike" baseline="0" dirty="0">
                <a:solidFill>
                  <a:srgbClr val="000000"/>
                </a:solidFill>
                <a:latin typeface="+mn-lt"/>
              </a:rPr>
              <a:t>Inform – raise the fire alarm</a:t>
            </a:r>
          </a:p>
          <a:p>
            <a:pPr marL="800100" lvl="1" indent="-342900">
              <a:buClr>
                <a:srgbClr val="00B0F0"/>
              </a:buClr>
              <a:buFont typeface="Arial" panose="020B0604020202020204" pitchFamily="34" charset="0"/>
              <a:buChar char="•"/>
            </a:pPr>
            <a:r>
              <a:rPr lang="en-GB" sz="2000" i="0" u="none" strike="noStrike" baseline="0" dirty="0">
                <a:solidFill>
                  <a:srgbClr val="000000"/>
                </a:solidFill>
                <a:latin typeface="+mn-lt"/>
              </a:rPr>
              <a:t>Restrict – restrict access to the area of the fire</a:t>
            </a:r>
          </a:p>
          <a:p>
            <a:pPr marL="800100" lvl="1" indent="-342900">
              <a:buClr>
                <a:srgbClr val="00B0F0"/>
              </a:buClr>
              <a:buFont typeface="Arial" panose="020B0604020202020204" pitchFamily="34" charset="0"/>
              <a:buChar char="•"/>
            </a:pPr>
            <a:r>
              <a:rPr lang="en-GB" sz="2000" i="0" u="none" strike="noStrike" baseline="0" dirty="0">
                <a:solidFill>
                  <a:srgbClr val="000000"/>
                </a:solidFill>
                <a:latin typeface="+mn-lt"/>
              </a:rPr>
              <a:t>Evacuate – evacuate the building or extinguish </a:t>
            </a:r>
          </a:p>
          <a:p>
            <a:pPr lvl="1">
              <a:buClr>
                <a:srgbClr val="00B0F0"/>
              </a:buClr>
            </a:pPr>
            <a:r>
              <a:rPr lang="en-GB" sz="2000" i="0" u="none" strike="noStrike" baseline="0" dirty="0">
                <a:solidFill>
                  <a:srgbClr val="000000"/>
                </a:solidFill>
                <a:latin typeface="+mn-lt"/>
              </a:rPr>
              <a:t>     (extinguish the fire if safe to do so).</a:t>
            </a:r>
          </a:p>
          <a:p>
            <a:pPr marL="342900" indent="-342900" algn="l">
              <a:buClr>
                <a:srgbClr val="00B0F0"/>
              </a:buClr>
              <a:buFont typeface="Arial" panose="020B0604020202020204" pitchFamily="34" charset="0"/>
              <a:buChar char="•"/>
            </a:pPr>
            <a:r>
              <a:rPr lang="en-GB" sz="2000" i="0" u="none" strike="noStrike" baseline="0" dirty="0">
                <a:solidFill>
                  <a:srgbClr val="000000"/>
                </a:solidFill>
                <a:latin typeface="+mn-lt"/>
              </a:rPr>
              <a:t>control panel: Important to ensure full understanding of the</a:t>
            </a:r>
          </a:p>
          <a:p>
            <a:pPr algn="l">
              <a:buClr>
                <a:srgbClr val="00B0F0"/>
              </a:buClr>
            </a:pPr>
            <a:r>
              <a:rPr lang="en-GB" sz="2000" dirty="0">
                <a:solidFill>
                  <a:srgbClr val="000000"/>
                </a:solidFill>
                <a:latin typeface="+mn-lt"/>
              </a:rPr>
              <a:t>    </a:t>
            </a:r>
            <a:r>
              <a:rPr lang="en-GB" sz="2000" i="0" u="none" strike="noStrike" baseline="0" dirty="0">
                <a:solidFill>
                  <a:srgbClr val="000000"/>
                </a:solidFill>
                <a:latin typeface="+mn-lt"/>
              </a:rPr>
              <a:t> extent of the area of the incident, to pass on correct message</a:t>
            </a:r>
          </a:p>
          <a:p>
            <a:pPr algn="l">
              <a:buClr>
                <a:srgbClr val="00B0F0"/>
              </a:buClr>
            </a:pPr>
            <a:r>
              <a:rPr lang="en-GB" sz="2000" i="0" u="none" strike="noStrike" baseline="0" dirty="0">
                <a:solidFill>
                  <a:srgbClr val="000000"/>
                </a:solidFill>
                <a:latin typeface="+mn-lt"/>
              </a:rPr>
              <a:t>     to emergency services e.g. with regard to materials or chemicals</a:t>
            </a:r>
          </a:p>
          <a:p>
            <a:pPr algn="l">
              <a:buClr>
                <a:srgbClr val="00B0F0"/>
              </a:buClr>
            </a:pPr>
            <a:r>
              <a:rPr lang="en-GB" sz="2000" i="0" u="none" strike="noStrike" baseline="0" dirty="0">
                <a:solidFill>
                  <a:srgbClr val="000000"/>
                </a:solidFill>
                <a:latin typeface="+mn-lt"/>
              </a:rPr>
              <a:t>     stored in the affected area.</a:t>
            </a:r>
            <a:endParaRPr kumimoji="0" lang="en-GB" sz="2000" i="0" u="none" strike="noStrike" kern="1200" cap="none" spc="0" normalizeH="0" baseline="0" noProof="0" dirty="0">
              <a:ln>
                <a:noFill/>
              </a:ln>
              <a:solidFill>
                <a:srgbClr val="FFFFFF"/>
              </a:solidFill>
              <a:effectLst/>
              <a:uLnTx/>
              <a:uFillTx/>
              <a:latin typeface="+mn-lt"/>
              <a:ea typeface="+mn-ea"/>
              <a:cs typeface="Arial" charset="0"/>
            </a:endParaRPr>
          </a:p>
        </p:txBody>
      </p:sp>
    </p:spTree>
    <p:extLst>
      <p:ext uri="{BB962C8B-B14F-4D97-AF65-F5344CB8AC3E}">
        <p14:creationId xmlns:p14="http://schemas.microsoft.com/office/powerpoint/2010/main" val="277326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alarms</a:t>
            </a:r>
          </a:p>
        </p:txBody>
      </p:sp>
      <p:sp>
        <p:nvSpPr>
          <p:cNvPr id="6" name="Rounded Rectangle 4">
            <a:extLst>
              <a:ext uri="{FF2B5EF4-FFF2-40B4-BE49-F238E27FC236}">
                <a16:creationId xmlns:a16="http://schemas.microsoft.com/office/drawing/2014/main" xmlns="" id="{5B393B90-D9DA-4C7E-83F7-FAC97C2B677B}"/>
              </a:ext>
            </a:extLst>
          </p:cNvPr>
          <p:cNvSpPr/>
          <p:nvPr/>
        </p:nvSpPr>
        <p:spPr>
          <a:xfrm>
            <a:off x="251520" y="1880672"/>
            <a:ext cx="8640960" cy="851297"/>
          </a:xfrm>
          <a:prstGeom prst="roundRect">
            <a:avLst/>
          </a:prstGeom>
          <a:solidFill>
            <a:srgbClr val="00B0F0"/>
          </a:solidFill>
          <a:ln w="38100">
            <a:solidFill>
              <a:schemeClr val="bg1"/>
            </a:solidFill>
          </a:ln>
        </p:spPr>
        <p:txBody>
          <a:bodyPr wrap="square" anchor="ct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Most commercial and business buildings now have their own fire alarm systems</a:t>
            </a:r>
          </a:p>
        </p:txBody>
      </p:sp>
      <p:sp>
        <p:nvSpPr>
          <p:cNvPr id="7" name="Rounded Rectangle 5">
            <a:extLst>
              <a:ext uri="{FF2B5EF4-FFF2-40B4-BE49-F238E27FC236}">
                <a16:creationId xmlns:a16="http://schemas.microsoft.com/office/drawing/2014/main" xmlns="" id="{612597E6-D5E0-4D86-91AB-0FE75339AE64}"/>
              </a:ext>
            </a:extLst>
          </p:cNvPr>
          <p:cNvSpPr/>
          <p:nvPr/>
        </p:nvSpPr>
        <p:spPr>
          <a:xfrm>
            <a:off x="251520" y="3083312"/>
            <a:ext cx="8640960" cy="851297"/>
          </a:xfrm>
          <a:prstGeom prst="roundRect">
            <a:avLst/>
          </a:prstGeom>
          <a:solidFill>
            <a:schemeClr val="tx1"/>
          </a:solidFill>
          <a:ln w="38100">
            <a:solidFill>
              <a:schemeClr val="bg1"/>
            </a:solidFill>
          </a:ln>
        </p:spPr>
        <p:txBody>
          <a:bodyPr wrap="square" anchor="ct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These are designed to detect fires as soon as they start, raise the alarm and sometimes to call the fire brigade automatically</a:t>
            </a:r>
          </a:p>
        </p:txBody>
      </p:sp>
      <p:sp>
        <p:nvSpPr>
          <p:cNvPr id="8" name="Rounded Rectangle 6">
            <a:extLst>
              <a:ext uri="{FF2B5EF4-FFF2-40B4-BE49-F238E27FC236}">
                <a16:creationId xmlns:a16="http://schemas.microsoft.com/office/drawing/2014/main" xmlns="" id="{A38D161E-3B77-4B5A-9C5A-FF48EE4B9A10}"/>
              </a:ext>
            </a:extLst>
          </p:cNvPr>
          <p:cNvSpPr/>
          <p:nvPr/>
        </p:nvSpPr>
        <p:spPr>
          <a:xfrm>
            <a:off x="251520" y="4285952"/>
            <a:ext cx="8640960" cy="851297"/>
          </a:xfrm>
          <a:prstGeom prst="roundRect">
            <a:avLst/>
          </a:prstGeom>
          <a:solidFill>
            <a:schemeClr val="bg2"/>
          </a:solidFill>
          <a:ln w="38100">
            <a:solidFill>
              <a:schemeClr val="bg1"/>
            </a:solidFill>
          </a:ln>
        </p:spPr>
        <p:txBody>
          <a:bodyPr wrap="square" anchor="ct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Security operatives need to be aware of how their fire alarm system works and what they need to do on hearing the alarm.</a:t>
            </a:r>
          </a:p>
        </p:txBody>
      </p:sp>
    </p:spTree>
    <p:extLst>
      <p:ext uri="{BB962C8B-B14F-4D97-AF65-F5344CB8AC3E}">
        <p14:creationId xmlns:p14="http://schemas.microsoft.com/office/powerpoint/2010/main" val="37799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2581" y="1292944"/>
            <a:ext cx="8567289" cy="1225868"/>
          </a:xfrm>
          <a:prstGeom prst="roundRect">
            <a:avLst/>
          </a:prstGeom>
          <a:solidFill>
            <a:schemeClr val="bg1">
              <a:lumMod val="75000"/>
            </a:schemeClr>
          </a:solidFill>
          <a:ln w="38100">
            <a:solidFill>
              <a:schemeClr val="tx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Fire blankets can be used to extinguish fires by smothering them. They are often found in kitchens, as they are very useful for extinguishing fat fires in pans.</a:t>
            </a:r>
          </a:p>
        </p:txBody>
      </p:sp>
      <p:sp>
        <p:nvSpPr>
          <p:cNvPr id="2" name="Title 1"/>
          <p:cNvSpPr>
            <a:spLocks noGrp="1"/>
          </p:cNvSpPr>
          <p:nvPr>
            <p:ph type="title"/>
          </p:nvPr>
        </p:nvSpPr>
        <p:spPr/>
        <p:txBody>
          <a:bodyPr/>
          <a:lstStyle/>
          <a:p>
            <a:r>
              <a:rPr lang="en-GB" dirty="0"/>
              <a:t>Fire blankets</a:t>
            </a:r>
          </a:p>
        </p:txBody>
      </p:sp>
    </p:spTree>
    <p:extLst>
      <p:ext uri="{BB962C8B-B14F-4D97-AF65-F5344CB8AC3E}">
        <p14:creationId xmlns:p14="http://schemas.microsoft.com/office/powerpoint/2010/main" val="319787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Sprinklers</a:t>
            </a:r>
          </a:p>
        </p:txBody>
      </p:sp>
      <p:sp>
        <p:nvSpPr>
          <p:cNvPr id="3" name="Rounded Rectangle 2"/>
          <p:cNvSpPr/>
          <p:nvPr/>
        </p:nvSpPr>
        <p:spPr>
          <a:xfrm>
            <a:off x="503548" y="2811839"/>
            <a:ext cx="8136904" cy="1225868"/>
          </a:xfrm>
          <a:prstGeom prst="roundRect">
            <a:avLst/>
          </a:prstGeom>
          <a:solidFill>
            <a:srgbClr val="ABE9FF"/>
          </a:solidFill>
          <a:ln w="28575">
            <a:solidFill>
              <a:srgbClr val="00B0F0"/>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Some fire alarm systems are connected to sprinklers which spray water onto the fire from outlets in the ceiling, holding back the fire until the arrival of the fire service.</a:t>
            </a:r>
          </a:p>
        </p:txBody>
      </p:sp>
    </p:spTree>
    <p:extLst>
      <p:ext uri="{BB962C8B-B14F-4D97-AF65-F5344CB8AC3E}">
        <p14:creationId xmlns:p14="http://schemas.microsoft.com/office/powerpoint/2010/main" val="316668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Hose reels</a:t>
            </a:r>
          </a:p>
        </p:txBody>
      </p:sp>
      <p:sp>
        <p:nvSpPr>
          <p:cNvPr id="3" name="Rounded Rectangle 2"/>
          <p:cNvSpPr/>
          <p:nvPr/>
        </p:nvSpPr>
        <p:spPr>
          <a:xfrm>
            <a:off x="251519" y="1651139"/>
            <a:ext cx="6480721" cy="851297"/>
          </a:xfrm>
          <a:prstGeom prst="roundRect">
            <a:avLst/>
          </a:prstGeom>
          <a:solidFill>
            <a:srgbClr val="00B0F0"/>
          </a:solidFill>
          <a:ln w="38100">
            <a:solidFill>
              <a:schemeClr val="bg1"/>
            </a:solidFill>
          </a:ln>
        </p:spPr>
        <p:txBody>
          <a:bodyPr wrap="square" anchor="ctr">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Long lengths of rubber hose positioned strategically around the site</a:t>
            </a:r>
          </a:p>
        </p:txBody>
      </p:sp>
      <p:sp>
        <p:nvSpPr>
          <p:cNvPr id="6" name="Rounded Rectangle 5"/>
          <p:cNvSpPr/>
          <p:nvPr/>
        </p:nvSpPr>
        <p:spPr>
          <a:xfrm>
            <a:off x="251519" y="2694389"/>
            <a:ext cx="6480721" cy="1225868"/>
          </a:xfrm>
          <a:prstGeom prst="roundRect">
            <a:avLst/>
          </a:prstGeom>
          <a:solidFill>
            <a:schemeClr val="tx1"/>
          </a:solidFill>
          <a:ln w="38100">
            <a:solidFill>
              <a:schemeClr val="bg1"/>
            </a:solidFill>
          </a:ln>
        </p:spPr>
        <p:txBody>
          <a:bodyPr wrap="square" anchor="ctr">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Permanently connected to the mains water supply and are started by opening a valve before use</a:t>
            </a:r>
          </a:p>
        </p:txBody>
      </p:sp>
      <p:sp>
        <p:nvSpPr>
          <p:cNvPr id="7" name="Rounded Rectangle 6"/>
          <p:cNvSpPr/>
          <p:nvPr/>
        </p:nvSpPr>
        <p:spPr>
          <a:xfrm>
            <a:off x="251519" y="4086449"/>
            <a:ext cx="6480721" cy="1225868"/>
          </a:xfrm>
          <a:prstGeom prst="roundRect">
            <a:avLst/>
          </a:prstGeom>
          <a:solidFill>
            <a:schemeClr val="bg2"/>
          </a:solidFill>
          <a:ln w="38100">
            <a:solidFill>
              <a:schemeClr val="bg1"/>
            </a:solidFill>
          </a:ln>
        </p:spPr>
        <p:txBody>
          <a:bodyPr wrap="square" anchor="ctr">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Can be quite heavy to unreel when needed, but are very effective when used as they provide a limitless supply of water.</a:t>
            </a:r>
          </a:p>
        </p:txBody>
      </p:sp>
    </p:spTree>
    <p:extLst>
      <p:ext uri="{BB962C8B-B14F-4D97-AF65-F5344CB8AC3E}">
        <p14:creationId xmlns:p14="http://schemas.microsoft.com/office/powerpoint/2010/main" val="139045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Dry and wet risers</a:t>
            </a:r>
          </a:p>
        </p:txBody>
      </p:sp>
      <p:sp>
        <p:nvSpPr>
          <p:cNvPr id="6" name="Rounded Rectangle 4">
            <a:extLst>
              <a:ext uri="{FF2B5EF4-FFF2-40B4-BE49-F238E27FC236}">
                <a16:creationId xmlns:a16="http://schemas.microsoft.com/office/drawing/2014/main" xmlns="" id="{4B7D94FA-CC3C-4CEE-8F3F-7599976F3156}"/>
              </a:ext>
            </a:extLst>
          </p:cNvPr>
          <p:cNvSpPr/>
          <p:nvPr/>
        </p:nvSpPr>
        <p:spPr>
          <a:xfrm>
            <a:off x="251520" y="1680789"/>
            <a:ext cx="8640960" cy="476726"/>
          </a:xfrm>
          <a:prstGeom prst="roundRect">
            <a:avLst/>
          </a:prstGeom>
          <a:solidFill>
            <a:srgbClr val="00B0F0"/>
          </a:solidFill>
          <a:ln w="38100">
            <a:solidFill>
              <a:schemeClr val="bg1"/>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Some buildings have riser systems built in</a:t>
            </a:r>
          </a:p>
        </p:txBody>
      </p:sp>
      <p:sp>
        <p:nvSpPr>
          <p:cNvPr id="7" name="Rounded Rectangle 5">
            <a:extLst>
              <a:ext uri="{FF2B5EF4-FFF2-40B4-BE49-F238E27FC236}">
                <a16:creationId xmlns:a16="http://schemas.microsoft.com/office/drawing/2014/main" xmlns="" id="{29826A3E-9A88-4B33-ABFF-2D352F037144}"/>
              </a:ext>
            </a:extLst>
          </p:cNvPr>
          <p:cNvSpPr/>
          <p:nvPr/>
        </p:nvSpPr>
        <p:spPr>
          <a:xfrm>
            <a:off x="251520" y="2402435"/>
            <a:ext cx="8640960" cy="1600438"/>
          </a:xfrm>
          <a:prstGeom prst="roundRect">
            <a:avLst/>
          </a:prstGeom>
          <a:solidFill>
            <a:schemeClr val="tx1"/>
          </a:solidFill>
          <a:ln w="38100">
            <a:solidFill>
              <a:schemeClr val="bg1"/>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These systems consist of long water pipes running along the outside of the building and across the ceilings on each floor, allowing water to be dispensed via sprinklers to each floor in the event of a fire</a:t>
            </a:r>
          </a:p>
        </p:txBody>
      </p:sp>
      <p:sp>
        <p:nvSpPr>
          <p:cNvPr id="8" name="Rounded Rectangle 6">
            <a:extLst>
              <a:ext uri="{FF2B5EF4-FFF2-40B4-BE49-F238E27FC236}">
                <a16:creationId xmlns:a16="http://schemas.microsoft.com/office/drawing/2014/main" xmlns="" id="{D254D081-C1DF-46B0-BF7E-A12874C26ACF}"/>
              </a:ext>
            </a:extLst>
          </p:cNvPr>
          <p:cNvSpPr/>
          <p:nvPr/>
        </p:nvSpPr>
        <p:spPr>
          <a:xfrm>
            <a:off x="251520" y="4247794"/>
            <a:ext cx="8640960" cy="1225868"/>
          </a:xfrm>
          <a:prstGeom prst="roundRect">
            <a:avLst/>
          </a:prstGeom>
          <a:solidFill>
            <a:schemeClr val="bg2"/>
          </a:solidFill>
          <a:ln w="38100">
            <a:solidFill>
              <a:schemeClr val="bg1"/>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Wet riser systems have water in the pipes all the time, whereas dry riser systems need to be activated manually to send the water into the pipes.</a:t>
            </a:r>
          </a:p>
        </p:txBody>
      </p:sp>
    </p:spTree>
    <p:extLst>
      <p:ext uri="{BB962C8B-B14F-4D97-AF65-F5344CB8AC3E}">
        <p14:creationId xmlns:p14="http://schemas.microsoft.com/office/powerpoint/2010/main" val="34610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xmlns="" id="{4778F475-C1E1-4B4B-95ED-1F845781559C}"/>
              </a:ext>
            </a:extLst>
          </p:cNvPr>
          <p:cNvSpPr txBox="1">
            <a:spLocks/>
          </p:cNvSpPr>
          <p:nvPr/>
        </p:nvSpPr>
        <p:spPr>
          <a:xfrm>
            <a:off x="460596" y="1631907"/>
            <a:ext cx="8424936" cy="3633869"/>
          </a:xfrm>
          <a:prstGeom prst="roundRect">
            <a:avLst/>
          </a:prstGeom>
          <a:solidFill>
            <a:srgbClr val="ABE9FF"/>
          </a:solidFill>
        </p:spPr>
        <p:txBody>
          <a:bodyPr/>
          <a:lstStyle>
            <a:lvl1pPr marL="342900" indent="-3429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endParaRPr kumimoji="0" lang="en-GB" sz="2200" b="1"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2" name="Title 1"/>
          <p:cNvSpPr>
            <a:spLocks noGrp="1"/>
          </p:cNvSpPr>
          <p:nvPr>
            <p:ph type="title"/>
          </p:nvPr>
        </p:nvSpPr>
        <p:spPr/>
        <p:txBody>
          <a:bodyPr/>
          <a:lstStyle/>
          <a:p>
            <a:r>
              <a:rPr lang="en-GB" dirty="0"/>
              <a:t>Flooding systems</a:t>
            </a:r>
          </a:p>
        </p:txBody>
      </p:sp>
      <p:sp>
        <p:nvSpPr>
          <p:cNvPr id="4" name="Content Placeholder 3"/>
          <p:cNvSpPr>
            <a:spLocks noGrp="1"/>
          </p:cNvSpPr>
          <p:nvPr>
            <p:ph idx="1"/>
          </p:nvPr>
        </p:nvSpPr>
        <p:spPr>
          <a:xfrm>
            <a:off x="451452" y="1667339"/>
            <a:ext cx="8424936" cy="3489853"/>
          </a:xfrm>
          <a:prstGeom prst="roundRect">
            <a:avLst/>
          </a:prstGeom>
          <a:solidFill>
            <a:srgbClr val="ABE9FF"/>
          </a:solidFill>
        </p:spPr>
        <p:txBody>
          <a:bodyPr/>
          <a:lstStyle/>
          <a:p>
            <a:r>
              <a:rPr lang="en-GB" dirty="0"/>
              <a:t>Flooding systems are designed to be used in unoccupied rooms where there are high-value contents or areas where a fire may cause major disruption to the activities of the organisation</a:t>
            </a:r>
          </a:p>
          <a:p>
            <a:r>
              <a:rPr lang="en-GB" dirty="0"/>
              <a:t>Examples might be archives, electrical equipment or switchgear</a:t>
            </a:r>
          </a:p>
          <a:p>
            <a:r>
              <a:rPr lang="en-GB" dirty="0"/>
              <a:t>On detection of the fire, a fire extinguishing medium (most commonly CO²) will be discharged into the room to replace the air and extinguish the fire by smothering.</a:t>
            </a:r>
          </a:p>
        </p:txBody>
      </p:sp>
    </p:spTree>
    <p:extLst>
      <p:ext uri="{BB962C8B-B14F-4D97-AF65-F5344CB8AC3E}">
        <p14:creationId xmlns:p14="http://schemas.microsoft.com/office/powerpoint/2010/main" val="318249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doors and fire exits</a:t>
            </a:r>
          </a:p>
        </p:txBody>
      </p:sp>
      <p:sp>
        <p:nvSpPr>
          <p:cNvPr id="10" name="Content Placeholder 9"/>
          <p:cNvSpPr>
            <a:spLocks noGrp="1"/>
          </p:cNvSpPr>
          <p:nvPr>
            <p:ph idx="1"/>
          </p:nvPr>
        </p:nvSpPr>
        <p:spPr>
          <a:xfrm>
            <a:off x="251520" y="1484784"/>
            <a:ext cx="8640960" cy="4824536"/>
          </a:xfrm>
        </p:spPr>
        <p:txBody>
          <a:bodyPr/>
          <a:lstStyle/>
          <a:p>
            <a:pPr marL="0" indent="0">
              <a:spcBef>
                <a:spcPts val="600"/>
              </a:spcBef>
              <a:buNone/>
            </a:pPr>
            <a:r>
              <a:rPr lang="en-GB" sz="1800" dirty="0">
                <a:solidFill>
                  <a:srgbClr val="00B0F0"/>
                </a:solidFill>
              </a:rPr>
              <a:t>Internal fire doors:</a:t>
            </a:r>
          </a:p>
          <a:p>
            <a:pPr marL="0" indent="0">
              <a:spcBef>
                <a:spcPts val="600"/>
              </a:spcBef>
              <a:buNone/>
            </a:pPr>
            <a:r>
              <a:rPr lang="en-GB" sz="900" dirty="0"/>
              <a:t> </a:t>
            </a:r>
          </a:p>
          <a:p>
            <a:pPr marL="271463" lvl="1" indent="-263525">
              <a:spcBef>
                <a:spcPts val="600"/>
              </a:spcBef>
            </a:pPr>
            <a:r>
              <a:rPr lang="en-GB" sz="1800" dirty="0"/>
              <a:t>help prevent/reduce the spread of smoke </a:t>
            </a:r>
            <a:br>
              <a:rPr lang="en-GB" sz="1800" dirty="0"/>
            </a:br>
            <a:r>
              <a:rPr lang="en-GB" sz="1800" dirty="0"/>
              <a:t>and flames from one room to another</a:t>
            </a:r>
          </a:p>
          <a:p>
            <a:pPr marL="271463" lvl="1" indent="-263525">
              <a:spcBef>
                <a:spcPts val="600"/>
              </a:spcBef>
            </a:pPr>
            <a:r>
              <a:rPr lang="en-GB" sz="1800" dirty="0"/>
              <a:t>should be closed at all times </a:t>
            </a:r>
          </a:p>
          <a:p>
            <a:pPr marL="271463" lvl="1" indent="-263525">
              <a:spcBef>
                <a:spcPts val="600"/>
              </a:spcBef>
            </a:pPr>
            <a:r>
              <a:rPr lang="en-GB" sz="1800" dirty="0"/>
              <a:t>should not be obstructed</a:t>
            </a:r>
          </a:p>
          <a:p>
            <a:pPr>
              <a:spcBef>
                <a:spcPts val="600"/>
              </a:spcBef>
            </a:pPr>
            <a:endParaRPr lang="en-GB" sz="900" dirty="0"/>
          </a:p>
          <a:p>
            <a:pPr marL="0" indent="0">
              <a:spcBef>
                <a:spcPts val="600"/>
              </a:spcBef>
              <a:buNone/>
            </a:pPr>
            <a:r>
              <a:rPr lang="en-GB" sz="1800" dirty="0">
                <a:solidFill>
                  <a:srgbClr val="00B0F0"/>
                </a:solidFill>
              </a:rPr>
              <a:t>Fire exits:</a:t>
            </a:r>
          </a:p>
          <a:p>
            <a:pPr marL="0" indent="0">
              <a:spcBef>
                <a:spcPts val="600"/>
              </a:spcBef>
              <a:buNone/>
            </a:pPr>
            <a:endParaRPr lang="en-GB" sz="900" dirty="0"/>
          </a:p>
          <a:p>
            <a:pPr marL="271463" lvl="1" indent="-263525">
              <a:spcBef>
                <a:spcPts val="600"/>
              </a:spcBef>
            </a:pPr>
            <a:r>
              <a:rPr lang="en-GB" sz="1800" dirty="0"/>
              <a:t>are vital as a means of escape in the event </a:t>
            </a:r>
            <a:br>
              <a:rPr lang="en-GB" sz="1800" dirty="0"/>
            </a:br>
            <a:r>
              <a:rPr lang="en-GB" sz="1800" dirty="0"/>
              <a:t>of a fire</a:t>
            </a:r>
          </a:p>
          <a:p>
            <a:pPr marL="271463" lvl="1" indent="-263525">
              <a:spcBef>
                <a:spcPts val="600"/>
              </a:spcBef>
            </a:pPr>
            <a:r>
              <a:rPr lang="en-GB" sz="1800" dirty="0"/>
              <a:t>should be clearly marked</a:t>
            </a:r>
          </a:p>
          <a:p>
            <a:pPr marL="271463" lvl="1" indent="-263525">
              <a:spcBef>
                <a:spcPts val="600"/>
              </a:spcBef>
            </a:pPr>
            <a:r>
              <a:rPr lang="en-GB" sz="1800" dirty="0"/>
              <a:t>must be unlocked when </a:t>
            </a:r>
            <a:br>
              <a:rPr lang="en-GB" sz="1800" dirty="0"/>
            </a:br>
            <a:r>
              <a:rPr lang="en-GB" sz="1800" dirty="0"/>
              <a:t>anyone is in the building</a:t>
            </a:r>
          </a:p>
          <a:p>
            <a:pPr marL="271463" lvl="1" indent="-263525">
              <a:spcBef>
                <a:spcPts val="600"/>
              </a:spcBef>
            </a:pPr>
            <a:r>
              <a:rPr lang="en-GB" sz="1800" dirty="0"/>
              <a:t>should not be obstructed on the inside/outside.</a:t>
            </a:r>
          </a:p>
        </p:txBody>
      </p:sp>
    </p:spTree>
    <p:extLst>
      <p:ext uri="{BB962C8B-B14F-4D97-AF65-F5344CB8AC3E}">
        <p14:creationId xmlns:p14="http://schemas.microsoft.com/office/powerpoint/2010/main" val="309503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alarm control panels</a:t>
            </a:r>
          </a:p>
        </p:txBody>
      </p:sp>
      <p:sp>
        <p:nvSpPr>
          <p:cNvPr id="4" name="Content Placeholder 3"/>
          <p:cNvSpPr>
            <a:spLocks noGrp="1"/>
          </p:cNvSpPr>
          <p:nvPr>
            <p:ph idx="1"/>
          </p:nvPr>
        </p:nvSpPr>
        <p:spPr>
          <a:xfrm>
            <a:off x="251520" y="1683578"/>
            <a:ext cx="8640960" cy="3906608"/>
          </a:xfrm>
          <a:prstGeom prst="roundRect">
            <a:avLst/>
          </a:prstGeom>
          <a:solidFill>
            <a:srgbClr val="ABE9FF"/>
          </a:solidFill>
          <a:ln w="28575">
            <a:solidFill>
              <a:srgbClr val="00B0F0"/>
            </a:solidFill>
          </a:ln>
        </p:spPr>
        <p:txBody>
          <a:bodyPr/>
          <a:lstStyle/>
          <a:p>
            <a:pPr>
              <a:spcBef>
                <a:spcPts val="600"/>
              </a:spcBef>
            </a:pPr>
            <a:r>
              <a:rPr lang="en-GB" sz="1800" dirty="0"/>
              <a:t>The warning and controlling units within </a:t>
            </a:r>
            <a:br>
              <a:rPr lang="en-GB" sz="1800" dirty="0"/>
            </a:br>
            <a:r>
              <a:rPr lang="en-GB" sz="1800" dirty="0"/>
              <a:t>a fire alarm system</a:t>
            </a:r>
          </a:p>
          <a:p>
            <a:pPr>
              <a:spcBef>
                <a:spcPts val="600"/>
              </a:spcBef>
            </a:pPr>
            <a:r>
              <a:rPr lang="en-GB" sz="1800" dirty="0"/>
              <a:t>If a fire emergency is detected, the control </a:t>
            </a:r>
            <a:br>
              <a:rPr lang="en-GB" sz="1800" dirty="0"/>
            </a:br>
            <a:r>
              <a:rPr lang="en-GB" sz="1800" dirty="0"/>
              <a:t>panel alerts those monitoring it via various </a:t>
            </a:r>
            <a:br>
              <a:rPr lang="en-GB" sz="1800" dirty="0"/>
            </a:br>
            <a:r>
              <a:rPr lang="en-GB" sz="1800" dirty="0"/>
              <a:t>lights and audible alarms</a:t>
            </a:r>
          </a:p>
          <a:p>
            <a:pPr>
              <a:spcBef>
                <a:spcPts val="600"/>
              </a:spcBef>
            </a:pPr>
            <a:r>
              <a:rPr lang="en-GB" sz="1800" dirty="0"/>
              <a:t>Security operatives can work out the type </a:t>
            </a:r>
            <a:br>
              <a:rPr lang="en-GB" sz="1800" dirty="0"/>
            </a:br>
            <a:r>
              <a:rPr lang="en-GB" sz="1800" dirty="0"/>
              <a:t>of emergency, exactly where it is occurring </a:t>
            </a:r>
            <a:br>
              <a:rPr lang="en-GB" sz="1800" dirty="0"/>
            </a:br>
            <a:r>
              <a:rPr lang="en-GB" sz="1800" dirty="0"/>
              <a:t>and over what extent of an area</a:t>
            </a:r>
          </a:p>
          <a:p>
            <a:pPr>
              <a:spcBef>
                <a:spcPts val="600"/>
              </a:spcBef>
            </a:pPr>
            <a:r>
              <a:rPr lang="en-GB" sz="1800" dirty="0"/>
              <a:t>Some systems actually call the fire brigade, </a:t>
            </a:r>
            <a:br>
              <a:rPr lang="en-GB" sz="1800" dirty="0"/>
            </a:br>
            <a:r>
              <a:rPr lang="en-GB" sz="1800" dirty="0"/>
              <a:t>sound the fire alarm, unlock doors, cut off </a:t>
            </a:r>
            <a:br>
              <a:rPr lang="en-GB" sz="1800" dirty="0"/>
            </a:br>
            <a:r>
              <a:rPr lang="en-GB" sz="1800" dirty="0"/>
              <a:t>electricity and set off sprinkler systems </a:t>
            </a:r>
            <a:br>
              <a:rPr lang="en-GB" sz="1800" dirty="0"/>
            </a:br>
            <a:r>
              <a:rPr lang="en-GB" sz="1800" dirty="0"/>
              <a:t>automatically.</a:t>
            </a:r>
          </a:p>
        </p:txBody>
      </p:sp>
    </p:spTree>
    <p:extLst>
      <p:ext uri="{BB962C8B-B14F-4D97-AF65-F5344CB8AC3E}">
        <p14:creationId xmlns:p14="http://schemas.microsoft.com/office/powerpoint/2010/main" val="248793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evacuation procedures</a:t>
            </a:r>
          </a:p>
        </p:txBody>
      </p:sp>
      <p:sp>
        <p:nvSpPr>
          <p:cNvPr id="4" name="Content Placeholder 3"/>
          <p:cNvSpPr>
            <a:spLocks noGrp="1"/>
          </p:cNvSpPr>
          <p:nvPr>
            <p:ph idx="1"/>
          </p:nvPr>
        </p:nvSpPr>
        <p:spPr>
          <a:xfrm>
            <a:off x="251520" y="1844824"/>
            <a:ext cx="8640960" cy="4104456"/>
          </a:xfrm>
        </p:spPr>
        <p:txBody>
          <a:bodyPr/>
          <a:lstStyle/>
          <a:p>
            <a:pPr>
              <a:spcBef>
                <a:spcPts val="600"/>
              </a:spcBef>
            </a:pPr>
            <a:r>
              <a:rPr lang="en-GB" dirty="0"/>
              <a:t>take control</a:t>
            </a:r>
          </a:p>
          <a:p>
            <a:pPr>
              <a:spcBef>
                <a:spcPts val="600"/>
              </a:spcBef>
            </a:pPr>
            <a:r>
              <a:rPr lang="en-GB" dirty="0"/>
              <a:t>communicate effectively</a:t>
            </a:r>
          </a:p>
          <a:p>
            <a:pPr>
              <a:spcBef>
                <a:spcPts val="600"/>
              </a:spcBef>
            </a:pPr>
            <a:r>
              <a:rPr lang="en-GB" dirty="0"/>
              <a:t>help to evacuate the site quickly and safely</a:t>
            </a:r>
          </a:p>
          <a:p>
            <a:pPr>
              <a:spcBef>
                <a:spcPts val="600"/>
              </a:spcBef>
            </a:pPr>
            <a:r>
              <a:rPr lang="en-GB" dirty="0"/>
              <a:t>encourage people to leave via the safest exit</a:t>
            </a:r>
          </a:p>
          <a:p>
            <a:pPr>
              <a:spcBef>
                <a:spcPts val="600"/>
              </a:spcBef>
            </a:pPr>
            <a:r>
              <a:rPr lang="en-GB" dirty="0"/>
              <a:t>assist anyone who does not know where to go</a:t>
            </a:r>
          </a:p>
          <a:p>
            <a:pPr>
              <a:spcBef>
                <a:spcPts val="600"/>
              </a:spcBef>
            </a:pPr>
            <a:r>
              <a:rPr lang="en-GB" dirty="0"/>
              <a:t>assist any vulnerable people (elderly, disabled and children)</a:t>
            </a:r>
          </a:p>
          <a:p>
            <a:pPr>
              <a:spcBef>
                <a:spcPts val="600"/>
              </a:spcBef>
            </a:pPr>
            <a:r>
              <a:rPr lang="en-GB" dirty="0"/>
              <a:t>avoid causing unnecessary panic</a:t>
            </a:r>
          </a:p>
          <a:p>
            <a:pPr>
              <a:spcBef>
                <a:spcPts val="600"/>
              </a:spcBef>
            </a:pPr>
            <a:r>
              <a:rPr lang="en-GB" dirty="0"/>
              <a:t>know where the assembly points are</a:t>
            </a:r>
          </a:p>
          <a:p>
            <a:pPr>
              <a:spcBef>
                <a:spcPts val="600"/>
              </a:spcBef>
            </a:pPr>
            <a:r>
              <a:rPr lang="en-GB" dirty="0"/>
              <a:t>know what to do once the building is empty.</a:t>
            </a:r>
          </a:p>
        </p:txBody>
      </p:sp>
      <p:sp>
        <p:nvSpPr>
          <p:cNvPr id="3" name="Rounded Rectangle 2"/>
          <p:cNvSpPr/>
          <p:nvPr/>
        </p:nvSpPr>
        <p:spPr>
          <a:xfrm>
            <a:off x="251520" y="1262038"/>
            <a:ext cx="9145016" cy="476726"/>
          </a:xfrm>
          <a:prstGeom prst="roundRect">
            <a:avLst/>
          </a:prstGeom>
          <a:solidFill>
            <a:srgbClr val="00B0F0"/>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In an evacuation, security operatives must:</a:t>
            </a:r>
          </a:p>
        </p:txBody>
      </p:sp>
    </p:spTree>
    <p:extLst>
      <p:ext uri="{BB962C8B-B14F-4D97-AF65-F5344CB8AC3E}">
        <p14:creationId xmlns:p14="http://schemas.microsoft.com/office/powerpoint/2010/main" val="72291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Individual licensing</a:t>
            </a:r>
          </a:p>
        </p:txBody>
      </p:sp>
      <p:sp>
        <p:nvSpPr>
          <p:cNvPr id="3" name="Rounded Rectangle 2"/>
          <p:cNvSpPr/>
          <p:nvPr/>
        </p:nvSpPr>
        <p:spPr>
          <a:xfrm>
            <a:off x="395947" y="1534607"/>
            <a:ext cx="8352106" cy="2871561"/>
          </a:xfrm>
          <a:prstGeom prst="roundRect">
            <a:avLst>
              <a:gd name="adj" fmla="val 12870"/>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chemeClr val="tx1"/>
                </a:solidFill>
                <a:effectLst/>
                <a:uLnTx/>
                <a:uFillTx/>
                <a:latin typeface="Arial"/>
                <a:cs typeface="Arial"/>
              </a:rPr>
              <a:t>The SIA currently licenses:</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100" b="1" i="0" u="none" strike="noStrike" kern="0" cap="none" spc="0" normalizeH="0" baseline="0" noProof="0" dirty="0">
              <a:ln>
                <a:noFill/>
              </a:ln>
              <a:solidFill>
                <a:schemeClr val="tx1"/>
              </a:solidFill>
              <a:effectLst/>
              <a:uLnTx/>
              <a:uFillTx/>
              <a:latin typeface="Arial"/>
              <a:cs typeface="Arial"/>
            </a:endParaRPr>
          </a:p>
          <a:p>
            <a:pPr marL="342900" indent="-342900" eaLnBrk="0" hangingPunct="0">
              <a:spcBef>
                <a:spcPct val="20000"/>
              </a:spcBef>
              <a:buClr>
                <a:srgbClr val="00B0F0"/>
              </a:buClr>
              <a:buFont typeface="Arial" panose="020B0604020202020204" pitchFamily="34" charset="0"/>
              <a:buChar char="●"/>
              <a:defRPr/>
            </a:pPr>
            <a:r>
              <a:rPr lang="en-GB" sz="2200" kern="0" dirty="0">
                <a:solidFill>
                  <a:schemeClr val="tx1"/>
                </a:solidFill>
                <a:latin typeface="Arial"/>
                <a:cs typeface="Arial"/>
              </a:rPr>
              <a:t>door supervisors</a:t>
            </a:r>
          </a:p>
          <a:p>
            <a:pPr marL="342900" indent="-342900" eaLnBrk="0" hangingPunct="0">
              <a:spcBef>
                <a:spcPct val="20000"/>
              </a:spcBef>
              <a:buClr>
                <a:srgbClr val="00B0F0"/>
              </a:buClr>
              <a:buFont typeface="Arial" panose="020B0604020202020204" pitchFamily="34" charset="0"/>
              <a:buChar char="●"/>
              <a:defRPr/>
            </a:pPr>
            <a:r>
              <a:rPr lang="en-GB" sz="2200" kern="0" dirty="0">
                <a:solidFill>
                  <a:schemeClr val="tx1"/>
                </a:solidFill>
                <a:latin typeface="Arial"/>
                <a:cs typeface="Arial"/>
              </a:rPr>
              <a:t>security officers (guarding/key holding)</a:t>
            </a:r>
          </a:p>
          <a:p>
            <a:pPr marL="342900" indent="-342900" eaLnBrk="0" hangingPunct="0">
              <a:spcBef>
                <a:spcPct val="20000"/>
              </a:spcBef>
              <a:buClr>
                <a:srgbClr val="00B0F0"/>
              </a:buClr>
              <a:buFont typeface="Arial" panose="020B0604020202020204" pitchFamily="34" charset="0"/>
              <a:buChar char="●"/>
              <a:defRPr/>
            </a:pPr>
            <a:r>
              <a:rPr lang="en-GB" sz="2200" kern="0" dirty="0">
                <a:solidFill>
                  <a:schemeClr val="tx1"/>
                </a:solidFill>
                <a:latin typeface="Arial"/>
                <a:cs typeface="Arial"/>
              </a:rPr>
              <a:t>cash and valuables in transit operatives</a:t>
            </a:r>
          </a:p>
          <a:p>
            <a:pPr marL="342900" indent="-342900" eaLnBrk="0" hangingPunct="0">
              <a:spcBef>
                <a:spcPct val="20000"/>
              </a:spcBef>
              <a:buClr>
                <a:srgbClr val="00B0F0"/>
              </a:buClr>
              <a:buFont typeface="Arial" panose="020B0604020202020204" pitchFamily="34" charset="0"/>
              <a:buChar char="●"/>
              <a:defRPr/>
            </a:pPr>
            <a:r>
              <a:rPr lang="en-GB" sz="2200" kern="0" dirty="0">
                <a:solidFill>
                  <a:schemeClr val="tx1"/>
                </a:solidFill>
                <a:latin typeface="Arial"/>
                <a:cs typeface="Arial"/>
              </a:rPr>
              <a:t>CCTV operators</a:t>
            </a:r>
          </a:p>
          <a:p>
            <a:pPr marL="342900" indent="-342900" eaLnBrk="0" hangingPunct="0">
              <a:spcBef>
                <a:spcPct val="20000"/>
              </a:spcBef>
              <a:buClr>
                <a:srgbClr val="00B0F0"/>
              </a:buClr>
              <a:buFont typeface="Arial" panose="020B0604020202020204" pitchFamily="34" charset="0"/>
              <a:buChar char="●"/>
              <a:defRPr/>
            </a:pPr>
            <a:r>
              <a:rPr lang="en-GB" sz="2200" kern="0" dirty="0">
                <a:solidFill>
                  <a:schemeClr val="tx1"/>
                </a:solidFill>
                <a:latin typeface="Arial"/>
                <a:cs typeface="Arial"/>
              </a:rPr>
              <a:t>close protection operatives</a:t>
            </a:r>
          </a:p>
        </p:txBody>
      </p:sp>
      <p:sp>
        <p:nvSpPr>
          <p:cNvPr id="9" name="Rounded Rectangle 8"/>
          <p:cNvSpPr/>
          <p:nvPr/>
        </p:nvSpPr>
        <p:spPr>
          <a:xfrm>
            <a:off x="431542" y="4725144"/>
            <a:ext cx="8316512" cy="919401"/>
          </a:xfrm>
          <a:prstGeom prst="roundRect">
            <a:avLst/>
          </a:prstGeom>
          <a:solidFill>
            <a:schemeClr val="tx1"/>
          </a:solidFill>
          <a:ln w="38100">
            <a:solidFill>
              <a:schemeClr val="tx1"/>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400" b="1" i="0" u="none" strike="noStrike" kern="0" cap="none" spc="0" normalizeH="0" baseline="0" noProof="0" dirty="0">
                <a:ln>
                  <a:noFill/>
                </a:ln>
                <a:effectLst/>
                <a:uLnTx/>
                <a:uFillTx/>
                <a:latin typeface="Arial"/>
                <a:ea typeface="+mn-ea"/>
                <a:cs typeface="Arial"/>
              </a:rPr>
              <a:t>You MUST have</a:t>
            </a:r>
            <a:r>
              <a:rPr kumimoji="0" lang="en-GB" sz="2400" b="1" i="0" u="none" strike="noStrike" kern="0" cap="none" spc="0" normalizeH="0" noProof="0" dirty="0">
                <a:ln>
                  <a:noFill/>
                </a:ln>
                <a:effectLst/>
                <a:uLnTx/>
                <a:uFillTx/>
                <a:latin typeface="Arial"/>
                <a:ea typeface="+mn-ea"/>
                <a:cs typeface="Arial"/>
              </a:rPr>
              <a:t> an SIA licence before you can </a:t>
            </a:r>
            <a:br>
              <a:rPr kumimoji="0" lang="en-GB" sz="2400" b="1" i="0" u="none" strike="noStrike" kern="0" cap="none" spc="0" normalizeH="0" noProof="0" dirty="0">
                <a:ln>
                  <a:noFill/>
                </a:ln>
                <a:effectLst/>
                <a:uLnTx/>
                <a:uFillTx/>
                <a:latin typeface="Arial"/>
                <a:ea typeface="+mn-ea"/>
                <a:cs typeface="Arial"/>
              </a:rPr>
            </a:br>
            <a:r>
              <a:rPr kumimoji="0" lang="en-GB" sz="2400" b="1" i="0" u="none" strike="noStrike" kern="0" cap="none" spc="0" normalizeH="0" noProof="0" dirty="0">
                <a:ln>
                  <a:noFill/>
                </a:ln>
                <a:effectLst/>
                <a:uLnTx/>
                <a:uFillTx/>
                <a:latin typeface="Arial"/>
                <a:ea typeface="+mn-ea"/>
                <a:cs typeface="Arial"/>
              </a:rPr>
              <a:t>start work.</a:t>
            </a:r>
            <a:endParaRPr kumimoji="0" lang="en-GB" sz="2400" b="1" i="0" u="none" strike="noStrike" kern="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358959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Action to take</a:t>
            </a:r>
          </a:p>
        </p:txBody>
      </p:sp>
      <p:sp>
        <p:nvSpPr>
          <p:cNvPr id="5" name="Content Placeholder 4"/>
          <p:cNvSpPr>
            <a:spLocks noGrp="1"/>
          </p:cNvSpPr>
          <p:nvPr>
            <p:ph idx="1"/>
          </p:nvPr>
        </p:nvSpPr>
        <p:spPr>
          <a:xfrm>
            <a:off x="179512" y="2142399"/>
            <a:ext cx="8640960" cy="3541119"/>
          </a:xfrm>
          <a:prstGeom prst="roundRect">
            <a:avLst>
              <a:gd name="adj" fmla="val 14910"/>
            </a:avLst>
          </a:prstGeom>
          <a:ln w="28575">
            <a:solidFill>
              <a:srgbClr val="00B0F0"/>
            </a:solidFill>
          </a:ln>
        </p:spPr>
        <p:txBody>
          <a:bodyPr/>
          <a:lstStyle/>
          <a:p>
            <a:pPr>
              <a:spcBef>
                <a:spcPts val="600"/>
              </a:spcBef>
            </a:pPr>
            <a:r>
              <a:rPr lang="en-GB" dirty="0"/>
              <a:t>raise the alarm – shout ‘fire’ to warn others</a:t>
            </a:r>
          </a:p>
          <a:p>
            <a:pPr>
              <a:spcBef>
                <a:spcPts val="600"/>
              </a:spcBef>
            </a:pPr>
            <a:r>
              <a:rPr lang="en-GB" dirty="0"/>
              <a:t>operate the nearest manual call point (if fitted)</a:t>
            </a:r>
          </a:p>
          <a:p>
            <a:pPr>
              <a:spcBef>
                <a:spcPts val="600"/>
              </a:spcBef>
            </a:pPr>
            <a:r>
              <a:rPr lang="en-GB" dirty="0"/>
              <a:t>call the fire service on 999</a:t>
            </a:r>
          </a:p>
          <a:p>
            <a:pPr>
              <a:spcBef>
                <a:spcPts val="600"/>
              </a:spcBef>
            </a:pPr>
            <a:r>
              <a:rPr lang="en-GB" dirty="0"/>
              <a:t>evacuate the area</a:t>
            </a:r>
          </a:p>
          <a:p>
            <a:pPr>
              <a:spcBef>
                <a:spcPts val="600"/>
              </a:spcBef>
            </a:pPr>
            <a:r>
              <a:rPr lang="en-GB" dirty="0"/>
              <a:t>restrict access and isolate the fire</a:t>
            </a:r>
          </a:p>
          <a:p>
            <a:pPr>
              <a:spcBef>
                <a:spcPts val="600"/>
              </a:spcBef>
            </a:pPr>
            <a:r>
              <a:rPr lang="en-GB" dirty="0"/>
              <a:t>report to the assembly point</a:t>
            </a:r>
          </a:p>
          <a:p>
            <a:pPr>
              <a:spcBef>
                <a:spcPts val="600"/>
              </a:spcBef>
            </a:pPr>
            <a:r>
              <a:rPr lang="en-GB" dirty="0"/>
              <a:t>only attempt to fight the fire if it is </a:t>
            </a:r>
            <a:br>
              <a:rPr lang="en-GB" dirty="0"/>
            </a:br>
            <a:r>
              <a:rPr lang="en-GB" dirty="0"/>
              <a:t>safe to do so and you have been trained.</a:t>
            </a:r>
          </a:p>
        </p:txBody>
      </p:sp>
      <p:sp>
        <p:nvSpPr>
          <p:cNvPr id="3" name="Rounded Rectangle 2"/>
          <p:cNvSpPr/>
          <p:nvPr/>
        </p:nvSpPr>
        <p:spPr>
          <a:xfrm>
            <a:off x="179512" y="1583978"/>
            <a:ext cx="9073008"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a:ea typeface="+mn-ea"/>
                <a:cs typeface="Arial"/>
              </a:rPr>
              <a:t>Typical actions would include:</a:t>
            </a:r>
          </a:p>
        </p:txBody>
      </p:sp>
    </p:spTree>
    <p:extLst>
      <p:ext uri="{BB962C8B-B14F-4D97-AF65-F5344CB8AC3E}">
        <p14:creationId xmlns:p14="http://schemas.microsoft.com/office/powerpoint/2010/main" val="14420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Practising evacuations</a:t>
            </a:r>
          </a:p>
        </p:txBody>
      </p:sp>
      <p:sp>
        <p:nvSpPr>
          <p:cNvPr id="4" name="Content Placeholder 3"/>
          <p:cNvSpPr>
            <a:spLocks noGrp="1"/>
          </p:cNvSpPr>
          <p:nvPr>
            <p:ph idx="1"/>
          </p:nvPr>
        </p:nvSpPr>
        <p:spPr>
          <a:xfrm>
            <a:off x="251520" y="1244017"/>
            <a:ext cx="8640960" cy="442674"/>
          </a:xfrm>
          <a:prstGeom prst="roundRect">
            <a:avLst/>
          </a:prstGeom>
          <a:solidFill>
            <a:srgbClr val="ABE9FF"/>
          </a:solidFill>
          <a:ln w="28575">
            <a:solidFill>
              <a:srgbClr val="00B0F0"/>
            </a:solidFill>
          </a:ln>
        </p:spPr>
        <p:txBody>
          <a:bodyPr/>
          <a:lstStyle/>
          <a:p>
            <a:pPr marL="0" indent="0" algn="ctr">
              <a:buNone/>
            </a:pPr>
            <a:r>
              <a:rPr lang="en-GB" sz="2000" dirty="0"/>
              <a:t>Evacuation procedures need to be practised</a:t>
            </a:r>
          </a:p>
        </p:txBody>
      </p:sp>
      <p:sp>
        <p:nvSpPr>
          <p:cNvPr id="3" name="Rounded Rectangle 2"/>
          <p:cNvSpPr/>
          <p:nvPr/>
        </p:nvSpPr>
        <p:spPr>
          <a:xfrm>
            <a:off x="146462" y="1751151"/>
            <a:ext cx="8280920" cy="442674"/>
          </a:xfrm>
          <a:prstGeom prst="round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Remember the 5 Ps:</a:t>
            </a:r>
          </a:p>
        </p:txBody>
      </p:sp>
      <p:sp>
        <p:nvSpPr>
          <p:cNvPr id="5" name="Rectangle: Rounded Corners 4"/>
          <p:cNvSpPr/>
          <p:nvPr/>
        </p:nvSpPr>
        <p:spPr>
          <a:xfrm>
            <a:off x="318687" y="4251776"/>
            <a:ext cx="8568952" cy="1464231"/>
          </a:xfrm>
          <a:prstGeom prst="roundRect">
            <a:avLst/>
          </a:prstGeom>
          <a:solidFill>
            <a:schemeClr val="bg1">
              <a:lumMod val="75000"/>
            </a:schemeClr>
          </a:solidFill>
          <a:ln w="28575">
            <a:solidFill>
              <a:schemeClr val="tx1"/>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By acting promptly and correctly in times of emergency,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security operatives can help to save time in the evacuation,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keep themselves and others safe, assist the emergency services, prevent injuries and save lives.</a:t>
            </a:r>
          </a:p>
        </p:txBody>
      </p:sp>
      <p:sp>
        <p:nvSpPr>
          <p:cNvPr id="8" name="Rounded Rectangle 7"/>
          <p:cNvSpPr/>
          <p:nvPr/>
        </p:nvSpPr>
        <p:spPr>
          <a:xfrm>
            <a:off x="2231738" y="2471613"/>
            <a:ext cx="2448272" cy="408623"/>
          </a:xfrm>
          <a:prstGeom prst="roundRect">
            <a:avLst/>
          </a:prstGeom>
          <a:solidFill>
            <a:schemeClr val="tx1"/>
          </a:solidFill>
          <a:ln w="38100">
            <a:solidFill>
              <a:srgbClr val="00B0F0"/>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Arial"/>
              </a:rPr>
              <a:t>PLANNING and</a:t>
            </a:r>
          </a:p>
        </p:txBody>
      </p:sp>
      <p:sp>
        <p:nvSpPr>
          <p:cNvPr id="9" name="Rounded Rectangle 8"/>
          <p:cNvSpPr/>
          <p:nvPr/>
        </p:nvSpPr>
        <p:spPr>
          <a:xfrm>
            <a:off x="5472098" y="2471612"/>
            <a:ext cx="2448272" cy="408623"/>
          </a:xfrm>
          <a:prstGeom prst="roundRect">
            <a:avLst/>
          </a:prstGeom>
          <a:solidFill>
            <a:schemeClr val="tx1"/>
          </a:solidFill>
          <a:ln w="38100">
            <a:solidFill>
              <a:srgbClr val="00B0F0"/>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Arial"/>
              </a:rPr>
              <a:t>PREPARATION</a:t>
            </a:r>
          </a:p>
        </p:txBody>
      </p:sp>
      <p:sp>
        <p:nvSpPr>
          <p:cNvPr id="10" name="Rounded Rectangle 9"/>
          <p:cNvSpPr/>
          <p:nvPr/>
        </p:nvSpPr>
        <p:spPr>
          <a:xfrm>
            <a:off x="756765" y="3349349"/>
            <a:ext cx="2159051" cy="408623"/>
          </a:xfrm>
          <a:prstGeom prst="roundRect">
            <a:avLst/>
          </a:prstGeom>
          <a:solidFill>
            <a:schemeClr val="tx1"/>
          </a:solidFill>
          <a:ln w="38100">
            <a:solidFill>
              <a:srgbClr val="00B0F0"/>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Arial"/>
              </a:rPr>
              <a:t>PREVENTS</a:t>
            </a:r>
          </a:p>
        </p:txBody>
      </p:sp>
      <p:sp>
        <p:nvSpPr>
          <p:cNvPr id="11" name="Rounded Rectangle 10"/>
          <p:cNvSpPr/>
          <p:nvPr/>
        </p:nvSpPr>
        <p:spPr>
          <a:xfrm>
            <a:off x="3614889" y="3330393"/>
            <a:ext cx="2136231" cy="408623"/>
          </a:xfrm>
          <a:prstGeom prst="roundRect">
            <a:avLst/>
          </a:prstGeom>
          <a:solidFill>
            <a:schemeClr val="tx1"/>
          </a:solidFill>
          <a:ln w="38100">
            <a:solidFill>
              <a:srgbClr val="00B0F0"/>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Arial"/>
              </a:rPr>
              <a:t>POOR</a:t>
            </a:r>
          </a:p>
        </p:txBody>
      </p:sp>
      <p:sp>
        <p:nvSpPr>
          <p:cNvPr id="16" name="Rounded Rectangle 15"/>
          <p:cNvSpPr/>
          <p:nvPr/>
        </p:nvSpPr>
        <p:spPr>
          <a:xfrm>
            <a:off x="6427373" y="3330392"/>
            <a:ext cx="2460266" cy="408623"/>
          </a:xfrm>
          <a:prstGeom prst="roundRect">
            <a:avLst/>
          </a:prstGeom>
          <a:solidFill>
            <a:schemeClr val="tx1"/>
          </a:solidFill>
          <a:ln w="38100">
            <a:solidFill>
              <a:srgbClr val="00B0F0"/>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1800" b="1" i="0" u="none" strike="noStrike" kern="0" cap="none" spc="0" normalizeH="0" baseline="0" noProof="0" dirty="0">
                <a:ln>
                  <a:noFill/>
                </a:ln>
                <a:solidFill>
                  <a:srgbClr val="FFFFFF"/>
                </a:solidFill>
                <a:effectLst/>
                <a:uLnTx/>
                <a:uFillTx/>
                <a:latin typeface="Arial"/>
                <a:ea typeface="+mn-ea"/>
                <a:cs typeface="Arial"/>
              </a:rPr>
              <a:t>PERFORMANCE</a:t>
            </a:r>
          </a:p>
        </p:txBody>
      </p:sp>
    </p:spTree>
    <p:extLst>
      <p:ext uri="{BB962C8B-B14F-4D97-AF65-F5344CB8AC3E}">
        <p14:creationId xmlns:p14="http://schemas.microsoft.com/office/powerpoint/2010/main" val="120969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F51EEAE4-BD74-4912-A44C-BB6000CAF9EC}"/>
              </a:ext>
            </a:extLst>
          </p:cNvPr>
          <p:cNvSpPr/>
          <p:nvPr/>
        </p:nvSpPr>
        <p:spPr bwMode="auto">
          <a:xfrm>
            <a:off x="218997" y="1484784"/>
            <a:ext cx="7632848" cy="4248472"/>
          </a:xfrm>
          <a:prstGeom prst="roundRect">
            <a:avLst/>
          </a:prstGeom>
          <a:solidFill>
            <a:srgbClr val="ABE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 name="Title 1"/>
          <p:cNvSpPr>
            <a:spLocks noGrp="1"/>
          </p:cNvSpPr>
          <p:nvPr>
            <p:ph type="title"/>
          </p:nvPr>
        </p:nvSpPr>
        <p:spPr/>
        <p:txBody>
          <a:bodyPr/>
          <a:lstStyle/>
          <a:p>
            <a:r>
              <a:rPr lang="en-GB" dirty="0"/>
              <a:t>Fire wardens/marshals</a:t>
            </a:r>
          </a:p>
        </p:txBody>
      </p:sp>
      <p:sp>
        <p:nvSpPr>
          <p:cNvPr id="4" name="Content Placeholder 3"/>
          <p:cNvSpPr>
            <a:spLocks noGrp="1"/>
          </p:cNvSpPr>
          <p:nvPr>
            <p:ph idx="1"/>
          </p:nvPr>
        </p:nvSpPr>
        <p:spPr>
          <a:xfrm>
            <a:off x="395536" y="1772816"/>
            <a:ext cx="6162156" cy="2736304"/>
          </a:xfrm>
        </p:spPr>
        <p:txBody>
          <a:bodyPr/>
          <a:lstStyle/>
          <a:p>
            <a:pPr>
              <a:spcBef>
                <a:spcPts val="600"/>
              </a:spcBef>
            </a:pPr>
            <a:r>
              <a:rPr lang="en-GB" dirty="0"/>
              <a:t>Members of staff nominated to take responsibility for a particular area with regards to fire safety</a:t>
            </a:r>
          </a:p>
          <a:p>
            <a:pPr>
              <a:spcBef>
                <a:spcPts val="600"/>
              </a:spcBef>
            </a:pPr>
            <a:r>
              <a:rPr lang="en-GB" dirty="0"/>
              <a:t>Numbers will vary depending on the size of the site and the numbers of people involved</a:t>
            </a:r>
          </a:p>
          <a:p>
            <a:pPr>
              <a:spcBef>
                <a:spcPts val="600"/>
              </a:spcBef>
            </a:pPr>
            <a:r>
              <a:rPr lang="en-GB" dirty="0"/>
              <a:t>Under the Regulatory Reform (Fire Safety) Order of 2005, </a:t>
            </a:r>
            <a:r>
              <a:rPr lang="en-GB" dirty="0">
                <a:solidFill>
                  <a:srgbClr val="00B0F0"/>
                </a:solidFill>
              </a:rPr>
              <a:t>(Fire (Scotland) Act 2005)</a:t>
            </a:r>
            <a:r>
              <a:rPr lang="en-GB" dirty="0">
                <a:solidFill>
                  <a:schemeClr val="tx2"/>
                </a:solidFill>
              </a:rPr>
              <a:t>,</a:t>
            </a:r>
            <a:r>
              <a:rPr lang="en-GB" dirty="0">
                <a:solidFill>
                  <a:srgbClr val="00B0F0"/>
                </a:solidFill>
              </a:rPr>
              <a:t> </a:t>
            </a:r>
            <a:r>
              <a:rPr lang="en-GB" dirty="0"/>
              <a:t>they are there to assist the designated person responsible for general fire safety.</a:t>
            </a:r>
          </a:p>
        </p:txBody>
      </p:sp>
    </p:spTree>
    <p:extLst>
      <p:ext uri="{BB962C8B-B14F-4D97-AF65-F5344CB8AC3E}">
        <p14:creationId xmlns:p14="http://schemas.microsoft.com/office/powerpoint/2010/main" val="182790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warden/marshal duties</a:t>
            </a:r>
          </a:p>
        </p:txBody>
      </p:sp>
      <p:sp>
        <p:nvSpPr>
          <p:cNvPr id="4" name="Content Placeholder 3"/>
          <p:cNvSpPr>
            <a:spLocks noGrp="1"/>
          </p:cNvSpPr>
          <p:nvPr>
            <p:ph idx="1"/>
          </p:nvPr>
        </p:nvSpPr>
        <p:spPr>
          <a:xfrm>
            <a:off x="323528" y="2276872"/>
            <a:ext cx="6192688" cy="2880320"/>
          </a:xfrm>
        </p:spPr>
        <p:txBody>
          <a:bodyPr/>
          <a:lstStyle/>
          <a:p>
            <a:pPr>
              <a:spcBef>
                <a:spcPts val="600"/>
              </a:spcBef>
            </a:pPr>
            <a:r>
              <a:rPr lang="en-GB" dirty="0"/>
              <a:t>assisting with fire risk assessments</a:t>
            </a:r>
          </a:p>
          <a:p>
            <a:pPr>
              <a:spcBef>
                <a:spcPts val="600"/>
              </a:spcBef>
            </a:pPr>
            <a:r>
              <a:rPr lang="en-GB" dirty="0"/>
              <a:t>checking all exit doors/escape routes </a:t>
            </a:r>
            <a:br>
              <a:rPr lang="en-GB" dirty="0"/>
            </a:br>
            <a:r>
              <a:rPr lang="en-GB" dirty="0"/>
              <a:t>are unlocked and unobstructed</a:t>
            </a:r>
          </a:p>
          <a:p>
            <a:pPr>
              <a:spcBef>
                <a:spcPts val="600"/>
              </a:spcBef>
            </a:pPr>
            <a:r>
              <a:rPr lang="en-GB" dirty="0"/>
              <a:t>ensuring all fire extinguishers are in the correct position with seals in place</a:t>
            </a:r>
          </a:p>
          <a:p>
            <a:pPr>
              <a:spcBef>
                <a:spcPts val="600"/>
              </a:spcBef>
            </a:pPr>
            <a:r>
              <a:rPr lang="en-GB" dirty="0"/>
              <a:t>checking all safety signs are clearly visible and in the correct place.</a:t>
            </a:r>
          </a:p>
          <a:p>
            <a:pPr marL="0" indent="0">
              <a:spcBef>
                <a:spcPts val="600"/>
              </a:spcBef>
              <a:buNone/>
            </a:pPr>
            <a:endParaRPr lang="en-GB" dirty="0"/>
          </a:p>
        </p:txBody>
      </p:sp>
      <p:sp>
        <p:nvSpPr>
          <p:cNvPr id="3" name="Rounded Rectangle 2"/>
          <p:cNvSpPr/>
          <p:nvPr/>
        </p:nvSpPr>
        <p:spPr>
          <a:xfrm>
            <a:off x="251520" y="1546166"/>
            <a:ext cx="9073008" cy="476726"/>
          </a:xfrm>
          <a:prstGeom prst="roundRect">
            <a:avLst/>
          </a:prstGeom>
          <a:solidFill>
            <a:srgbClr val="00B0F0"/>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Typical duties include:</a:t>
            </a:r>
          </a:p>
        </p:txBody>
      </p:sp>
    </p:spTree>
    <p:extLst>
      <p:ext uri="{BB962C8B-B14F-4D97-AF65-F5344CB8AC3E}">
        <p14:creationId xmlns:p14="http://schemas.microsoft.com/office/powerpoint/2010/main" val="2522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warden/marshal duties cont.</a:t>
            </a:r>
          </a:p>
        </p:txBody>
      </p:sp>
      <p:sp>
        <p:nvSpPr>
          <p:cNvPr id="3" name="Rounded Rectangle 2"/>
          <p:cNvSpPr/>
          <p:nvPr/>
        </p:nvSpPr>
        <p:spPr>
          <a:xfrm>
            <a:off x="251520" y="1665520"/>
            <a:ext cx="8640960" cy="3618024"/>
          </a:xfrm>
          <a:prstGeom prst="roundRect">
            <a:avLst>
              <a:gd name="adj" fmla="val 11779"/>
            </a:avLst>
          </a:prstGeom>
          <a:solidFill>
            <a:srgbClr val="ABE9FF"/>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Typical duties include:</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1100" kern="0" dirty="0">
              <a:solidFill>
                <a:srgbClr val="000000"/>
              </a:solidFill>
              <a:latin typeface="Arial"/>
              <a:cs typeface="Arial"/>
            </a:endParaRPr>
          </a:p>
          <a:p>
            <a:pPr marL="342900" lvl="0" indent="-342900" eaLnBrk="0" hangingPunct="0">
              <a:spcBef>
                <a:spcPts val="600"/>
              </a:spcBef>
              <a:buClr>
                <a:srgbClr val="00B0F0"/>
              </a:buClr>
              <a:buFont typeface="Arial" pitchFamily="34" charset="0"/>
              <a:buChar char="●"/>
            </a:pPr>
            <a:r>
              <a:rPr lang="en-GB" sz="2200" kern="0" dirty="0">
                <a:solidFill>
                  <a:srgbClr val="000000"/>
                </a:solidFill>
                <a:latin typeface="Arial" pitchFamily="34" charset="0"/>
                <a:cs typeface="Arial"/>
              </a:rPr>
              <a:t>making sure that all alarm call points are </a:t>
            </a:r>
            <a:br>
              <a:rPr lang="en-GB" sz="2200" kern="0" dirty="0">
                <a:solidFill>
                  <a:srgbClr val="000000"/>
                </a:solidFill>
                <a:latin typeface="Arial" pitchFamily="34" charset="0"/>
                <a:cs typeface="Arial"/>
              </a:rPr>
            </a:br>
            <a:r>
              <a:rPr lang="en-GB" sz="2200" kern="0" dirty="0">
                <a:solidFill>
                  <a:srgbClr val="000000"/>
                </a:solidFill>
                <a:latin typeface="Arial" pitchFamily="34" charset="0"/>
                <a:cs typeface="Arial"/>
              </a:rPr>
              <a:t>unobstructed and working correctly</a:t>
            </a:r>
          </a:p>
          <a:p>
            <a:pPr marL="342900" lvl="0" indent="-342900" eaLnBrk="0" hangingPunct="0">
              <a:spcBef>
                <a:spcPts val="600"/>
              </a:spcBef>
              <a:buClr>
                <a:srgbClr val="00B0F0"/>
              </a:buClr>
              <a:buFont typeface="Arial" pitchFamily="34" charset="0"/>
              <a:buChar char="●"/>
            </a:pPr>
            <a:r>
              <a:rPr lang="en-GB" sz="2200" kern="0" dirty="0">
                <a:solidFill>
                  <a:srgbClr val="000000"/>
                </a:solidFill>
                <a:latin typeface="Arial" pitchFamily="34" charset="0"/>
                <a:cs typeface="Arial"/>
              </a:rPr>
              <a:t>checking all fire doors are closed and functioning properly</a:t>
            </a:r>
          </a:p>
          <a:p>
            <a:pPr marL="342900" lvl="0" indent="-342900" eaLnBrk="0" hangingPunct="0">
              <a:spcBef>
                <a:spcPts val="600"/>
              </a:spcBef>
              <a:buClr>
                <a:srgbClr val="00B0F0"/>
              </a:buClr>
              <a:buFont typeface="Arial" pitchFamily="34" charset="0"/>
              <a:buChar char="●"/>
            </a:pPr>
            <a:r>
              <a:rPr lang="en-GB" sz="2200" kern="0" dirty="0">
                <a:solidFill>
                  <a:srgbClr val="000000"/>
                </a:solidFill>
                <a:latin typeface="Arial" pitchFamily="34" charset="0"/>
                <a:cs typeface="Arial"/>
              </a:rPr>
              <a:t>ensuring corridors and walkways are kept clear</a:t>
            </a:r>
          </a:p>
          <a:p>
            <a:pPr marL="342900" lvl="0" indent="-342900" eaLnBrk="0" hangingPunct="0">
              <a:spcBef>
                <a:spcPts val="600"/>
              </a:spcBef>
              <a:buClr>
                <a:srgbClr val="00B0F0"/>
              </a:buClr>
              <a:buFont typeface="Arial" pitchFamily="34" charset="0"/>
              <a:buChar char="●"/>
            </a:pPr>
            <a:r>
              <a:rPr lang="en-GB" sz="2200" kern="0" dirty="0">
                <a:solidFill>
                  <a:srgbClr val="000000"/>
                </a:solidFill>
                <a:latin typeface="Arial" pitchFamily="34" charset="0"/>
                <a:cs typeface="Arial"/>
              </a:rPr>
              <a:t>ensuring assembly points are clearly marked and easily accessible </a:t>
            </a:r>
          </a:p>
          <a:p>
            <a:pPr marL="342900" lvl="0" indent="-342900" eaLnBrk="0" hangingPunct="0">
              <a:spcBef>
                <a:spcPts val="600"/>
              </a:spcBef>
              <a:buClr>
                <a:srgbClr val="00B0F0"/>
              </a:buClr>
              <a:buFont typeface="Arial" pitchFamily="34" charset="0"/>
              <a:buChar char="●"/>
            </a:pPr>
            <a:r>
              <a:rPr lang="en-GB" sz="2200" kern="0" dirty="0">
                <a:solidFill>
                  <a:srgbClr val="000000"/>
                </a:solidFill>
                <a:latin typeface="Arial" pitchFamily="34" charset="0"/>
                <a:cs typeface="Arial"/>
              </a:rPr>
              <a:t>reporting any equipment faults.</a:t>
            </a:r>
          </a:p>
        </p:txBody>
      </p:sp>
    </p:spTree>
    <p:extLst>
      <p:ext uri="{BB962C8B-B14F-4D97-AF65-F5344CB8AC3E}">
        <p14:creationId xmlns:p14="http://schemas.microsoft.com/office/powerpoint/2010/main" val="40702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Fire warden/marshal duties cont.</a:t>
            </a:r>
          </a:p>
        </p:txBody>
      </p:sp>
      <p:sp>
        <p:nvSpPr>
          <p:cNvPr id="4" name="Content Placeholder 3"/>
          <p:cNvSpPr>
            <a:spLocks noGrp="1"/>
          </p:cNvSpPr>
          <p:nvPr>
            <p:ph idx="1"/>
          </p:nvPr>
        </p:nvSpPr>
        <p:spPr>
          <a:xfrm>
            <a:off x="251520" y="1823113"/>
            <a:ext cx="8640960" cy="3600400"/>
          </a:xfrm>
        </p:spPr>
        <p:txBody>
          <a:bodyPr/>
          <a:lstStyle/>
          <a:p>
            <a:pPr>
              <a:spcBef>
                <a:spcPts val="600"/>
              </a:spcBef>
            </a:pPr>
            <a:r>
              <a:rPr lang="en-GB" sz="2000" dirty="0"/>
              <a:t>sounding the alarm/calling the fire service</a:t>
            </a:r>
          </a:p>
          <a:p>
            <a:pPr>
              <a:spcBef>
                <a:spcPts val="600"/>
              </a:spcBef>
            </a:pPr>
            <a:r>
              <a:rPr lang="en-GB" sz="2000" dirty="0"/>
              <a:t>assisting with the evacuation </a:t>
            </a:r>
          </a:p>
          <a:p>
            <a:pPr>
              <a:spcBef>
                <a:spcPts val="600"/>
              </a:spcBef>
            </a:pPr>
            <a:r>
              <a:rPr lang="en-GB" sz="2000" dirty="0"/>
              <a:t>fighting the fire if it is safe to do so</a:t>
            </a:r>
          </a:p>
          <a:p>
            <a:pPr>
              <a:spcBef>
                <a:spcPts val="600"/>
              </a:spcBef>
            </a:pPr>
            <a:r>
              <a:rPr lang="en-GB" sz="2000" dirty="0"/>
              <a:t>ensuring everyone is out of the building</a:t>
            </a:r>
          </a:p>
          <a:p>
            <a:pPr>
              <a:spcBef>
                <a:spcPts val="600"/>
              </a:spcBef>
            </a:pPr>
            <a:r>
              <a:rPr lang="en-GB" sz="2000" dirty="0"/>
              <a:t>closing doors and windows</a:t>
            </a:r>
          </a:p>
          <a:p>
            <a:pPr>
              <a:spcBef>
                <a:spcPts val="600"/>
              </a:spcBef>
            </a:pPr>
            <a:r>
              <a:rPr lang="en-GB" sz="2000" dirty="0"/>
              <a:t>manning the assembly point </a:t>
            </a:r>
          </a:p>
          <a:p>
            <a:pPr>
              <a:spcBef>
                <a:spcPts val="600"/>
              </a:spcBef>
            </a:pPr>
            <a:r>
              <a:rPr lang="en-GB" sz="2000" dirty="0"/>
              <a:t>taking or assisting with the roll call</a:t>
            </a:r>
          </a:p>
          <a:p>
            <a:pPr>
              <a:spcBef>
                <a:spcPts val="600"/>
              </a:spcBef>
            </a:pPr>
            <a:r>
              <a:rPr lang="en-GB" sz="2000" dirty="0"/>
              <a:t>assisting the fire coordinator</a:t>
            </a:r>
          </a:p>
          <a:p>
            <a:pPr>
              <a:spcBef>
                <a:spcPts val="600"/>
              </a:spcBef>
            </a:pPr>
            <a:r>
              <a:rPr lang="en-GB" sz="2000" dirty="0"/>
              <a:t>liaising with the fire service.</a:t>
            </a:r>
          </a:p>
        </p:txBody>
      </p:sp>
      <p:sp>
        <p:nvSpPr>
          <p:cNvPr id="3" name="Rounded Rectangle 2"/>
          <p:cNvSpPr/>
          <p:nvPr/>
        </p:nvSpPr>
        <p:spPr>
          <a:xfrm>
            <a:off x="251520" y="1268760"/>
            <a:ext cx="7344816" cy="442674"/>
          </a:xfrm>
          <a:prstGeom prst="roundRect">
            <a:avLst/>
          </a:prstGeom>
          <a:solidFill>
            <a:srgbClr val="00B0F0"/>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FFFFFF"/>
                </a:solidFill>
                <a:effectLst/>
                <a:uLnTx/>
                <a:uFillTx/>
                <a:latin typeface="Arial"/>
                <a:ea typeface="+mn-ea"/>
                <a:cs typeface="Arial"/>
              </a:rPr>
              <a:t>During a fire situation, their duties will include:</a:t>
            </a:r>
          </a:p>
        </p:txBody>
      </p:sp>
    </p:spTree>
    <p:extLst>
      <p:ext uri="{BB962C8B-B14F-4D97-AF65-F5344CB8AC3E}">
        <p14:creationId xmlns:p14="http://schemas.microsoft.com/office/powerpoint/2010/main" val="30101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rot="18095731">
            <a:off x="5802240" y="3581430"/>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71" name="TextBox 70"/>
          <p:cNvSpPr txBox="1"/>
          <p:nvPr/>
        </p:nvSpPr>
        <p:spPr>
          <a:xfrm rot="3467539">
            <a:off x="7057058" y="3969587"/>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72" name="TextBox 71"/>
          <p:cNvSpPr txBox="1"/>
          <p:nvPr/>
        </p:nvSpPr>
        <p:spPr>
          <a:xfrm>
            <a:off x="6007994" y="4735877"/>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25" name="TextBox 24">
            <a:extLst>
              <a:ext uri="{FF2B5EF4-FFF2-40B4-BE49-F238E27FC236}">
                <a16:creationId xmlns:a16="http://schemas.microsoft.com/office/drawing/2014/main" xmlns="" id="{6132125B-7688-6C47-8DBF-D140C654DDDB}"/>
              </a:ext>
            </a:extLst>
          </p:cNvPr>
          <p:cNvSpPr txBox="1"/>
          <p:nvPr/>
        </p:nvSpPr>
        <p:spPr>
          <a:xfrm>
            <a:off x="902644" y="1921974"/>
            <a:ext cx="7977518" cy="830997"/>
          </a:xfrm>
          <a:prstGeom prst="rect">
            <a:avLst/>
          </a:prstGeom>
          <a:noFill/>
        </p:spPr>
        <p:txBody>
          <a:bodyPr wrap="square" rtlCol="0">
            <a:spAutoFit/>
          </a:bodyPr>
          <a:lstStyle/>
          <a:p>
            <a:pPr lvl="0" eaLnBrk="0" hangingPunct="0">
              <a:spcBef>
                <a:spcPct val="20000"/>
              </a:spcBef>
              <a:buClr>
                <a:srgbClr val="00B0F0"/>
              </a:buClr>
              <a:defRPr/>
            </a:pPr>
            <a:r>
              <a:rPr lang="en-GB" kern="0" dirty="0">
                <a:solidFill>
                  <a:schemeClr val="tx1"/>
                </a:solidFill>
                <a:latin typeface="Arial"/>
                <a:cs typeface="Arial"/>
              </a:rPr>
              <a:t>State the THREE elements needed for a fire to start and survive.</a:t>
            </a:r>
            <a:endParaRPr lang="en-GB" kern="0" dirty="0">
              <a:solidFill>
                <a:schemeClr val="tx1"/>
              </a:solidFill>
              <a:highlight>
                <a:srgbClr val="FF0000"/>
              </a:highlight>
              <a:latin typeface="Arial"/>
              <a:cs typeface="Arial"/>
            </a:endParaRPr>
          </a:p>
        </p:txBody>
      </p:sp>
      <p:sp>
        <p:nvSpPr>
          <p:cNvPr id="26" name="Oval 25">
            <a:extLst>
              <a:ext uri="{FF2B5EF4-FFF2-40B4-BE49-F238E27FC236}">
                <a16:creationId xmlns:a16="http://schemas.microsoft.com/office/drawing/2014/main" xmlns="" id="{62EF059B-1C64-894B-8DE8-6DDD9F55BBE3}"/>
              </a:ext>
            </a:extLst>
          </p:cNvPr>
          <p:cNvSpPr/>
          <p:nvPr/>
        </p:nvSpPr>
        <p:spPr bwMode="auto">
          <a:xfrm>
            <a:off x="251520" y="190086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27" name="Rounded Rectangle 26">
            <a:extLst>
              <a:ext uri="{FF2B5EF4-FFF2-40B4-BE49-F238E27FC236}">
                <a16:creationId xmlns:a16="http://schemas.microsoft.com/office/drawing/2014/main" xmlns="" id="{F3F9A0F5-F721-6B48-9F3A-02CCECBD1417}"/>
              </a:ext>
            </a:extLst>
          </p:cNvPr>
          <p:cNvSpPr/>
          <p:nvPr/>
        </p:nvSpPr>
        <p:spPr bwMode="auto">
          <a:xfrm>
            <a:off x="251520" y="2870219"/>
            <a:ext cx="8640960" cy="2712923"/>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8" name="Group 27">
            <a:extLst>
              <a:ext uri="{FF2B5EF4-FFF2-40B4-BE49-F238E27FC236}">
                <a16:creationId xmlns:a16="http://schemas.microsoft.com/office/drawing/2014/main" xmlns="" id="{2AA31386-D890-304E-BF15-CF3DD983F0AA}"/>
              </a:ext>
            </a:extLst>
          </p:cNvPr>
          <p:cNvGrpSpPr/>
          <p:nvPr/>
        </p:nvGrpSpPr>
        <p:grpSpPr>
          <a:xfrm>
            <a:off x="395536" y="3083608"/>
            <a:ext cx="8323794" cy="2221738"/>
            <a:chOff x="395536" y="2843919"/>
            <a:chExt cx="8323794" cy="2221738"/>
          </a:xfrm>
        </p:grpSpPr>
        <p:sp>
          <p:nvSpPr>
            <p:cNvPr id="29" name="Rounded Rectangle 28">
              <a:extLst>
                <a:ext uri="{FF2B5EF4-FFF2-40B4-BE49-F238E27FC236}">
                  <a16:creationId xmlns:a16="http://schemas.microsoft.com/office/drawing/2014/main" xmlns="" id="{A1BB450F-0952-C04E-AC20-6AFF0F5AF2FB}"/>
                </a:ext>
              </a:extLst>
            </p:cNvPr>
            <p:cNvSpPr/>
            <p:nvPr/>
          </p:nvSpPr>
          <p:spPr bwMode="auto">
            <a:xfrm>
              <a:off x="395536" y="2843919"/>
              <a:ext cx="8323794" cy="2221738"/>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0" name="Rounded Rectangle 29">
              <a:extLst>
                <a:ext uri="{FF2B5EF4-FFF2-40B4-BE49-F238E27FC236}">
                  <a16:creationId xmlns:a16="http://schemas.microsoft.com/office/drawing/2014/main" xmlns="" id="{449C4E6F-863B-A649-BA35-D02CA2B5E366}"/>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31" name="Rounded Rectangle 30">
              <a:extLst>
                <a:ext uri="{FF2B5EF4-FFF2-40B4-BE49-F238E27FC236}">
                  <a16:creationId xmlns:a16="http://schemas.microsoft.com/office/drawing/2014/main" xmlns="" id="{7AD8B679-16F1-5448-B137-C2BCBC42E892}"/>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32" name="Rounded Rectangle 31">
              <a:extLst>
                <a:ext uri="{FF2B5EF4-FFF2-40B4-BE49-F238E27FC236}">
                  <a16:creationId xmlns:a16="http://schemas.microsoft.com/office/drawing/2014/main" xmlns="" id="{67A1E981-1BDF-1F41-B7F8-153135EDD1F0}"/>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grpSp>
      <p:sp>
        <p:nvSpPr>
          <p:cNvPr id="34" name="Rounded Rectangle 4">
            <a:extLst>
              <a:ext uri="{FF2B5EF4-FFF2-40B4-BE49-F238E27FC236}">
                <a16:creationId xmlns:a16="http://schemas.microsoft.com/office/drawing/2014/main" xmlns="" id="{5016EBB7-EB4D-E64C-83B2-D5DA60B1FDD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5" name="Picture 34">
            <a:extLst>
              <a:ext uri="{FF2B5EF4-FFF2-40B4-BE49-F238E27FC236}">
                <a16:creationId xmlns:a16="http://schemas.microsoft.com/office/drawing/2014/main" xmlns="" id="{2CD4848D-E77A-9F46-9CA8-A0AE3B1F0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6" name="TextBox 35">
            <a:extLst>
              <a:ext uri="{FF2B5EF4-FFF2-40B4-BE49-F238E27FC236}">
                <a16:creationId xmlns:a16="http://schemas.microsoft.com/office/drawing/2014/main" xmlns="" id="{FD40A1B6-D2AE-A348-B7B5-3387CC1455B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5</a:t>
            </a:r>
          </a:p>
        </p:txBody>
      </p:sp>
    </p:spTree>
    <p:extLst>
      <p:ext uri="{BB962C8B-B14F-4D97-AF65-F5344CB8AC3E}">
        <p14:creationId xmlns:p14="http://schemas.microsoft.com/office/powerpoint/2010/main" val="61589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rot="18095731">
            <a:off x="5802240" y="3581430"/>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71" name="TextBox 70"/>
          <p:cNvSpPr txBox="1"/>
          <p:nvPr/>
        </p:nvSpPr>
        <p:spPr>
          <a:xfrm rot="3467539">
            <a:off x="7057058" y="3969587"/>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72" name="TextBox 71"/>
          <p:cNvSpPr txBox="1"/>
          <p:nvPr/>
        </p:nvSpPr>
        <p:spPr>
          <a:xfrm>
            <a:off x="6007994" y="4735877"/>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25" name="TextBox 24">
            <a:extLst>
              <a:ext uri="{FF2B5EF4-FFF2-40B4-BE49-F238E27FC236}">
                <a16:creationId xmlns:a16="http://schemas.microsoft.com/office/drawing/2014/main" xmlns="" id="{6132125B-7688-6C47-8DBF-D140C654DDDB}"/>
              </a:ext>
            </a:extLst>
          </p:cNvPr>
          <p:cNvSpPr txBox="1"/>
          <p:nvPr/>
        </p:nvSpPr>
        <p:spPr>
          <a:xfrm>
            <a:off x="902644" y="1921974"/>
            <a:ext cx="7977518" cy="830997"/>
          </a:xfrm>
          <a:prstGeom prst="rect">
            <a:avLst/>
          </a:prstGeom>
          <a:noFill/>
        </p:spPr>
        <p:txBody>
          <a:bodyPr wrap="square" rtlCol="0">
            <a:spAutoFit/>
          </a:bodyPr>
          <a:lstStyle/>
          <a:p>
            <a:pPr lvl="0" eaLnBrk="0" hangingPunct="0">
              <a:spcBef>
                <a:spcPct val="20000"/>
              </a:spcBef>
              <a:buClr>
                <a:srgbClr val="00B0F0"/>
              </a:buClr>
              <a:defRPr/>
            </a:pPr>
            <a:r>
              <a:rPr lang="en-GB" kern="0" dirty="0">
                <a:solidFill>
                  <a:schemeClr val="tx1"/>
                </a:solidFill>
                <a:latin typeface="Arial"/>
                <a:cs typeface="Arial"/>
              </a:rPr>
              <a:t>State the THREE elements needed for a fire to start and survive.</a:t>
            </a:r>
            <a:endParaRPr lang="en-GB" kern="0" dirty="0">
              <a:solidFill>
                <a:schemeClr val="tx1"/>
              </a:solidFill>
              <a:highlight>
                <a:srgbClr val="FF0000"/>
              </a:highlight>
              <a:latin typeface="Arial"/>
              <a:cs typeface="Arial"/>
            </a:endParaRPr>
          </a:p>
        </p:txBody>
      </p:sp>
      <p:sp>
        <p:nvSpPr>
          <p:cNvPr id="26" name="Oval 25">
            <a:extLst>
              <a:ext uri="{FF2B5EF4-FFF2-40B4-BE49-F238E27FC236}">
                <a16:creationId xmlns:a16="http://schemas.microsoft.com/office/drawing/2014/main" xmlns="" id="{62EF059B-1C64-894B-8DE8-6DDD9F55BBE3}"/>
              </a:ext>
            </a:extLst>
          </p:cNvPr>
          <p:cNvSpPr/>
          <p:nvPr/>
        </p:nvSpPr>
        <p:spPr bwMode="auto">
          <a:xfrm>
            <a:off x="251520" y="190086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27" name="Rounded Rectangle 26">
            <a:extLst>
              <a:ext uri="{FF2B5EF4-FFF2-40B4-BE49-F238E27FC236}">
                <a16:creationId xmlns:a16="http://schemas.microsoft.com/office/drawing/2014/main" xmlns="" id="{F3F9A0F5-F721-6B48-9F3A-02CCECBD1417}"/>
              </a:ext>
            </a:extLst>
          </p:cNvPr>
          <p:cNvSpPr/>
          <p:nvPr/>
        </p:nvSpPr>
        <p:spPr bwMode="auto">
          <a:xfrm>
            <a:off x="251520" y="2870219"/>
            <a:ext cx="8640960" cy="2712923"/>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8" name="Group 27">
            <a:extLst>
              <a:ext uri="{FF2B5EF4-FFF2-40B4-BE49-F238E27FC236}">
                <a16:creationId xmlns:a16="http://schemas.microsoft.com/office/drawing/2014/main" xmlns="" id="{2AA31386-D890-304E-BF15-CF3DD983F0AA}"/>
              </a:ext>
            </a:extLst>
          </p:cNvPr>
          <p:cNvGrpSpPr/>
          <p:nvPr/>
        </p:nvGrpSpPr>
        <p:grpSpPr>
          <a:xfrm>
            <a:off x="395536" y="3083608"/>
            <a:ext cx="8323794" cy="2221738"/>
            <a:chOff x="395536" y="2843919"/>
            <a:chExt cx="8323794" cy="2221738"/>
          </a:xfrm>
        </p:grpSpPr>
        <p:sp>
          <p:nvSpPr>
            <p:cNvPr id="29" name="Rounded Rectangle 28">
              <a:extLst>
                <a:ext uri="{FF2B5EF4-FFF2-40B4-BE49-F238E27FC236}">
                  <a16:creationId xmlns:a16="http://schemas.microsoft.com/office/drawing/2014/main" xmlns="" id="{A1BB450F-0952-C04E-AC20-6AFF0F5AF2FB}"/>
                </a:ext>
              </a:extLst>
            </p:cNvPr>
            <p:cNvSpPr/>
            <p:nvPr/>
          </p:nvSpPr>
          <p:spPr bwMode="auto">
            <a:xfrm>
              <a:off x="395536" y="2843919"/>
              <a:ext cx="8323794" cy="2221738"/>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0" name="Rounded Rectangle 29">
              <a:extLst>
                <a:ext uri="{FF2B5EF4-FFF2-40B4-BE49-F238E27FC236}">
                  <a16:creationId xmlns:a16="http://schemas.microsoft.com/office/drawing/2014/main" xmlns="" id="{449C4E6F-863B-A649-BA35-D02CA2B5E366}"/>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31" name="Rounded Rectangle 30">
              <a:extLst>
                <a:ext uri="{FF2B5EF4-FFF2-40B4-BE49-F238E27FC236}">
                  <a16:creationId xmlns:a16="http://schemas.microsoft.com/office/drawing/2014/main" xmlns="" id="{7AD8B679-16F1-5448-B137-C2BCBC42E892}"/>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32" name="Rounded Rectangle 31">
              <a:extLst>
                <a:ext uri="{FF2B5EF4-FFF2-40B4-BE49-F238E27FC236}">
                  <a16:creationId xmlns:a16="http://schemas.microsoft.com/office/drawing/2014/main" xmlns="" id="{67A1E981-1BDF-1F41-B7F8-153135EDD1F0}"/>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grpSp>
      <p:sp>
        <p:nvSpPr>
          <p:cNvPr id="34" name="Rounded Rectangle 4">
            <a:extLst>
              <a:ext uri="{FF2B5EF4-FFF2-40B4-BE49-F238E27FC236}">
                <a16:creationId xmlns:a16="http://schemas.microsoft.com/office/drawing/2014/main" xmlns="" id="{5016EBB7-EB4D-E64C-83B2-D5DA60B1FDD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5" name="Picture 34">
            <a:extLst>
              <a:ext uri="{FF2B5EF4-FFF2-40B4-BE49-F238E27FC236}">
                <a16:creationId xmlns:a16="http://schemas.microsoft.com/office/drawing/2014/main" xmlns="" id="{2CD4848D-E77A-9F46-9CA8-A0AE3B1F0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6" name="TextBox 35">
            <a:extLst>
              <a:ext uri="{FF2B5EF4-FFF2-40B4-BE49-F238E27FC236}">
                <a16:creationId xmlns:a16="http://schemas.microsoft.com/office/drawing/2014/main" xmlns="" id="{FD40A1B6-D2AE-A348-B7B5-3387CC1455B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5</a:t>
            </a:r>
          </a:p>
        </p:txBody>
      </p:sp>
      <p:sp>
        <p:nvSpPr>
          <p:cNvPr id="16" name="TextBox 15">
            <a:extLst>
              <a:ext uri="{FF2B5EF4-FFF2-40B4-BE49-F238E27FC236}">
                <a16:creationId xmlns:a16="http://schemas.microsoft.com/office/drawing/2014/main" xmlns="" id="{5B536FD5-D41F-3F4F-B4C9-47FC5AFC19E2}"/>
              </a:ext>
            </a:extLst>
          </p:cNvPr>
          <p:cNvSpPr txBox="1"/>
          <p:nvPr/>
        </p:nvSpPr>
        <p:spPr>
          <a:xfrm>
            <a:off x="1233350" y="3077888"/>
            <a:ext cx="2978610" cy="1822230"/>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Heat</a:t>
            </a:r>
          </a:p>
          <a:p>
            <a:pPr>
              <a:lnSpc>
                <a:spcPct val="200000"/>
              </a:lnSpc>
              <a:spcBef>
                <a:spcPts val="600"/>
              </a:spcBef>
              <a:buClr>
                <a:srgbClr val="00B0F0"/>
              </a:buClr>
            </a:pPr>
            <a:r>
              <a:rPr lang="en-US" sz="1800" dirty="0">
                <a:solidFill>
                  <a:srgbClr val="FF0000"/>
                </a:solidFill>
              </a:rPr>
              <a:t>Fuel</a:t>
            </a:r>
          </a:p>
          <a:p>
            <a:pPr>
              <a:lnSpc>
                <a:spcPct val="200000"/>
              </a:lnSpc>
              <a:spcBef>
                <a:spcPts val="600"/>
              </a:spcBef>
              <a:buClr>
                <a:srgbClr val="00B0F0"/>
              </a:buClr>
            </a:pPr>
            <a:r>
              <a:rPr lang="en-US" sz="1800" dirty="0">
                <a:solidFill>
                  <a:srgbClr val="FF0000"/>
                </a:solidFill>
              </a:rPr>
              <a:t>Oxygen.</a:t>
            </a:r>
          </a:p>
        </p:txBody>
      </p:sp>
    </p:spTree>
    <p:extLst>
      <p:ext uri="{BB962C8B-B14F-4D97-AF65-F5344CB8AC3E}">
        <p14:creationId xmlns:p14="http://schemas.microsoft.com/office/powerpoint/2010/main" val="135864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rot="18095731">
            <a:off x="5802240" y="3581430"/>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71" name="TextBox 70"/>
          <p:cNvSpPr txBox="1"/>
          <p:nvPr/>
        </p:nvSpPr>
        <p:spPr>
          <a:xfrm rot="3467539">
            <a:off x="7057058" y="3969587"/>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72" name="TextBox 71"/>
          <p:cNvSpPr txBox="1"/>
          <p:nvPr/>
        </p:nvSpPr>
        <p:spPr>
          <a:xfrm>
            <a:off x="6007994" y="4735877"/>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27" name="TextBox 26">
            <a:extLst>
              <a:ext uri="{FF2B5EF4-FFF2-40B4-BE49-F238E27FC236}">
                <a16:creationId xmlns:a16="http://schemas.microsoft.com/office/drawing/2014/main" xmlns="" id="{C95E4464-EDBE-9B4E-B25B-68B4B72ADA7A}"/>
              </a:ext>
            </a:extLst>
          </p:cNvPr>
          <p:cNvSpPr txBox="1"/>
          <p:nvPr/>
        </p:nvSpPr>
        <p:spPr>
          <a:xfrm>
            <a:off x="902644" y="1302721"/>
            <a:ext cx="7977518" cy="830997"/>
          </a:xfrm>
          <a:prstGeom prst="rect">
            <a:avLst/>
          </a:prstGeom>
          <a:noFill/>
        </p:spPr>
        <p:txBody>
          <a:bodyPr wrap="square" rtlCol="0">
            <a:spAutoFit/>
          </a:bodyPr>
          <a:lstStyle/>
          <a:p>
            <a:pPr lvl="0" eaLnBrk="0" hangingPunct="0">
              <a:spcBef>
                <a:spcPct val="20000"/>
              </a:spcBef>
              <a:buClr>
                <a:srgbClr val="00B0F0"/>
              </a:buClr>
              <a:defRPr/>
            </a:pPr>
            <a:r>
              <a:rPr lang="en-GB" kern="0" dirty="0">
                <a:solidFill>
                  <a:schemeClr val="tx1"/>
                </a:solidFill>
                <a:latin typeface="Arial"/>
                <a:cs typeface="Arial"/>
              </a:rPr>
              <a:t>List FOUR tasks a fire warden/</a:t>
            </a:r>
            <a:br>
              <a:rPr lang="en-GB" kern="0" dirty="0">
                <a:solidFill>
                  <a:schemeClr val="tx1"/>
                </a:solidFill>
                <a:latin typeface="Arial"/>
                <a:cs typeface="Arial"/>
              </a:rPr>
            </a:br>
            <a:r>
              <a:rPr lang="en-GB" kern="0" dirty="0">
                <a:solidFill>
                  <a:schemeClr val="tx1"/>
                </a:solidFill>
                <a:latin typeface="Arial"/>
                <a:cs typeface="Arial"/>
              </a:rPr>
              <a:t>marshal may be required to carry out.</a:t>
            </a:r>
            <a:endParaRPr lang="en-GB" kern="0" dirty="0">
              <a:solidFill>
                <a:schemeClr val="tx1"/>
              </a:solidFill>
              <a:highlight>
                <a:srgbClr val="FF0000"/>
              </a:highlight>
              <a:latin typeface="Arial"/>
              <a:cs typeface="Arial"/>
            </a:endParaRPr>
          </a:p>
        </p:txBody>
      </p:sp>
      <p:sp>
        <p:nvSpPr>
          <p:cNvPr id="28" name="Oval 27">
            <a:extLst>
              <a:ext uri="{FF2B5EF4-FFF2-40B4-BE49-F238E27FC236}">
                <a16:creationId xmlns:a16="http://schemas.microsoft.com/office/drawing/2014/main" xmlns="" id="{8A8E5341-9EBA-0049-8696-3BD09B326B41}"/>
              </a:ext>
            </a:extLst>
          </p:cNvPr>
          <p:cNvSpPr/>
          <p:nvPr/>
        </p:nvSpPr>
        <p:spPr bwMode="auto">
          <a:xfrm>
            <a:off x="251520" y="1281614"/>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29" name="Rounded Rectangle 28">
            <a:extLst>
              <a:ext uri="{FF2B5EF4-FFF2-40B4-BE49-F238E27FC236}">
                <a16:creationId xmlns:a16="http://schemas.microsoft.com/office/drawing/2014/main" xmlns="" id="{6A70363E-F89D-8F43-9F71-8765DC5892A5}"/>
              </a:ext>
            </a:extLst>
          </p:cNvPr>
          <p:cNvSpPr/>
          <p:nvPr/>
        </p:nvSpPr>
        <p:spPr bwMode="auto">
          <a:xfrm>
            <a:off x="251520" y="2293413"/>
            <a:ext cx="8640960" cy="3261866"/>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30" name="Group 29">
            <a:extLst>
              <a:ext uri="{FF2B5EF4-FFF2-40B4-BE49-F238E27FC236}">
                <a16:creationId xmlns:a16="http://schemas.microsoft.com/office/drawing/2014/main" xmlns="" id="{C04F720B-B145-1E49-8E66-719C3C940BB5}"/>
              </a:ext>
            </a:extLst>
          </p:cNvPr>
          <p:cNvGrpSpPr/>
          <p:nvPr/>
        </p:nvGrpSpPr>
        <p:grpSpPr>
          <a:xfrm>
            <a:off x="395536" y="2506802"/>
            <a:ext cx="8323794" cy="2866414"/>
            <a:chOff x="395536" y="2843919"/>
            <a:chExt cx="8323794" cy="2866414"/>
          </a:xfrm>
        </p:grpSpPr>
        <p:sp>
          <p:nvSpPr>
            <p:cNvPr id="31" name="Rounded Rectangle 30">
              <a:extLst>
                <a:ext uri="{FF2B5EF4-FFF2-40B4-BE49-F238E27FC236}">
                  <a16:creationId xmlns:a16="http://schemas.microsoft.com/office/drawing/2014/main" xmlns="" id="{885CA91E-401E-0745-99F0-4EFEC1F46B5B}"/>
                </a:ext>
              </a:extLst>
            </p:cNvPr>
            <p:cNvSpPr/>
            <p:nvPr/>
          </p:nvSpPr>
          <p:spPr bwMode="auto">
            <a:xfrm>
              <a:off x="395536" y="2843919"/>
              <a:ext cx="8323794" cy="28664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2" name="Rounded Rectangle 31">
              <a:extLst>
                <a:ext uri="{FF2B5EF4-FFF2-40B4-BE49-F238E27FC236}">
                  <a16:creationId xmlns:a16="http://schemas.microsoft.com/office/drawing/2014/main" xmlns="" id="{5B9EAA06-FC5E-614D-BC39-4633CB55155D}"/>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33" name="Rounded Rectangle 32">
              <a:extLst>
                <a:ext uri="{FF2B5EF4-FFF2-40B4-BE49-F238E27FC236}">
                  <a16:creationId xmlns:a16="http://schemas.microsoft.com/office/drawing/2014/main" xmlns="" id="{66309E51-0ABA-9C4A-9CC8-ABAB3AAA52A4}"/>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34" name="Rounded Rectangle 33">
              <a:extLst>
                <a:ext uri="{FF2B5EF4-FFF2-40B4-BE49-F238E27FC236}">
                  <a16:creationId xmlns:a16="http://schemas.microsoft.com/office/drawing/2014/main" xmlns="" id="{5B307E63-8E59-B74E-8CA2-264E4500206A}"/>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38" name="Rounded Rectangle 37">
              <a:extLst>
                <a:ext uri="{FF2B5EF4-FFF2-40B4-BE49-F238E27FC236}">
                  <a16:creationId xmlns:a16="http://schemas.microsoft.com/office/drawing/2014/main" xmlns="" id="{CF230BC2-5C52-544E-BB59-68EA7DFDE344}"/>
                </a:ext>
              </a:extLst>
            </p:cNvPr>
            <p:cNvSpPr/>
            <p:nvPr/>
          </p:nvSpPr>
          <p:spPr bwMode="auto">
            <a:xfrm>
              <a:off x="611560" y="4803765"/>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35" name="Rounded Rectangle 4">
            <a:extLst>
              <a:ext uri="{FF2B5EF4-FFF2-40B4-BE49-F238E27FC236}">
                <a16:creationId xmlns:a16="http://schemas.microsoft.com/office/drawing/2014/main" xmlns="" id="{3205E96E-AC81-1940-A8E4-AACBC0087C9D}"/>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6" name="Picture 35">
            <a:extLst>
              <a:ext uri="{FF2B5EF4-FFF2-40B4-BE49-F238E27FC236}">
                <a16:creationId xmlns:a16="http://schemas.microsoft.com/office/drawing/2014/main" xmlns="" id="{D8FBF29A-197E-9949-B64E-5F46E24F18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7" name="TextBox 36">
            <a:extLst>
              <a:ext uri="{FF2B5EF4-FFF2-40B4-BE49-F238E27FC236}">
                <a16:creationId xmlns:a16="http://schemas.microsoft.com/office/drawing/2014/main" xmlns="" id="{BBC42B36-BC14-4142-8296-AEE485058C8D}"/>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5</a:t>
            </a:r>
          </a:p>
        </p:txBody>
      </p:sp>
    </p:spTree>
    <p:extLst>
      <p:ext uri="{BB962C8B-B14F-4D97-AF65-F5344CB8AC3E}">
        <p14:creationId xmlns:p14="http://schemas.microsoft.com/office/powerpoint/2010/main" val="128858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rot="18095731">
            <a:off x="5802240" y="3581430"/>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71" name="TextBox 70"/>
          <p:cNvSpPr txBox="1"/>
          <p:nvPr/>
        </p:nvSpPr>
        <p:spPr>
          <a:xfrm rot="3467539">
            <a:off x="7057058" y="3969587"/>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72" name="TextBox 71"/>
          <p:cNvSpPr txBox="1"/>
          <p:nvPr/>
        </p:nvSpPr>
        <p:spPr>
          <a:xfrm>
            <a:off x="6007994" y="4735877"/>
            <a:ext cx="1220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a:t>
            </a:r>
            <a:endParaRPr kumimoji="0" lang="en-GB"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27" name="TextBox 26">
            <a:extLst>
              <a:ext uri="{FF2B5EF4-FFF2-40B4-BE49-F238E27FC236}">
                <a16:creationId xmlns:a16="http://schemas.microsoft.com/office/drawing/2014/main" xmlns="" id="{C95E4464-EDBE-9B4E-B25B-68B4B72ADA7A}"/>
              </a:ext>
            </a:extLst>
          </p:cNvPr>
          <p:cNvSpPr txBox="1"/>
          <p:nvPr/>
        </p:nvSpPr>
        <p:spPr>
          <a:xfrm>
            <a:off x="902644" y="1302721"/>
            <a:ext cx="5224399" cy="707886"/>
          </a:xfrm>
          <a:prstGeom prst="rect">
            <a:avLst/>
          </a:prstGeom>
          <a:noFill/>
        </p:spPr>
        <p:txBody>
          <a:bodyPr wrap="square" rtlCol="0">
            <a:spAutoFit/>
          </a:bodyPr>
          <a:lstStyle/>
          <a:p>
            <a:pPr lvl="0" eaLnBrk="0" hangingPunct="0">
              <a:spcBef>
                <a:spcPct val="20000"/>
              </a:spcBef>
              <a:buClr>
                <a:srgbClr val="00B0F0"/>
              </a:buClr>
              <a:defRPr/>
            </a:pPr>
            <a:r>
              <a:rPr lang="en-GB" sz="2000" kern="0" dirty="0">
                <a:solidFill>
                  <a:schemeClr val="tx1"/>
                </a:solidFill>
                <a:latin typeface="Arial"/>
                <a:cs typeface="Arial"/>
              </a:rPr>
              <a:t>List FOUR tasks a fire warden/marshal </a:t>
            </a:r>
            <a:br>
              <a:rPr lang="en-GB" sz="2000" kern="0" dirty="0">
                <a:solidFill>
                  <a:schemeClr val="tx1"/>
                </a:solidFill>
                <a:latin typeface="Arial"/>
                <a:cs typeface="Arial"/>
              </a:rPr>
            </a:br>
            <a:r>
              <a:rPr lang="en-GB" sz="2000" kern="0" dirty="0">
                <a:solidFill>
                  <a:schemeClr val="tx1"/>
                </a:solidFill>
                <a:latin typeface="Arial"/>
                <a:cs typeface="Arial"/>
              </a:rPr>
              <a:t>may be required to carry out.</a:t>
            </a:r>
            <a:endParaRPr lang="en-GB" sz="2000" kern="0" dirty="0">
              <a:solidFill>
                <a:schemeClr val="tx1"/>
              </a:solidFill>
              <a:highlight>
                <a:srgbClr val="FF0000"/>
              </a:highlight>
              <a:latin typeface="Arial"/>
              <a:cs typeface="Arial"/>
            </a:endParaRPr>
          </a:p>
        </p:txBody>
      </p:sp>
      <p:sp>
        <p:nvSpPr>
          <p:cNvPr id="28" name="Oval 27">
            <a:extLst>
              <a:ext uri="{FF2B5EF4-FFF2-40B4-BE49-F238E27FC236}">
                <a16:creationId xmlns:a16="http://schemas.microsoft.com/office/drawing/2014/main" xmlns="" id="{8A8E5341-9EBA-0049-8696-3BD09B326B41}"/>
              </a:ext>
            </a:extLst>
          </p:cNvPr>
          <p:cNvSpPr/>
          <p:nvPr/>
        </p:nvSpPr>
        <p:spPr bwMode="auto">
          <a:xfrm>
            <a:off x="251520" y="1281614"/>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29" name="Rounded Rectangle 28">
            <a:extLst>
              <a:ext uri="{FF2B5EF4-FFF2-40B4-BE49-F238E27FC236}">
                <a16:creationId xmlns:a16="http://schemas.microsoft.com/office/drawing/2014/main" xmlns="" id="{6A70363E-F89D-8F43-9F71-8765DC5892A5}"/>
              </a:ext>
            </a:extLst>
          </p:cNvPr>
          <p:cNvSpPr/>
          <p:nvPr/>
        </p:nvSpPr>
        <p:spPr bwMode="auto">
          <a:xfrm>
            <a:off x="251520" y="2184400"/>
            <a:ext cx="8640960" cy="412492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30" name="Group 29">
            <a:extLst>
              <a:ext uri="{FF2B5EF4-FFF2-40B4-BE49-F238E27FC236}">
                <a16:creationId xmlns:a16="http://schemas.microsoft.com/office/drawing/2014/main" xmlns="" id="{C04F720B-B145-1E49-8E66-719C3C940BB5}"/>
              </a:ext>
            </a:extLst>
          </p:cNvPr>
          <p:cNvGrpSpPr/>
          <p:nvPr/>
        </p:nvGrpSpPr>
        <p:grpSpPr>
          <a:xfrm>
            <a:off x="395536" y="2376184"/>
            <a:ext cx="8323794" cy="3789120"/>
            <a:chOff x="395536" y="2843919"/>
            <a:chExt cx="8323794" cy="3789120"/>
          </a:xfrm>
        </p:grpSpPr>
        <p:sp>
          <p:nvSpPr>
            <p:cNvPr id="31" name="Rounded Rectangle 30">
              <a:extLst>
                <a:ext uri="{FF2B5EF4-FFF2-40B4-BE49-F238E27FC236}">
                  <a16:creationId xmlns:a16="http://schemas.microsoft.com/office/drawing/2014/main" xmlns="" id="{885CA91E-401E-0745-99F0-4EFEC1F46B5B}"/>
                </a:ext>
              </a:extLst>
            </p:cNvPr>
            <p:cNvSpPr/>
            <p:nvPr/>
          </p:nvSpPr>
          <p:spPr bwMode="auto">
            <a:xfrm>
              <a:off x="395536" y="2843919"/>
              <a:ext cx="8323794" cy="3789120"/>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2" name="Rounded Rectangle 31">
              <a:extLst>
                <a:ext uri="{FF2B5EF4-FFF2-40B4-BE49-F238E27FC236}">
                  <a16:creationId xmlns:a16="http://schemas.microsoft.com/office/drawing/2014/main" xmlns="" id="{5B9EAA06-FC5E-614D-BC39-4633CB55155D}"/>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33" name="Rounded Rectangle 32">
              <a:extLst>
                <a:ext uri="{FF2B5EF4-FFF2-40B4-BE49-F238E27FC236}">
                  <a16:creationId xmlns:a16="http://schemas.microsoft.com/office/drawing/2014/main" xmlns="" id="{66309E51-0ABA-9C4A-9CC8-ABAB3AAA52A4}"/>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34" name="Rounded Rectangle 33">
              <a:extLst>
                <a:ext uri="{FF2B5EF4-FFF2-40B4-BE49-F238E27FC236}">
                  <a16:creationId xmlns:a16="http://schemas.microsoft.com/office/drawing/2014/main" xmlns="" id="{5B307E63-8E59-B74E-8CA2-264E4500206A}"/>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38" name="Rounded Rectangle 37">
              <a:extLst>
                <a:ext uri="{FF2B5EF4-FFF2-40B4-BE49-F238E27FC236}">
                  <a16:creationId xmlns:a16="http://schemas.microsoft.com/office/drawing/2014/main" xmlns="" id="{CF230BC2-5C52-544E-BB59-68EA7DFDE344}"/>
                </a:ext>
              </a:extLst>
            </p:cNvPr>
            <p:cNvSpPr/>
            <p:nvPr/>
          </p:nvSpPr>
          <p:spPr bwMode="auto">
            <a:xfrm>
              <a:off x="611560" y="5396472"/>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35" name="Rounded Rectangle 4">
            <a:extLst>
              <a:ext uri="{FF2B5EF4-FFF2-40B4-BE49-F238E27FC236}">
                <a16:creationId xmlns:a16="http://schemas.microsoft.com/office/drawing/2014/main" xmlns="" id="{3205E96E-AC81-1940-A8E4-AACBC0087C9D}"/>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6" name="Picture 35">
            <a:extLst>
              <a:ext uri="{FF2B5EF4-FFF2-40B4-BE49-F238E27FC236}">
                <a16:creationId xmlns:a16="http://schemas.microsoft.com/office/drawing/2014/main" xmlns="" id="{D8FBF29A-197E-9949-B64E-5F46E24F18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7" name="TextBox 36">
            <a:extLst>
              <a:ext uri="{FF2B5EF4-FFF2-40B4-BE49-F238E27FC236}">
                <a16:creationId xmlns:a16="http://schemas.microsoft.com/office/drawing/2014/main" xmlns="" id="{BBC42B36-BC14-4142-8296-AEE485058C8D}"/>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5</a:t>
            </a:r>
          </a:p>
        </p:txBody>
      </p:sp>
      <p:sp>
        <p:nvSpPr>
          <p:cNvPr id="17" name="TextBox 16">
            <a:extLst>
              <a:ext uri="{FF2B5EF4-FFF2-40B4-BE49-F238E27FC236}">
                <a16:creationId xmlns:a16="http://schemas.microsoft.com/office/drawing/2014/main" xmlns="" id="{BA32DA33-A420-3A4F-A658-D617D00B7F91}"/>
              </a:ext>
            </a:extLst>
          </p:cNvPr>
          <p:cNvSpPr txBox="1"/>
          <p:nvPr/>
        </p:nvSpPr>
        <p:spPr>
          <a:xfrm>
            <a:off x="1233350" y="2420888"/>
            <a:ext cx="7299090" cy="3561168"/>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Sounding the alarm</a:t>
            </a:r>
          </a:p>
          <a:p>
            <a:pPr>
              <a:lnSpc>
                <a:spcPct val="200000"/>
              </a:lnSpc>
              <a:spcBef>
                <a:spcPts val="600"/>
              </a:spcBef>
              <a:buClr>
                <a:srgbClr val="00B0F0"/>
              </a:buClr>
            </a:pPr>
            <a:r>
              <a:rPr lang="en-US" sz="1800" dirty="0">
                <a:solidFill>
                  <a:srgbClr val="FF0000"/>
                </a:solidFill>
              </a:rPr>
              <a:t>Checking allocated areas to ensure everyone has left</a:t>
            </a:r>
          </a:p>
          <a:p>
            <a:pPr>
              <a:lnSpc>
                <a:spcPct val="200000"/>
              </a:lnSpc>
              <a:spcBef>
                <a:spcPts val="600"/>
              </a:spcBef>
              <a:buClr>
                <a:srgbClr val="00B0F0"/>
              </a:buClr>
            </a:pPr>
            <a:r>
              <a:rPr lang="en-US" sz="1800" dirty="0">
                <a:solidFill>
                  <a:srgbClr val="FF0000"/>
                </a:solidFill>
              </a:rPr>
              <a:t>Taking control of the evacuation and ensuring anyone with evacuation difficulties is aided</a:t>
            </a:r>
          </a:p>
          <a:p>
            <a:pPr>
              <a:lnSpc>
                <a:spcPct val="200000"/>
              </a:lnSpc>
              <a:spcBef>
                <a:spcPts val="600"/>
              </a:spcBef>
              <a:buClr>
                <a:srgbClr val="00B0F0"/>
              </a:buClr>
            </a:pPr>
            <a:r>
              <a:rPr lang="en-US" sz="1800" dirty="0">
                <a:solidFill>
                  <a:srgbClr val="FF0000"/>
                </a:solidFill>
              </a:rPr>
              <a:t>Proceeding to the assembly area and reporting to the fire officer </a:t>
            </a:r>
            <a:br>
              <a:rPr lang="en-US" sz="1800" dirty="0">
                <a:solidFill>
                  <a:srgbClr val="FF0000"/>
                </a:solidFill>
              </a:rPr>
            </a:br>
            <a:r>
              <a:rPr lang="en-US" sz="1800" dirty="0">
                <a:solidFill>
                  <a:srgbClr val="FF0000"/>
                </a:solidFill>
              </a:rPr>
              <a:t>in charge.</a:t>
            </a:r>
          </a:p>
        </p:txBody>
      </p:sp>
    </p:spTree>
    <p:extLst>
      <p:ext uri="{BB962C8B-B14F-4D97-AF65-F5344CB8AC3E}">
        <p14:creationId xmlns:p14="http://schemas.microsoft.com/office/powerpoint/2010/main" val="224455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Door supervisors</a:t>
            </a:r>
          </a:p>
        </p:txBody>
      </p:sp>
      <p:sp>
        <p:nvSpPr>
          <p:cNvPr id="5" name="Rounded Rectangle 5"/>
          <p:cNvSpPr>
            <a:spLocks noChangeArrowheads="1"/>
          </p:cNvSpPr>
          <p:nvPr/>
        </p:nvSpPr>
        <p:spPr bwMode="auto">
          <a:xfrm>
            <a:off x="457343" y="2611478"/>
            <a:ext cx="6130881" cy="1975009"/>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	Door supervisors: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i="0" u="none" strike="noStrike" kern="1200" cap="none" spc="0" normalizeH="0" baseline="0" noProof="0" dirty="0">
                <a:ln>
                  <a:noFill/>
                </a:ln>
                <a:effectLst/>
                <a:uLnTx/>
                <a:uFillTx/>
                <a:latin typeface="Arial" charset="0"/>
                <a:ea typeface="+mn-ea"/>
                <a:cs typeface="Arial" charset="0"/>
              </a:rPr>
              <a:t>those who carry out security duties in or at licensed premises, like pubs and nightclubs, preventing crime and disorder and keeping staff and customers safe.</a:t>
            </a:r>
          </a:p>
        </p:txBody>
      </p:sp>
      <p:grpSp>
        <p:nvGrpSpPr>
          <p:cNvPr id="8" name="Group 63">
            <a:extLst>
              <a:ext uri="{FF2B5EF4-FFF2-40B4-BE49-F238E27FC236}">
                <a16:creationId xmlns:a16="http://schemas.microsoft.com/office/drawing/2014/main" xmlns="" id="{DC49205F-6E57-4902-8019-C0E16302BBC9}"/>
              </a:ext>
            </a:extLst>
          </p:cNvPr>
          <p:cNvGrpSpPr>
            <a:grpSpLocks/>
          </p:cNvGrpSpPr>
          <p:nvPr/>
        </p:nvGrpSpPr>
        <p:grpSpPr bwMode="auto">
          <a:xfrm>
            <a:off x="323528" y="2348880"/>
            <a:ext cx="790575" cy="657225"/>
            <a:chOff x="2166297" y="4501361"/>
            <a:chExt cx="792000" cy="658801"/>
          </a:xfrm>
          <a:solidFill>
            <a:srgbClr val="F58305"/>
          </a:solidFill>
        </p:grpSpPr>
        <p:sp>
          <p:nvSpPr>
            <p:cNvPr id="9" name="Oval 8">
              <a:extLst>
                <a:ext uri="{FF2B5EF4-FFF2-40B4-BE49-F238E27FC236}">
                  <a16:creationId xmlns:a16="http://schemas.microsoft.com/office/drawing/2014/main" xmlns="" id="{2CE8727C-A69A-463E-A006-5950AC0EF569}"/>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0" name="Picture 65" descr="A close up of a logo&#10;&#10;Description automatically generated">
              <a:extLst>
                <a:ext uri="{FF2B5EF4-FFF2-40B4-BE49-F238E27FC236}">
                  <a16:creationId xmlns:a16="http://schemas.microsoft.com/office/drawing/2014/main" xmlns="" id="{63DB9AD3-BEBE-4B3B-91B4-A62229401A8B}"/>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pic>
        <p:nvPicPr>
          <p:cNvPr id="7" name="Picture 6" descr="A picture containing shirt&#10;&#10;Description automatically generated">
            <a:extLst>
              <a:ext uri="{FF2B5EF4-FFF2-40B4-BE49-F238E27FC236}">
                <a16:creationId xmlns:a16="http://schemas.microsoft.com/office/drawing/2014/main" xmlns="" id="{78B083A4-5292-47B6-A42C-1132B79BF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22039" y="1412775"/>
            <a:ext cx="1926931" cy="4372414"/>
          </a:xfrm>
          <a:prstGeom prst="rect">
            <a:avLst/>
          </a:prstGeom>
        </p:spPr>
      </p:pic>
    </p:spTree>
    <p:extLst>
      <p:ext uri="{BB962C8B-B14F-4D97-AF65-F5344CB8AC3E}">
        <p14:creationId xmlns:p14="http://schemas.microsoft.com/office/powerpoint/2010/main" val="406991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4">
            <a:extLst>
              <a:ext uri="{FF2B5EF4-FFF2-40B4-BE49-F238E27FC236}">
                <a16:creationId xmlns:a16="http://schemas.microsoft.com/office/drawing/2014/main" xmlns="" id="{8B4ACA95-024F-0E4A-BAA4-425B9369CD25}"/>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6" name="Picture 35">
            <a:extLst>
              <a:ext uri="{FF2B5EF4-FFF2-40B4-BE49-F238E27FC236}">
                <a16:creationId xmlns:a16="http://schemas.microsoft.com/office/drawing/2014/main" xmlns="" id="{8CFBBA05-3372-C241-B175-44841B1DB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7" name="TextBox 36">
            <a:extLst>
              <a:ext uri="{FF2B5EF4-FFF2-40B4-BE49-F238E27FC236}">
                <a16:creationId xmlns:a16="http://schemas.microsoft.com/office/drawing/2014/main" xmlns="" id="{B9E0B3FB-4C84-1441-A599-78494B4DFE31}"/>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5</a:t>
            </a:r>
          </a:p>
        </p:txBody>
      </p:sp>
      <p:sp>
        <p:nvSpPr>
          <p:cNvPr id="39" name="Rounded Rectangle 38">
            <a:extLst>
              <a:ext uri="{FF2B5EF4-FFF2-40B4-BE49-F238E27FC236}">
                <a16:creationId xmlns:a16="http://schemas.microsoft.com/office/drawing/2014/main" xmlns="" id="{02FB38FF-5364-CF4A-89D6-E517931D3902}"/>
              </a:ext>
            </a:extLst>
          </p:cNvPr>
          <p:cNvSpPr/>
          <p:nvPr/>
        </p:nvSpPr>
        <p:spPr bwMode="auto">
          <a:xfrm>
            <a:off x="251520" y="2276872"/>
            <a:ext cx="8640960" cy="3261866"/>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40" name="Group 39">
            <a:extLst>
              <a:ext uri="{FF2B5EF4-FFF2-40B4-BE49-F238E27FC236}">
                <a16:creationId xmlns:a16="http://schemas.microsoft.com/office/drawing/2014/main" xmlns="" id="{8534A49B-D8AD-F74B-925B-CF897E01110B}"/>
              </a:ext>
            </a:extLst>
          </p:cNvPr>
          <p:cNvGrpSpPr/>
          <p:nvPr/>
        </p:nvGrpSpPr>
        <p:grpSpPr>
          <a:xfrm>
            <a:off x="395536" y="2490261"/>
            <a:ext cx="8323794" cy="2866414"/>
            <a:chOff x="395536" y="2843919"/>
            <a:chExt cx="8323794" cy="2866414"/>
          </a:xfrm>
        </p:grpSpPr>
        <p:sp>
          <p:nvSpPr>
            <p:cNvPr id="41" name="Rounded Rectangle 40">
              <a:extLst>
                <a:ext uri="{FF2B5EF4-FFF2-40B4-BE49-F238E27FC236}">
                  <a16:creationId xmlns:a16="http://schemas.microsoft.com/office/drawing/2014/main" xmlns="" id="{9269CAB2-9ECD-D741-9776-40DB76995B33}"/>
                </a:ext>
              </a:extLst>
            </p:cNvPr>
            <p:cNvSpPr/>
            <p:nvPr/>
          </p:nvSpPr>
          <p:spPr bwMode="auto">
            <a:xfrm>
              <a:off x="395536" y="2843919"/>
              <a:ext cx="8323794" cy="28664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42" name="Rounded Rectangle 41">
              <a:extLst>
                <a:ext uri="{FF2B5EF4-FFF2-40B4-BE49-F238E27FC236}">
                  <a16:creationId xmlns:a16="http://schemas.microsoft.com/office/drawing/2014/main" xmlns="" id="{290817C0-287E-F34A-985E-22CA197D1DEE}"/>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43" name="Rounded Rectangle 42">
              <a:extLst>
                <a:ext uri="{FF2B5EF4-FFF2-40B4-BE49-F238E27FC236}">
                  <a16:creationId xmlns:a16="http://schemas.microsoft.com/office/drawing/2014/main" xmlns="" id="{1BD1BE70-F9D8-1A4B-AB6E-118738D1F79E}"/>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44" name="Rounded Rectangle 43">
              <a:extLst>
                <a:ext uri="{FF2B5EF4-FFF2-40B4-BE49-F238E27FC236}">
                  <a16:creationId xmlns:a16="http://schemas.microsoft.com/office/drawing/2014/main" xmlns="" id="{FC604E03-064A-F749-BBC2-1AF06A78E214}"/>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45" name="Rounded Rectangle 44">
              <a:extLst>
                <a:ext uri="{FF2B5EF4-FFF2-40B4-BE49-F238E27FC236}">
                  <a16:creationId xmlns:a16="http://schemas.microsoft.com/office/drawing/2014/main" xmlns="" id="{937CB7B2-7412-024F-A591-A2A5409D71FE}"/>
                </a:ext>
              </a:extLst>
            </p:cNvPr>
            <p:cNvSpPr/>
            <p:nvPr/>
          </p:nvSpPr>
          <p:spPr bwMode="auto">
            <a:xfrm>
              <a:off x="611560" y="4803765"/>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46" name="TextBox 45">
            <a:extLst>
              <a:ext uri="{FF2B5EF4-FFF2-40B4-BE49-F238E27FC236}">
                <a16:creationId xmlns:a16="http://schemas.microsoft.com/office/drawing/2014/main" xmlns="" id="{B1A2ABDF-AC5A-104C-BFDA-CF88942EF33C}"/>
              </a:ext>
            </a:extLst>
          </p:cNvPr>
          <p:cNvSpPr txBox="1"/>
          <p:nvPr/>
        </p:nvSpPr>
        <p:spPr>
          <a:xfrm>
            <a:off x="939590" y="1536772"/>
            <a:ext cx="5757588" cy="400110"/>
          </a:xfrm>
          <a:prstGeom prst="rect">
            <a:avLst/>
          </a:prstGeom>
          <a:noFill/>
        </p:spPr>
        <p:txBody>
          <a:bodyPr wrap="square" rtlCol="0">
            <a:spAutoFit/>
          </a:bodyPr>
          <a:lstStyle/>
          <a:p>
            <a:pPr lvl="0" eaLnBrk="0" hangingPunct="0">
              <a:spcBef>
                <a:spcPct val="20000"/>
              </a:spcBef>
              <a:buClr>
                <a:srgbClr val="00B0F0"/>
              </a:buClr>
              <a:defRPr/>
            </a:pPr>
            <a:r>
              <a:rPr lang="en-GB" sz="2000" dirty="0">
                <a:solidFill>
                  <a:schemeClr val="tx1"/>
                </a:solidFill>
              </a:rPr>
              <a:t>List FOUR classes of fire and their meaning.</a:t>
            </a:r>
            <a:endParaRPr lang="en-GB" sz="2000" kern="0" dirty="0">
              <a:solidFill>
                <a:schemeClr val="tx1"/>
              </a:solidFill>
              <a:highlight>
                <a:srgbClr val="FF0000"/>
              </a:highlight>
              <a:latin typeface="Arial"/>
              <a:cs typeface="Arial"/>
            </a:endParaRPr>
          </a:p>
        </p:txBody>
      </p:sp>
      <p:sp>
        <p:nvSpPr>
          <p:cNvPr id="47" name="Oval 46">
            <a:extLst>
              <a:ext uri="{FF2B5EF4-FFF2-40B4-BE49-F238E27FC236}">
                <a16:creationId xmlns:a16="http://schemas.microsoft.com/office/drawing/2014/main" xmlns="" id="{AD5388D9-3F8A-1649-A04D-DB77C657EC35}"/>
              </a:ext>
            </a:extLst>
          </p:cNvPr>
          <p:cNvSpPr/>
          <p:nvPr/>
        </p:nvSpPr>
        <p:spPr bwMode="auto">
          <a:xfrm>
            <a:off x="251520" y="147646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Tree>
    <p:extLst>
      <p:ext uri="{BB962C8B-B14F-4D97-AF65-F5344CB8AC3E}">
        <p14:creationId xmlns:p14="http://schemas.microsoft.com/office/powerpoint/2010/main" val="182928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6B6E36D8-3A67-C441-859E-EB59C1D2C7BA}"/>
              </a:ext>
            </a:extLst>
          </p:cNvPr>
          <p:cNvSpPr txBox="1"/>
          <p:nvPr/>
        </p:nvSpPr>
        <p:spPr>
          <a:xfrm>
            <a:off x="939590" y="1536772"/>
            <a:ext cx="5757588" cy="400110"/>
          </a:xfrm>
          <a:prstGeom prst="rect">
            <a:avLst/>
          </a:prstGeom>
          <a:noFill/>
        </p:spPr>
        <p:txBody>
          <a:bodyPr wrap="square" rtlCol="0">
            <a:spAutoFit/>
          </a:bodyPr>
          <a:lstStyle/>
          <a:p>
            <a:pPr lvl="0" eaLnBrk="0" hangingPunct="0">
              <a:spcBef>
                <a:spcPct val="20000"/>
              </a:spcBef>
              <a:buClr>
                <a:srgbClr val="00B0F0"/>
              </a:buClr>
              <a:defRPr/>
            </a:pPr>
            <a:r>
              <a:rPr lang="en-GB" sz="2000" dirty="0">
                <a:solidFill>
                  <a:schemeClr val="tx1"/>
                </a:solidFill>
              </a:rPr>
              <a:t>List FOUR classes of fire and their meaning.</a:t>
            </a:r>
            <a:endParaRPr lang="en-GB" sz="2000" kern="0" dirty="0">
              <a:solidFill>
                <a:schemeClr val="tx1"/>
              </a:solidFill>
              <a:highlight>
                <a:srgbClr val="FF0000"/>
              </a:highlight>
              <a:latin typeface="Arial"/>
              <a:cs typeface="Arial"/>
            </a:endParaRPr>
          </a:p>
        </p:txBody>
      </p:sp>
      <p:sp>
        <p:nvSpPr>
          <p:cNvPr id="34" name="Oval 33">
            <a:extLst>
              <a:ext uri="{FF2B5EF4-FFF2-40B4-BE49-F238E27FC236}">
                <a16:creationId xmlns:a16="http://schemas.microsoft.com/office/drawing/2014/main" xmlns="" id="{94418D72-BF78-8B48-8258-59998753DE81}"/>
              </a:ext>
            </a:extLst>
          </p:cNvPr>
          <p:cNvSpPr/>
          <p:nvPr/>
        </p:nvSpPr>
        <p:spPr bwMode="auto">
          <a:xfrm>
            <a:off x="251520" y="147646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35" name="Rounded Rectangle 4">
            <a:extLst>
              <a:ext uri="{FF2B5EF4-FFF2-40B4-BE49-F238E27FC236}">
                <a16:creationId xmlns:a16="http://schemas.microsoft.com/office/drawing/2014/main" xmlns="" id="{8B4ACA95-024F-0E4A-BAA4-425B9369CD25}"/>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6" name="Picture 35">
            <a:extLst>
              <a:ext uri="{FF2B5EF4-FFF2-40B4-BE49-F238E27FC236}">
                <a16:creationId xmlns:a16="http://schemas.microsoft.com/office/drawing/2014/main" xmlns="" id="{8CFBBA05-3372-C241-B175-44841B1DB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7" name="TextBox 36">
            <a:extLst>
              <a:ext uri="{FF2B5EF4-FFF2-40B4-BE49-F238E27FC236}">
                <a16:creationId xmlns:a16="http://schemas.microsoft.com/office/drawing/2014/main" xmlns="" id="{B9E0B3FB-4C84-1441-A599-78494B4DFE31}"/>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5</a:t>
            </a:r>
          </a:p>
        </p:txBody>
      </p:sp>
      <p:sp>
        <p:nvSpPr>
          <p:cNvPr id="18" name="Rounded Rectangle 17">
            <a:extLst>
              <a:ext uri="{FF2B5EF4-FFF2-40B4-BE49-F238E27FC236}">
                <a16:creationId xmlns:a16="http://schemas.microsoft.com/office/drawing/2014/main" xmlns="" id="{F5B44EEF-C2EB-194F-92FC-6C40C5108F4E}"/>
              </a:ext>
            </a:extLst>
          </p:cNvPr>
          <p:cNvSpPr/>
          <p:nvPr/>
        </p:nvSpPr>
        <p:spPr bwMode="auto">
          <a:xfrm>
            <a:off x="251520" y="2293412"/>
            <a:ext cx="8640960" cy="3727875"/>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0" name="Group 19">
            <a:extLst>
              <a:ext uri="{FF2B5EF4-FFF2-40B4-BE49-F238E27FC236}">
                <a16:creationId xmlns:a16="http://schemas.microsoft.com/office/drawing/2014/main" xmlns="" id="{4752F66F-09EE-4447-A2B8-19835AFDE633}"/>
              </a:ext>
            </a:extLst>
          </p:cNvPr>
          <p:cNvGrpSpPr/>
          <p:nvPr/>
        </p:nvGrpSpPr>
        <p:grpSpPr>
          <a:xfrm>
            <a:off x="395536" y="2506802"/>
            <a:ext cx="8323794" cy="3269692"/>
            <a:chOff x="395536" y="2843919"/>
            <a:chExt cx="8323794" cy="3269692"/>
          </a:xfrm>
        </p:grpSpPr>
        <p:sp>
          <p:nvSpPr>
            <p:cNvPr id="21" name="Rounded Rectangle 20">
              <a:extLst>
                <a:ext uri="{FF2B5EF4-FFF2-40B4-BE49-F238E27FC236}">
                  <a16:creationId xmlns:a16="http://schemas.microsoft.com/office/drawing/2014/main" xmlns="" id="{04AC6006-883F-E848-8A3E-4F06E0CB68E6}"/>
                </a:ext>
              </a:extLst>
            </p:cNvPr>
            <p:cNvSpPr/>
            <p:nvPr/>
          </p:nvSpPr>
          <p:spPr bwMode="auto">
            <a:xfrm>
              <a:off x="395536" y="2843919"/>
              <a:ext cx="8323794" cy="326969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endParaRPr lang="en-GB" sz="2000" b="1" dirty="0">
                <a:solidFill>
                  <a:srgbClr val="00B0F0"/>
                </a:solidFill>
              </a:endParaRPr>
            </a:p>
          </p:txBody>
        </p:sp>
        <p:sp>
          <p:nvSpPr>
            <p:cNvPr id="22" name="Rounded Rectangle 21">
              <a:extLst>
                <a:ext uri="{FF2B5EF4-FFF2-40B4-BE49-F238E27FC236}">
                  <a16:creationId xmlns:a16="http://schemas.microsoft.com/office/drawing/2014/main" xmlns="" id="{78E0CEB4-2AA8-CD4A-A16B-B5965747EAE1}"/>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3" name="Rounded Rectangle 22">
              <a:extLst>
                <a:ext uri="{FF2B5EF4-FFF2-40B4-BE49-F238E27FC236}">
                  <a16:creationId xmlns:a16="http://schemas.microsoft.com/office/drawing/2014/main" xmlns="" id="{9D22739F-8076-954A-B86B-E75D417B4EFD}"/>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4" name="Rounded Rectangle 23">
              <a:extLst>
                <a:ext uri="{FF2B5EF4-FFF2-40B4-BE49-F238E27FC236}">
                  <a16:creationId xmlns:a16="http://schemas.microsoft.com/office/drawing/2014/main" xmlns="" id="{B9BE1943-5408-7340-A7B2-82CCCFF4F5CF}"/>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5" name="Rounded Rectangle 24">
              <a:extLst>
                <a:ext uri="{FF2B5EF4-FFF2-40B4-BE49-F238E27FC236}">
                  <a16:creationId xmlns:a16="http://schemas.microsoft.com/office/drawing/2014/main" xmlns="" id="{E3B8861A-06EA-3540-90E3-86A497B2EF4A}"/>
                </a:ext>
              </a:extLst>
            </p:cNvPr>
            <p:cNvSpPr/>
            <p:nvPr/>
          </p:nvSpPr>
          <p:spPr bwMode="auto">
            <a:xfrm>
              <a:off x="611560" y="4803765"/>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40" name="TextBox 39">
            <a:extLst>
              <a:ext uri="{FF2B5EF4-FFF2-40B4-BE49-F238E27FC236}">
                <a16:creationId xmlns:a16="http://schemas.microsoft.com/office/drawing/2014/main" xmlns="" id="{1BE4CC56-5E31-8F47-BB3E-EA07CAC2AE56}"/>
              </a:ext>
            </a:extLst>
          </p:cNvPr>
          <p:cNvSpPr txBox="1"/>
          <p:nvPr/>
        </p:nvSpPr>
        <p:spPr>
          <a:xfrm>
            <a:off x="1233350" y="2492896"/>
            <a:ext cx="7299090" cy="3084114"/>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Class A – paper, wood, textiles, rubber, plastic, fabrics </a:t>
            </a:r>
          </a:p>
          <a:p>
            <a:pPr>
              <a:lnSpc>
                <a:spcPct val="200000"/>
              </a:lnSpc>
              <a:spcBef>
                <a:spcPts val="600"/>
              </a:spcBef>
              <a:buClr>
                <a:srgbClr val="00B0F0"/>
              </a:buClr>
            </a:pPr>
            <a:r>
              <a:rPr lang="en-US" sz="1800" dirty="0">
                <a:solidFill>
                  <a:srgbClr val="FF0000"/>
                </a:solidFill>
              </a:rPr>
              <a:t>Class B – flammable liquids i.e. petrol, oil, paints and solvents </a:t>
            </a:r>
          </a:p>
          <a:p>
            <a:pPr>
              <a:lnSpc>
                <a:spcPct val="200000"/>
              </a:lnSpc>
              <a:spcBef>
                <a:spcPts val="600"/>
              </a:spcBef>
              <a:buClr>
                <a:srgbClr val="00B0F0"/>
              </a:buClr>
            </a:pPr>
            <a:r>
              <a:rPr lang="en-US" sz="1800" dirty="0">
                <a:solidFill>
                  <a:srgbClr val="FF0000"/>
                </a:solidFill>
              </a:rPr>
              <a:t>Class C – flammable e gases i.e. butane, propane </a:t>
            </a:r>
          </a:p>
          <a:p>
            <a:pPr>
              <a:lnSpc>
                <a:spcPct val="200000"/>
              </a:lnSpc>
              <a:spcBef>
                <a:spcPts val="600"/>
              </a:spcBef>
              <a:buClr>
                <a:srgbClr val="00B0F0"/>
              </a:buClr>
            </a:pPr>
            <a:r>
              <a:rPr lang="en-US" sz="1800" dirty="0">
                <a:solidFill>
                  <a:srgbClr val="FF0000"/>
                </a:solidFill>
              </a:rPr>
              <a:t>Class D – metal fires i.e. magnesium, sodium </a:t>
            </a:r>
          </a:p>
          <a:p>
            <a:pPr>
              <a:lnSpc>
                <a:spcPct val="200000"/>
              </a:lnSpc>
              <a:spcBef>
                <a:spcPts val="600"/>
              </a:spcBef>
              <a:buClr>
                <a:srgbClr val="00B0F0"/>
              </a:buClr>
            </a:pPr>
            <a:r>
              <a:rPr lang="en-US" sz="1800" dirty="0">
                <a:solidFill>
                  <a:srgbClr val="FF0000"/>
                </a:solidFill>
              </a:rPr>
              <a:t>Class F – cooking oils and fats. </a:t>
            </a:r>
          </a:p>
        </p:txBody>
      </p:sp>
    </p:spTree>
    <p:extLst>
      <p:ext uri="{BB962C8B-B14F-4D97-AF65-F5344CB8AC3E}">
        <p14:creationId xmlns:p14="http://schemas.microsoft.com/office/powerpoint/2010/main" val="284137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Emergencies</a:t>
            </a:r>
          </a:p>
        </p:txBody>
      </p:sp>
      <p:grpSp>
        <p:nvGrpSpPr>
          <p:cNvPr id="6" name="Group 5">
            <a:extLst>
              <a:ext uri="{FF2B5EF4-FFF2-40B4-BE49-F238E27FC236}">
                <a16:creationId xmlns:a16="http://schemas.microsoft.com/office/drawing/2014/main" xmlns="" id="{51083969-ABD2-446E-8DED-F18940ECCF17}"/>
              </a:ext>
            </a:extLst>
          </p:cNvPr>
          <p:cNvGrpSpPr/>
          <p:nvPr/>
        </p:nvGrpSpPr>
        <p:grpSpPr>
          <a:xfrm>
            <a:off x="7148569" y="4455358"/>
            <a:ext cx="1976777" cy="1638035"/>
            <a:chOff x="7221769" y="4437151"/>
            <a:chExt cx="1976777" cy="1638035"/>
          </a:xfrm>
        </p:grpSpPr>
        <p:sp>
          <p:nvSpPr>
            <p:cNvPr id="7" name="Oval 5">
              <a:hlinkClick r:id="" action="ppaction://noaction"/>
              <a:extLst>
                <a:ext uri="{FF2B5EF4-FFF2-40B4-BE49-F238E27FC236}">
                  <a16:creationId xmlns:a16="http://schemas.microsoft.com/office/drawing/2014/main" xmlns="" id="{37593705-4FC9-466C-9409-1325BBDBD005}"/>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1:6</a:t>
              </a:r>
            </a:p>
          </p:txBody>
        </p:sp>
        <p:pic>
          <p:nvPicPr>
            <p:cNvPr id="8" name="Picture 7">
              <a:extLst>
                <a:ext uri="{FF2B5EF4-FFF2-40B4-BE49-F238E27FC236}">
                  <a16:creationId xmlns:a16="http://schemas.microsoft.com/office/drawing/2014/main" xmlns="" id="{5D9091B7-E75E-487E-AA35-75F462DA1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extLst>
      <p:ext uri="{BB962C8B-B14F-4D97-AF65-F5344CB8AC3E}">
        <p14:creationId xmlns:p14="http://schemas.microsoft.com/office/powerpoint/2010/main" val="389967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Emergencies</a:t>
            </a:r>
          </a:p>
        </p:txBody>
      </p:sp>
      <p:sp>
        <p:nvSpPr>
          <p:cNvPr id="5" name="Rounded Rectangle 4"/>
          <p:cNvSpPr/>
          <p:nvPr/>
        </p:nvSpPr>
        <p:spPr>
          <a:xfrm>
            <a:off x="251520" y="2203132"/>
            <a:ext cx="7200800" cy="1225868"/>
          </a:xfrm>
          <a:prstGeom prst="roundRect">
            <a:avLst/>
          </a:prstGeom>
          <a:no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An emergency is any </a:t>
            </a:r>
            <a:r>
              <a:rPr kumimoji="0" lang="en-GB" sz="2200" b="1" i="0" u="none" strike="noStrike" kern="0" cap="none" spc="0" normalizeH="0" baseline="0" noProof="0" dirty="0">
                <a:ln>
                  <a:noFill/>
                </a:ln>
                <a:solidFill>
                  <a:srgbClr val="00B0F0"/>
                </a:solidFill>
                <a:effectLst/>
                <a:uLnTx/>
                <a:uFillTx/>
                <a:latin typeface="Arial"/>
                <a:ea typeface="+mn-ea"/>
                <a:cs typeface="Arial"/>
              </a:rPr>
              <a:t>unexpected</a:t>
            </a:r>
            <a:r>
              <a:rPr kumimoji="0" lang="en-GB" sz="2200" b="1" i="0" u="none" strike="noStrike" kern="0" cap="none" spc="0" normalizeH="0" baseline="0" noProof="0" dirty="0">
                <a:ln>
                  <a:noFill/>
                </a:ln>
                <a:solidFill>
                  <a:srgbClr val="000000"/>
                </a:solidFill>
                <a:effectLst/>
                <a:uLnTx/>
                <a:uFillTx/>
                <a:latin typeface="Arial"/>
                <a:ea typeface="+mn-ea"/>
                <a:cs typeface="Arial"/>
              </a:rPr>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situation that is so serious that it must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be dealt with </a:t>
            </a:r>
            <a:r>
              <a:rPr kumimoji="0" lang="en-GB" sz="2200" b="1" i="0" u="none" strike="noStrike" kern="0" cap="none" spc="0" normalizeH="0" baseline="0" noProof="0" dirty="0">
                <a:ln>
                  <a:noFill/>
                </a:ln>
                <a:solidFill>
                  <a:srgbClr val="00B0F0"/>
                </a:solidFill>
                <a:effectLst/>
                <a:uLnTx/>
                <a:uFillTx/>
                <a:latin typeface="Arial"/>
                <a:ea typeface="+mn-ea"/>
                <a:cs typeface="Arial"/>
              </a:rPr>
              <a:t>immediately</a:t>
            </a:r>
          </a:p>
        </p:txBody>
      </p:sp>
      <p:sp>
        <p:nvSpPr>
          <p:cNvPr id="6" name="Rounded Rectangle 5"/>
          <p:cNvSpPr/>
          <p:nvPr/>
        </p:nvSpPr>
        <p:spPr>
          <a:xfrm>
            <a:off x="251520" y="3664222"/>
            <a:ext cx="7200800" cy="1225868"/>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It is important that all security operatives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know how to deal with emergencies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promptly, efficiently and safely.</a:t>
            </a:r>
          </a:p>
        </p:txBody>
      </p:sp>
    </p:spTree>
    <p:extLst>
      <p:ext uri="{BB962C8B-B14F-4D97-AF65-F5344CB8AC3E}">
        <p14:creationId xmlns:p14="http://schemas.microsoft.com/office/powerpoint/2010/main" val="158690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E555E-35C0-4DF3-9A40-87DABC66C4F4}"/>
              </a:ext>
            </a:extLst>
          </p:cNvPr>
          <p:cNvSpPr>
            <a:spLocks noGrp="1"/>
          </p:cNvSpPr>
          <p:nvPr>
            <p:ph type="title"/>
          </p:nvPr>
        </p:nvSpPr>
        <p:spPr/>
        <p:txBody>
          <a:bodyPr/>
          <a:lstStyle/>
          <a:p>
            <a:r>
              <a:rPr lang="en-GB" dirty="0"/>
              <a:t>Emergencies cont.</a:t>
            </a:r>
          </a:p>
        </p:txBody>
      </p:sp>
      <p:sp>
        <p:nvSpPr>
          <p:cNvPr id="3" name="Content Placeholder 2">
            <a:extLst>
              <a:ext uri="{FF2B5EF4-FFF2-40B4-BE49-F238E27FC236}">
                <a16:creationId xmlns:a16="http://schemas.microsoft.com/office/drawing/2014/main" xmlns="" id="{827D26EA-318D-42B5-AADA-3B8F25461C19}"/>
              </a:ext>
            </a:extLst>
          </p:cNvPr>
          <p:cNvSpPr>
            <a:spLocks noGrp="1"/>
          </p:cNvSpPr>
          <p:nvPr>
            <p:ph idx="1"/>
          </p:nvPr>
        </p:nvSpPr>
        <p:spPr>
          <a:xfrm>
            <a:off x="256997" y="1484784"/>
            <a:ext cx="8640960" cy="3888432"/>
          </a:xfrm>
          <a:prstGeom prst="roundRect">
            <a:avLst/>
          </a:prstGeom>
          <a:solidFill>
            <a:srgbClr val="ABE9FF"/>
          </a:solidFill>
        </p:spPr>
        <p:txBody>
          <a:bodyPr anchor="ctr"/>
          <a:lstStyle/>
          <a:p>
            <a:pPr marL="0" indent="0">
              <a:buNone/>
            </a:pPr>
            <a:r>
              <a:rPr lang="en-GB" dirty="0"/>
              <a:t>Emergencies can include incidents, occurrences </a:t>
            </a:r>
            <a:br>
              <a:rPr lang="en-GB" dirty="0"/>
            </a:br>
            <a:r>
              <a:rPr lang="en-GB" dirty="0"/>
              <a:t>and accidents:</a:t>
            </a:r>
          </a:p>
          <a:p>
            <a:pPr marL="0" indent="0">
              <a:buNone/>
            </a:pPr>
            <a:endParaRPr lang="en-GB" sz="1100" dirty="0"/>
          </a:p>
          <a:p>
            <a:r>
              <a:rPr lang="en-GB" dirty="0"/>
              <a:t>an incident/occurrence could include a fight, power cut </a:t>
            </a:r>
            <a:br>
              <a:rPr lang="en-GB" dirty="0"/>
            </a:br>
            <a:r>
              <a:rPr lang="en-GB" dirty="0"/>
              <a:t>or drug overdose </a:t>
            </a:r>
          </a:p>
          <a:p>
            <a:r>
              <a:rPr lang="en-GB" dirty="0"/>
              <a:t>an emergency could include health emergencies such </a:t>
            </a:r>
            <a:br>
              <a:rPr lang="en-GB" dirty="0"/>
            </a:br>
            <a:r>
              <a:rPr lang="en-GB" dirty="0"/>
              <a:t>as epileptic seizure, anaphylactic shock, heart attack etc. </a:t>
            </a:r>
          </a:p>
          <a:p>
            <a:r>
              <a:rPr lang="en-GB" dirty="0"/>
              <a:t>an accident could include someone falling down steps</a:t>
            </a:r>
            <a:br>
              <a:rPr lang="en-GB" dirty="0"/>
            </a:br>
            <a:r>
              <a:rPr lang="en-GB" dirty="0"/>
              <a:t>or slipping on a wet floor. </a:t>
            </a:r>
          </a:p>
        </p:txBody>
      </p:sp>
    </p:spTree>
    <p:extLst>
      <p:ext uri="{BB962C8B-B14F-4D97-AF65-F5344CB8AC3E}">
        <p14:creationId xmlns:p14="http://schemas.microsoft.com/office/powerpoint/2010/main" val="3820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BEA578-6FF4-4140-9E6B-E355B17BD93E}"/>
              </a:ext>
            </a:extLst>
          </p:cNvPr>
          <p:cNvSpPr>
            <a:spLocks noGrp="1"/>
          </p:cNvSpPr>
          <p:nvPr>
            <p:ph type="title"/>
          </p:nvPr>
        </p:nvSpPr>
        <p:spPr/>
        <p:txBody>
          <a:bodyPr/>
          <a:lstStyle/>
          <a:p>
            <a:r>
              <a:rPr lang="en-GB" dirty="0"/>
              <a:t>Emergencies cont. </a:t>
            </a:r>
          </a:p>
        </p:txBody>
      </p:sp>
      <p:sp>
        <p:nvSpPr>
          <p:cNvPr id="3" name="Content Placeholder 2">
            <a:extLst>
              <a:ext uri="{FF2B5EF4-FFF2-40B4-BE49-F238E27FC236}">
                <a16:creationId xmlns:a16="http://schemas.microsoft.com/office/drawing/2014/main" xmlns="" id="{165A36F1-CC8B-405A-9CF0-D432EFA7FC50}"/>
              </a:ext>
            </a:extLst>
          </p:cNvPr>
          <p:cNvSpPr>
            <a:spLocks noGrp="1"/>
          </p:cNvSpPr>
          <p:nvPr>
            <p:ph idx="1"/>
          </p:nvPr>
        </p:nvSpPr>
        <p:spPr>
          <a:xfrm>
            <a:off x="251520" y="1268760"/>
            <a:ext cx="8640960" cy="576064"/>
          </a:xfrm>
        </p:spPr>
        <p:txBody>
          <a:bodyPr/>
          <a:lstStyle/>
          <a:p>
            <a:pPr marL="0" indent="0">
              <a:buNone/>
            </a:pPr>
            <a:r>
              <a:rPr lang="en-GB" dirty="0"/>
              <a:t>Incidents generally fit into 3 camps:</a:t>
            </a:r>
          </a:p>
        </p:txBody>
      </p:sp>
      <p:sp>
        <p:nvSpPr>
          <p:cNvPr id="4" name="Rectangle: Rounded Corners 3">
            <a:extLst>
              <a:ext uri="{FF2B5EF4-FFF2-40B4-BE49-F238E27FC236}">
                <a16:creationId xmlns:a16="http://schemas.microsoft.com/office/drawing/2014/main" xmlns="" id="{6D270301-5EC5-4ACF-B4E9-EF7147D1C1AF}"/>
              </a:ext>
            </a:extLst>
          </p:cNvPr>
          <p:cNvSpPr/>
          <p:nvPr/>
        </p:nvSpPr>
        <p:spPr>
          <a:xfrm>
            <a:off x="251520" y="4293096"/>
            <a:ext cx="8640960" cy="1225868"/>
          </a:xfrm>
          <a:prstGeom prst="roundRect">
            <a:avLst/>
          </a:prstGeom>
          <a:solidFill>
            <a:schemeClr val="bg1">
              <a:lumMod val="7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Emergencies are life-threatening incidents requiring immediate attention and probable deployment of emergency services. </a:t>
            </a:r>
          </a:p>
        </p:txBody>
      </p:sp>
      <p:sp>
        <p:nvSpPr>
          <p:cNvPr id="6" name="Rounded Rectangle 9">
            <a:extLst>
              <a:ext uri="{FF2B5EF4-FFF2-40B4-BE49-F238E27FC236}">
                <a16:creationId xmlns:a16="http://schemas.microsoft.com/office/drawing/2014/main" xmlns="" id="{A0BA6BA5-126F-492D-A82C-69663FE7C257}"/>
              </a:ext>
            </a:extLst>
          </p:cNvPr>
          <p:cNvSpPr/>
          <p:nvPr/>
        </p:nvSpPr>
        <p:spPr>
          <a:xfrm>
            <a:off x="539552" y="1920738"/>
            <a:ext cx="8064896" cy="476726"/>
          </a:xfrm>
          <a:prstGeom prst="roundRect">
            <a:avLst/>
          </a:prstGeom>
          <a:solidFill>
            <a:srgbClr val="FF5353"/>
          </a:solidFill>
          <a:ln w="38100">
            <a:solidFill>
              <a:srgbClr val="FF0000"/>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EMERGENCIES</a:t>
            </a:r>
          </a:p>
        </p:txBody>
      </p:sp>
      <p:sp>
        <p:nvSpPr>
          <p:cNvPr id="7" name="Rounded Rectangle 9">
            <a:extLst>
              <a:ext uri="{FF2B5EF4-FFF2-40B4-BE49-F238E27FC236}">
                <a16:creationId xmlns:a16="http://schemas.microsoft.com/office/drawing/2014/main" xmlns="" id="{7CA18F10-65DB-4925-9A7E-7097EC505B59}"/>
              </a:ext>
            </a:extLst>
          </p:cNvPr>
          <p:cNvSpPr/>
          <p:nvPr/>
        </p:nvSpPr>
        <p:spPr>
          <a:xfrm>
            <a:off x="539552" y="2693308"/>
            <a:ext cx="8064896" cy="476726"/>
          </a:xfrm>
          <a:prstGeom prst="roundRect">
            <a:avLst/>
          </a:prstGeom>
          <a:solidFill>
            <a:srgbClr val="FFF989"/>
          </a:solidFill>
          <a:ln w="38100">
            <a:solidFill>
              <a:srgbClr val="FFFF00"/>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URGERT</a:t>
            </a:r>
          </a:p>
        </p:txBody>
      </p:sp>
      <p:sp>
        <p:nvSpPr>
          <p:cNvPr id="8" name="Rounded Rectangle 9">
            <a:extLst>
              <a:ext uri="{FF2B5EF4-FFF2-40B4-BE49-F238E27FC236}">
                <a16:creationId xmlns:a16="http://schemas.microsoft.com/office/drawing/2014/main" xmlns="" id="{922DC8FB-8B5E-4A7B-A0EB-789EBCE917AE}"/>
              </a:ext>
            </a:extLst>
          </p:cNvPr>
          <p:cNvSpPr/>
          <p:nvPr/>
        </p:nvSpPr>
        <p:spPr>
          <a:xfrm>
            <a:off x="539552" y="3429000"/>
            <a:ext cx="8064896" cy="476726"/>
          </a:xfrm>
          <a:prstGeom prst="roundRect">
            <a:avLst/>
          </a:prstGeom>
          <a:solidFill>
            <a:srgbClr val="79FF79"/>
          </a:solidFill>
          <a:ln w="38100">
            <a:solidFill>
              <a:srgbClr val="00B050"/>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NON-URGERT</a:t>
            </a:r>
          </a:p>
        </p:txBody>
      </p:sp>
    </p:spTree>
    <p:extLst>
      <p:ext uri="{BB962C8B-B14F-4D97-AF65-F5344CB8AC3E}">
        <p14:creationId xmlns:p14="http://schemas.microsoft.com/office/powerpoint/2010/main" val="333283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xmlns="" id="{D4ADC526-168D-4638-96AB-AFB9236CD15F}"/>
              </a:ext>
            </a:extLst>
          </p:cNvPr>
          <p:cNvSpPr txBox="1">
            <a:spLocks/>
          </p:cNvSpPr>
          <p:nvPr/>
        </p:nvSpPr>
        <p:spPr>
          <a:xfrm>
            <a:off x="251520" y="1988839"/>
            <a:ext cx="8640960" cy="3811815"/>
          </a:xfrm>
          <a:prstGeom prst="roundRect">
            <a:avLst>
              <a:gd name="adj" fmla="val 13403"/>
            </a:avLst>
          </a:prstGeom>
          <a:solidFill>
            <a:srgbClr val="ABE9FF"/>
          </a:solidFill>
        </p:spPr>
        <p:txBody>
          <a:bodyPr/>
          <a:lstStyle>
            <a:lvl1pPr marL="342900" indent="-3429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endParaRPr kumimoji="0" lang="en-GB" sz="2000" b="1" i="0" u="none" strike="noStrike" kern="0" cap="none" spc="0" normalizeH="0" baseline="0" noProof="0" dirty="0">
              <a:ln>
                <a:noFill/>
              </a:ln>
              <a:solidFill>
                <a:srgbClr val="000000"/>
              </a:solidFill>
              <a:effectLst/>
              <a:uLnTx/>
              <a:uFillTx/>
              <a:latin typeface="Arial" pitchFamily="34" charset="0"/>
              <a:ea typeface="+mn-ea"/>
              <a:cs typeface="Arial"/>
            </a:endParaRPr>
          </a:p>
        </p:txBody>
      </p:sp>
      <p:sp>
        <p:nvSpPr>
          <p:cNvPr id="2" name="Title 1"/>
          <p:cNvSpPr>
            <a:spLocks noGrp="1"/>
          </p:cNvSpPr>
          <p:nvPr>
            <p:ph type="title"/>
          </p:nvPr>
        </p:nvSpPr>
        <p:spPr/>
        <p:txBody>
          <a:bodyPr/>
          <a:lstStyle/>
          <a:p>
            <a:r>
              <a:rPr lang="en-GB" dirty="0"/>
              <a:t>Types of emergencies</a:t>
            </a:r>
          </a:p>
        </p:txBody>
      </p:sp>
      <p:sp>
        <p:nvSpPr>
          <p:cNvPr id="5" name="Content Placeholder 4"/>
          <p:cNvSpPr>
            <a:spLocks noGrp="1"/>
          </p:cNvSpPr>
          <p:nvPr>
            <p:ph idx="1"/>
          </p:nvPr>
        </p:nvSpPr>
        <p:spPr>
          <a:xfrm>
            <a:off x="250033" y="1988840"/>
            <a:ext cx="8640960" cy="3811815"/>
          </a:xfrm>
          <a:prstGeom prst="roundRect">
            <a:avLst>
              <a:gd name="adj" fmla="val 13403"/>
            </a:avLst>
          </a:prstGeom>
          <a:noFill/>
        </p:spPr>
        <p:txBody>
          <a:bodyPr/>
          <a:lstStyle/>
          <a:p>
            <a:pPr>
              <a:spcBef>
                <a:spcPts val="600"/>
              </a:spcBef>
            </a:pPr>
            <a:r>
              <a:rPr lang="en-GB" sz="2000" dirty="0"/>
              <a:t>power system/equipment failures</a:t>
            </a:r>
          </a:p>
          <a:p>
            <a:pPr>
              <a:spcBef>
                <a:spcPts val="600"/>
              </a:spcBef>
            </a:pPr>
            <a:r>
              <a:rPr lang="en-GB" sz="2000" dirty="0"/>
              <a:t>floods</a:t>
            </a:r>
          </a:p>
          <a:p>
            <a:pPr>
              <a:spcBef>
                <a:spcPts val="600"/>
              </a:spcBef>
            </a:pPr>
            <a:r>
              <a:rPr lang="en-GB" sz="2000" dirty="0"/>
              <a:t>actual or threatened serious injuries</a:t>
            </a:r>
          </a:p>
          <a:p>
            <a:pPr>
              <a:spcBef>
                <a:spcPts val="600"/>
              </a:spcBef>
            </a:pPr>
            <a:r>
              <a:rPr lang="en-GB" sz="2000" dirty="0"/>
              <a:t>serious Illness </a:t>
            </a:r>
          </a:p>
          <a:p>
            <a:pPr>
              <a:spcBef>
                <a:spcPts val="600"/>
              </a:spcBef>
            </a:pPr>
            <a:r>
              <a:rPr lang="en-GB" sz="2000" dirty="0"/>
              <a:t>fights/assaults</a:t>
            </a:r>
          </a:p>
          <a:p>
            <a:pPr lvl="0">
              <a:spcBef>
                <a:spcPts val="600"/>
              </a:spcBef>
            </a:pPr>
            <a:r>
              <a:rPr lang="en-GB" sz="2000" dirty="0"/>
              <a:t>bomb/terror threats</a:t>
            </a:r>
          </a:p>
          <a:p>
            <a:pPr lvl="0">
              <a:spcBef>
                <a:spcPts val="600"/>
              </a:spcBef>
            </a:pPr>
            <a:r>
              <a:rPr lang="en-GB" sz="2000" dirty="0"/>
              <a:t>gas leaks</a:t>
            </a:r>
          </a:p>
          <a:p>
            <a:pPr lvl="0">
              <a:spcBef>
                <a:spcPts val="600"/>
              </a:spcBef>
            </a:pPr>
            <a:r>
              <a:rPr lang="en-GB" sz="2000" dirty="0"/>
              <a:t>fires</a:t>
            </a:r>
          </a:p>
          <a:p>
            <a:pPr lvl="0">
              <a:spcBef>
                <a:spcPts val="600"/>
              </a:spcBef>
            </a:pPr>
            <a:r>
              <a:rPr lang="en-GB" sz="2000" dirty="0"/>
              <a:t>chemical spillages.</a:t>
            </a:r>
          </a:p>
        </p:txBody>
      </p:sp>
      <p:sp>
        <p:nvSpPr>
          <p:cNvPr id="3" name="Rounded Rectangle 2"/>
          <p:cNvSpPr/>
          <p:nvPr/>
        </p:nvSpPr>
        <p:spPr>
          <a:xfrm>
            <a:off x="250033" y="1205647"/>
            <a:ext cx="7056784" cy="783193"/>
          </a:xfrm>
          <a:prstGeom prst="round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B0F0"/>
                </a:solidFill>
                <a:effectLst/>
                <a:uLnTx/>
                <a:uFillTx/>
                <a:latin typeface="Arial"/>
                <a:ea typeface="+mn-ea"/>
                <a:cs typeface="Arial"/>
              </a:rPr>
              <a:t>Emergencies that security operatives may become involved in include:</a:t>
            </a:r>
          </a:p>
        </p:txBody>
      </p:sp>
    </p:spTree>
    <p:extLst>
      <p:ext uri="{BB962C8B-B14F-4D97-AF65-F5344CB8AC3E}">
        <p14:creationId xmlns:p14="http://schemas.microsoft.com/office/powerpoint/2010/main" val="400485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Actions</a:t>
            </a:r>
          </a:p>
        </p:txBody>
      </p:sp>
      <p:sp>
        <p:nvSpPr>
          <p:cNvPr id="4" name="Rounded Rectangle 3"/>
          <p:cNvSpPr/>
          <p:nvPr/>
        </p:nvSpPr>
        <p:spPr>
          <a:xfrm>
            <a:off x="179512" y="1376682"/>
            <a:ext cx="8622354" cy="851297"/>
          </a:xfrm>
          <a:prstGeom prst="roundRect">
            <a:avLst/>
          </a:prstGeom>
          <a:solidFill>
            <a:srgbClr val="ABE9FF"/>
          </a:solidFill>
          <a:ln w="38100">
            <a:solidFill>
              <a:srgbClr val="00B0F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Fires  -  Floods  -  Power cuts  -  Gas leaks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  Chemical spillages</a:t>
            </a:r>
          </a:p>
        </p:txBody>
      </p:sp>
      <p:sp>
        <p:nvSpPr>
          <p:cNvPr id="3" name="Rounded Rectangle 2"/>
          <p:cNvSpPr/>
          <p:nvPr/>
        </p:nvSpPr>
        <p:spPr>
          <a:xfrm>
            <a:off x="1379131" y="2780712"/>
            <a:ext cx="2736304" cy="476726"/>
          </a:xfrm>
          <a:prstGeom prst="roundRect">
            <a:avLst/>
          </a:prstGeom>
          <a:ln w="38100">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Activate the alarm</a:t>
            </a:r>
          </a:p>
        </p:txBody>
      </p:sp>
      <p:sp>
        <p:nvSpPr>
          <p:cNvPr id="7" name="Rounded Rectangle 6"/>
          <p:cNvSpPr/>
          <p:nvPr/>
        </p:nvSpPr>
        <p:spPr>
          <a:xfrm>
            <a:off x="1379131" y="3840324"/>
            <a:ext cx="2736304" cy="476726"/>
          </a:xfrm>
          <a:prstGeom prst="roundRect">
            <a:avLst/>
          </a:prstGeom>
          <a:ln w="38100">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Evacuate the site</a:t>
            </a:r>
          </a:p>
        </p:txBody>
      </p:sp>
      <p:sp>
        <p:nvSpPr>
          <p:cNvPr id="5" name="Rounded Rectangle 4"/>
          <p:cNvSpPr/>
          <p:nvPr/>
        </p:nvSpPr>
        <p:spPr>
          <a:xfrm>
            <a:off x="1403474" y="4997558"/>
            <a:ext cx="7489006" cy="476726"/>
          </a:xfrm>
          <a:prstGeom prst="roundRect">
            <a:avLst/>
          </a:prstGeom>
          <a:ln w="38100">
            <a:no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00B0F0"/>
              </a:buClr>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Call the emergency services on 999.</a:t>
            </a:r>
          </a:p>
        </p:txBody>
      </p:sp>
    </p:spTree>
    <p:extLst>
      <p:ext uri="{BB962C8B-B14F-4D97-AF65-F5344CB8AC3E}">
        <p14:creationId xmlns:p14="http://schemas.microsoft.com/office/powerpoint/2010/main" val="378720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Actions – gas leak</a:t>
            </a:r>
          </a:p>
        </p:txBody>
      </p:sp>
      <p:sp>
        <p:nvSpPr>
          <p:cNvPr id="6" name="Rounded Rectangle 4">
            <a:extLst>
              <a:ext uri="{FF2B5EF4-FFF2-40B4-BE49-F238E27FC236}">
                <a16:creationId xmlns:a16="http://schemas.microsoft.com/office/drawing/2014/main" xmlns="" id="{B0010D47-0BFD-4C68-9AB6-DED38359ECB6}"/>
              </a:ext>
            </a:extLst>
          </p:cNvPr>
          <p:cNvSpPr/>
          <p:nvPr/>
        </p:nvSpPr>
        <p:spPr>
          <a:xfrm>
            <a:off x="251520" y="1412776"/>
            <a:ext cx="8640960" cy="1225868"/>
          </a:xfrm>
          <a:prstGeom prst="roundRect">
            <a:avLst/>
          </a:prstGeom>
          <a:solidFill>
            <a:srgbClr val="00B0F0"/>
          </a:solidFill>
          <a:ln w="38100">
            <a:solidFill>
              <a:schemeClr val="bg1"/>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If a gas leak is suspected, security operatives should try to ensure that no one smokes or switches on any lights or electrical equipment in the area</a:t>
            </a:r>
          </a:p>
        </p:txBody>
      </p:sp>
      <p:sp>
        <p:nvSpPr>
          <p:cNvPr id="7" name="Rounded Rectangle 5">
            <a:extLst>
              <a:ext uri="{FF2B5EF4-FFF2-40B4-BE49-F238E27FC236}">
                <a16:creationId xmlns:a16="http://schemas.microsoft.com/office/drawing/2014/main" xmlns="" id="{9AA91515-1B6F-4FC4-A4E5-C365D8D491E6}"/>
              </a:ext>
            </a:extLst>
          </p:cNvPr>
          <p:cNvSpPr/>
          <p:nvPr/>
        </p:nvSpPr>
        <p:spPr>
          <a:xfrm>
            <a:off x="251520" y="2996952"/>
            <a:ext cx="8640960" cy="476726"/>
          </a:xfrm>
          <a:prstGeom prst="roundRect">
            <a:avLst/>
          </a:prstGeom>
          <a:solidFill>
            <a:schemeClr val="tx1"/>
          </a:solidFill>
          <a:ln w="38100">
            <a:solidFill>
              <a:schemeClr val="bg1"/>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Even a small spark could cause an explosion</a:t>
            </a:r>
          </a:p>
        </p:txBody>
      </p:sp>
      <p:sp>
        <p:nvSpPr>
          <p:cNvPr id="8" name="Rounded Rectangle 6">
            <a:extLst>
              <a:ext uri="{FF2B5EF4-FFF2-40B4-BE49-F238E27FC236}">
                <a16:creationId xmlns:a16="http://schemas.microsoft.com/office/drawing/2014/main" xmlns="" id="{F4328D0A-BEC6-4740-BDF5-C25303C55A35}"/>
              </a:ext>
            </a:extLst>
          </p:cNvPr>
          <p:cNvSpPr/>
          <p:nvPr/>
        </p:nvSpPr>
        <p:spPr>
          <a:xfrm>
            <a:off x="251520" y="3824547"/>
            <a:ext cx="8640960" cy="851297"/>
          </a:xfrm>
          <a:prstGeom prst="roundRect">
            <a:avLst/>
          </a:prstGeom>
          <a:solidFill>
            <a:schemeClr val="bg2"/>
          </a:solidFill>
          <a:ln w="38100">
            <a:solidFill>
              <a:schemeClr val="bg1"/>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Where possible, doors and windows should be opened to try to disperse the gas</a:t>
            </a:r>
          </a:p>
        </p:txBody>
      </p:sp>
      <p:sp>
        <p:nvSpPr>
          <p:cNvPr id="9" name="Rounded Rectangle 5">
            <a:extLst>
              <a:ext uri="{FF2B5EF4-FFF2-40B4-BE49-F238E27FC236}">
                <a16:creationId xmlns:a16="http://schemas.microsoft.com/office/drawing/2014/main" xmlns="" id="{D08FD4EF-C0FA-4C22-85A9-5861EAA80F7F}"/>
              </a:ext>
            </a:extLst>
          </p:cNvPr>
          <p:cNvSpPr/>
          <p:nvPr/>
        </p:nvSpPr>
        <p:spPr>
          <a:xfrm>
            <a:off x="251520" y="5026713"/>
            <a:ext cx="8640960" cy="476726"/>
          </a:xfrm>
          <a:prstGeom prst="roundRect">
            <a:avLst/>
          </a:prstGeom>
          <a:solidFill>
            <a:srgbClr val="00B0F0"/>
          </a:solidFill>
          <a:ln w="38100">
            <a:solidFill>
              <a:schemeClr val="bg1"/>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If possible, the gas supply should be turned off at the mains.</a:t>
            </a:r>
          </a:p>
        </p:txBody>
      </p:sp>
    </p:spTree>
    <p:extLst>
      <p:ext uri="{BB962C8B-B14F-4D97-AF65-F5344CB8AC3E}">
        <p14:creationId xmlns:p14="http://schemas.microsoft.com/office/powerpoint/2010/main" val="390137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Actions – road traffic accidents</a:t>
            </a:r>
          </a:p>
        </p:txBody>
      </p:sp>
      <p:sp>
        <p:nvSpPr>
          <p:cNvPr id="3" name="Rounded Rectangle 2"/>
          <p:cNvSpPr/>
          <p:nvPr/>
        </p:nvSpPr>
        <p:spPr>
          <a:xfrm>
            <a:off x="224947" y="1727169"/>
            <a:ext cx="8662691" cy="476726"/>
          </a:xfrm>
          <a:prstGeom prst="roundRect">
            <a:avLst/>
          </a:prstGeom>
          <a:solidFill>
            <a:srgbClr val="ABE9FF"/>
          </a:solidFill>
          <a:ln w="38100">
            <a:solidFill>
              <a:srgbClr val="00B0F0"/>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Road traffic accidents are usually dealt with by the police</a:t>
            </a:r>
          </a:p>
        </p:txBody>
      </p:sp>
      <p:sp>
        <p:nvSpPr>
          <p:cNvPr id="5" name="Rounded Rectangle 4"/>
          <p:cNvSpPr/>
          <p:nvPr/>
        </p:nvSpPr>
        <p:spPr>
          <a:xfrm>
            <a:off x="395536" y="2530089"/>
            <a:ext cx="4896544" cy="2621994"/>
          </a:xfrm>
          <a:prstGeom prst="roundRect">
            <a:avLst/>
          </a:prstGeom>
          <a:solidFill>
            <a:schemeClr val="bg1">
              <a:lumMod val="75000"/>
            </a:schemeClr>
          </a:solidFill>
          <a:ln w="38100">
            <a:solidFill>
              <a:schemeClr val="tx1"/>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Incidents of violence may be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dealt with by removing the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instigators from the site,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calling the police or making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arrests </a:t>
            </a:r>
          </a:p>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1100" b="1" i="0" u="none" strike="noStrike" kern="0" cap="none" spc="0" normalizeH="0" baseline="0" noProof="0" dirty="0">
                <a:ln>
                  <a:noFill/>
                </a:ln>
                <a:solidFill>
                  <a:srgbClr val="000000"/>
                </a:solidFill>
                <a:effectLst/>
                <a:uLnTx/>
                <a:uFillTx/>
                <a:latin typeface="Arial"/>
                <a:ea typeface="+mn-ea"/>
                <a:cs typeface="Arial"/>
              </a:rPr>
              <a:t/>
            </a:r>
            <a:br>
              <a:rPr kumimoji="0" lang="en-GB" sz="11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First aid may also be required.</a:t>
            </a:r>
          </a:p>
        </p:txBody>
      </p:sp>
    </p:spTree>
    <p:extLst>
      <p:ext uri="{BB962C8B-B14F-4D97-AF65-F5344CB8AC3E}">
        <p14:creationId xmlns:p14="http://schemas.microsoft.com/office/powerpoint/2010/main" val="261781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Security officers: guarding</a:t>
            </a:r>
          </a:p>
        </p:txBody>
      </p:sp>
      <p:grpSp>
        <p:nvGrpSpPr>
          <p:cNvPr id="5" name="Group 4">
            <a:extLst>
              <a:ext uri="{FF2B5EF4-FFF2-40B4-BE49-F238E27FC236}">
                <a16:creationId xmlns:a16="http://schemas.microsoft.com/office/drawing/2014/main" xmlns="" id="{BD1C56AB-48D4-4763-A3D5-4CA74550C656}"/>
              </a:ext>
            </a:extLst>
          </p:cNvPr>
          <p:cNvGrpSpPr/>
          <p:nvPr/>
        </p:nvGrpSpPr>
        <p:grpSpPr>
          <a:xfrm>
            <a:off x="323528" y="2498976"/>
            <a:ext cx="6264696" cy="1860048"/>
            <a:chOff x="323528" y="2204864"/>
            <a:chExt cx="6264696" cy="1860048"/>
          </a:xfrm>
        </p:grpSpPr>
        <p:sp>
          <p:nvSpPr>
            <p:cNvPr id="7" name="Rounded Rectangle 5"/>
            <p:cNvSpPr>
              <a:spLocks noChangeArrowheads="1"/>
            </p:cNvSpPr>
            <p:nvPr/>
          </p:nvSpPr>
          <p:spPr bwMode="auto">
            <a:xfrm>
              <a:off x="403407" y="2464474"/>
              <a:ext cx="6184817" cy="1600438"/>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	Security officers (guarding):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i="0" u="none" strike="noStrike" kern="1200" cap="none" spc="0" normalizeH="0" baseline="0" noProof="0" dirty="0">
                  <a:ln>
                    <a:noFill/>
                  </a:ln>
                  <a:effectLst/>
                  <a:uLnTx/>
                  <a:uFillTx/>
                  <a:latin typeface="Arial" charset="0"/>
                  <a:ea typeface="+mn-ea"/>
                  <a:cs typeface="Arial" charset="0"/>
                </a:rPr>
                <a:t>those who guard premises against </a:t>
              </a:r>
              <a:br>
                <a:rPr kumimoji="0" lang="en-GB" altLang="en-US" sz="2200" i="0" u="none" strike="noStrike" kern="1200" cap="none" spc="0" normalizeH="0" baseline="0" noProof="0" dirty="0">
                  <a:ln>
                    <a:noFill/>
                  </a:ln>
                  <a:effectLst/>
                  <a:uLnTx/>
                  <a:uFillTx/>
                  <a:latin typeface="Arial" charset="0"/>
                  <a:ea typeface="+mn-ea"/>
                  <a:cs typeface="Arial" charset="0"/>
                </a:rPr>
              </a:br>
              <a:r>
                <a:rPr kumimoji="0" lang="en-GB" altLang="en-US" sz="2200" i="0" u="none" strike="noStrike" kern="1200" cap="none" spc="0" normalizeH="0" baseline="0" noProof="0" dirty="0">
                  <a:ln>
                    <a:noFill/>
                  </a:ln>
                  <a:effectLst/>
                  <a:uLnTx/>
                  <a:uFillTx/>
                  <a:latin typeface="Arial" charset="0"/>
                  <a:ea typeface="+mn-ea"/>
                  <a:cs typeface="Arial" charset="0"/>
                </a:rPr>
                <a:t>unauthorised access or occupation, outbreaks of disorder, theft or damage.</a:t>
              </a:r>
            </a:p>
          </p:txBody>
        </p:sp>
        <p:grpSp>
          <p:nvGrpSpPr>
            <p:cNvPr id="10" name="Group 63">
              <a:extLst>
                <a:ext uri="{FF2B5EF4-FFF2-40B4-BE49-F238E27FC236}">
                  <a16:creationId xmlns:a16="http://schemas.microsoft.com/office/drawing/2014/main" xmlns="" id="{86A204F7-8453-4F52-9CB3-113BF7EE2A6D}"/>
                </a:ext>
              </a:extLst>
            </p:cNvPr>
            <p:cNvGrpSpPr>
              <a:grpSpLocks/>
            </p:cNvGrpSpPr>
            <p:nvPr/>
          </p:nvGrpSpPr>
          <p:grpSpPr bwMode="auto">
            <a:xfrm>
              <a:off x="323528" y="2204864"/>
              <a:ext cx="790575" cy="657225"/>
              <a:chOff x="2166297" y="4501361"/>
              <a:chExt cx="792000" cy="658801"/>
            </a:xfrm>
            <a:solidFill>
              <a:srgbClr val="F58305"/>
            </a:solidFill>
          </p:grpSpPr>
          <p:sp>
            <p:nvSpPr>
              <p:cNvPr id="11" name="Oval 10">
                <a:extLst>
                  <a:ext uri="{FF2B5EF4-FFF2-40B4-BE49-F238E27FC236}">
                    <a16:creationId xmlns:a16="http://schemas.microsoft.com/office/drawing/2014/main" xmlns="" id="{5CB42BC1-BB99-4AFE-85E2-739C8EEABEB4}"/>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2" name="Picture 65" descr="A close up of a logo&#10;&#10;Description automatically generated">
                <a:extLst>
                  <a:ext uri="{FF2B5EF4-FFF2-40B4-BE49-F238E27FC236}">
                    <a16:creationId xmlns:a16="http://schemas.microsoft.com/office/drawing/2014/main" xmlns="" id="{62C450C2-A054-487C-854F-93F0A7BF1EDE}"/>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grpSp>
      <p:pic>
        <p:nvPicPr>
          <p:cNvPr id="4" name="Picture 3">
            <a:extLst>
              <a:ext uri="{FF2B5EF4-FFF2-40B4-BE49-F238E27FC236}">
                <a16:creationId xmlns:a16="http://schemas.microsoft.com/office/drawing/2014/main" xmlns="" id="{D1D2AF1E-DE8F-4049-B5ED-663E80DCA9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571" y="1469002"/>
            <a:ext cx="1911022" cy="4179605"/>
          </a:xfrm>
          <a:prstGeom prst="rect">
            <a:avLst/>
          </a:prstGeom>
        </p:spPr>
      </p:pic>
    </p:spTree>
    <p:extLst>
      <p:ext uri="{BB962C8B-B14F-4D97-AF65-F5344CB8AC3E}">
        <p14:creationId xmlns:p14="http://schemas.microsoft.com/office/powerpoint/2010/main" val="10455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Actions – bomb threats/suspect packages</a:t>
            </a:r>
          </a:p>
        </p:txBody>
      </p:sp>
      <p:sp>
        <p:nvSpPr>
          <p:cNvPr id="3" name="Rectangle: Rounded Corners 2">
            <a:extLst>
              <a:ext uri="{FF2B5EF4-FFF2-40B4-BE49-F238E27FC236}">
                <a16:creationId xmlns:a16="http://schemas.microsoft.com/office/drawing/2014/main" xmlns="" id="{0301C0A0-D642-43FC-9AF1-C8F1DD7870BD}"/>
              </a:ext>
            </a:extLst>
          </p:cNvPr>
          <p:cNvSpPr/>
          <p:nvPr/>
        </p:nvSpPr>
        <p:spPr bwMode="auto">
          <a:xfrm>
            <a:off x="284981" y="1550121"/>
            <a:ext cx="8636119" cy="936104"/>
          </a:xfrm>
          <a:prstGeom prst="round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 name="TextBox 9">
            <a:extLst>
              <a:ext uri="{FF2B5EF4-FFF2-40B4-BE49-F238E27FC236}">
                <a16:creationId xmlns:a16="http://schemas.microsoft.com/office/drawing/2014/main" xmlns="" id="{B16EB21F-C84E-4BC7-9278-5B4BCA21FE3C}"/>
              </a:ext>
            </a:extLst>
          </p:cNvPr>
          <p:cNvSpPr txBox="1"/>
          <p:nvPr/>
        </p:nvSpPr>
        <p:spPr>
          <a:xfrm>
            <a:off x="539552" y="1628800"/>
            <a:ext cx="8208912" cy="769441"/>
          </a:xfrm>
          <a:prstGeom prst="rect">
            <a:avLst/>
          </a:prstGeom>
          <a:noFill/>
        </p:spPr>
        <p:txBody>
          <a:bodyPr wrap="square" rtlCol="0">
            <a:spAutoFit/>
          </a:bodyPr>
          <a:lstStyle/>
          <a:p>
            <a:r>
              <a:rPr lang="en-GB" sz="2200" dirty="0">
                <a:solidFill>
                  <a:schemeClr val="tx1"/>
                </a:solidFill>
              </a:rPr>
              <a:t>All bomb threats and suspicious packages must be dealt with seriously by:</a:t>
            </a:r>
          </a:p>
        </p:txBody>
      </p:sp>
      <p:sp>
        <p:nvSpPr>
          <p:cNvPr id="11" name="TextBox 10">
            <a:extLst>
              <a:ext uri="{FF2B5EF4-FFF2-40B4-BE49-F238E27FC236}">
                <a16:creationId xmlns:a16="http://schemas.microsoft.com/office/drawing/2014/main" xmlns="" id="{1C3BBAEF-0EB6-47C8-AC22-1FF51707AFBE}"/>
              </a:ext>
            </a:extLst>
          </p:cNvPr>
          <p:cNvSpPr txBox="1"/>
          <p:nvPr/>
        </p:nvSpPr>
        <p:spPr>
          <a:xfrm>
            <a:off x="284981" y="2924944"/>
            <a:ext cx="8636119" cy="1107996"/>
          </a:xfrm>
          <a:prstGeom prst="rect">
            <a:avLst/>
          </a:prstGeom>
          <a:noFill/>
        </p:spPr>
        <p:txBody>
          <a:bodyPr wrap="square" rtlCol="0">
            <a:spAutoFit/>
          </a:bodyPr>
          <a:lstStyle/>
          <a:p>
            <a:pPr marL="342900" indent="-342900">
              <a:buClr>
                <a:srgbClr val="00B0F0"/>
              </a:buClr>
              <a:buSzPct val="150000"/>
              <a:buFont typeface="Arial" panose="020B0604020202020204" pitchFamily="34" charset="0"/>
              <a:buChar char="•"/>
            </a:pPr>
            <a:r>
              <a:rPr lang="en-GB" sz="2200" dirty="0">
                <a:solidFill>
                  <a:schemeClr val="tx1"/>
                </a:solidFill>
              </a:rPr>
              <a:t>raising the alarm</a:t>
            </a:r>
          </a:p>
          <a:p>
            <a:pPr marL="342900" indent="-342900">
              <a:buClr>
                <a:srgbClr val="00B0F0"/>
              </a:buClr>
              <a:buSzPct val="150000"/>
              <a:buFont typeface="Arial" panose="020B0604020202020204" pitchFamily="34" charset="0"/>
              <a:buChar char="•"/>
            </a:pPr>
            <a:r>
              <a:rPr lang="en-GB" sz="2200" dirty="0">
                <a:solidFill>
                  <a:schemeClr val="tx1"/>
                </a:solidFill>
              </a:rPr>
              <a:t>evacuating staff and visitors/customers</a:t>
            </a:r>
          </a:p>
          <a:p>
            <a:pPr marL="342900" indent="-342900">
              <a:buClr>
                <a:srgbClr val="00B0F0"/>
              </a:buClr>
              <a:buSzPct val="150000"/>
              <a:buFont typeface="Arial" panose="020B0604020202020204" pitchFamily="34" charset="0"/>
              <a:buChar char="•"/>
            </a:pPr>
            <a:r>
              <a:rPr lang="en-GB" sz="2200" dirty="0">
                <a:solidFill>
                  <a:schemeClr val="tx1"/>
                </a:solidFill>
              </a:rPr>
              <a:t>call the police.</a:t>
            </a:r>
          </a:p>
        </p:txBody>
      </p:sp>
    </p:spTree>
    <p:extLst>
      <p:ext uri="{BB962C8B-B14F-4D97-AF65-F5344CB8AC3E}">
        <p14:creationId xmlns:p14="http://schemas.microsoft.com/office/powerpoint/2010/main" val="241461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69EFA6EB-BA81-4581-875C-D130F26461DB}"/>
              </a:ext>
            </a:extLst>
          </p:cNvPr>
          <p:cNvSpPr/>
          <p:nvPr/>
        </p:nvSpPr>
        <p:spPr bwMode="auto">
          <a:xfrm>
            <a:off x="251520" y="4941168"/>
            <a:ext cx="8636119" cy="504056"/>
          </a:xfrm>
          <a:prstGeom prst="roundRect">
            <a:avLst/>
          </a:prstGeom>
          <a:solidFill>
            <a:schemeClr val="bg1">
              <a:lumMod val="7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Rounded Corners 6">
            <a:extLst>
              <a:ext uri="{FF2B5EF4-FFF2-40B4-BE49-F238E27FC236}">
                <a16:creationId xmlns:a16="http://schemas.microsoft.com/office/drawing/2014/main" xmlns="" id="{394391C8-1F3A-461E-87AC-151F4E84FF8C}"/>
              </a:ext>
            </a:extLst>
          </p:cNvPr>
          <p:cNvSpPr/>
          <p:nvPr/>
        </p:nvSpPr>
        <p:spPr bwMode="auto">
          <a:xfrm>
            <a:off x="251520" y="2564904"/>
            <a:ext cx="8636119" cy="936104"/>
          </a:xfrm>
          <a:prstGeom prst="roundRect">
            <a:avLst/>
          </a:prstGeom>
          <a:solidFill>
            <a:schemeClr val="bg1">
              <a:lumMod val="7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 name="Title 1"/>
          <p:cNvSpPr>
            <a:spLocks noGrp="1"/>
          </p:cNvSpPr>
          <p:nvPr>
            <p:ph type="title"/>
          </p:nvPr>
        </p:nvSpPr>
        <p:spPr/>
        <p:txBody>
          <a:bodyPr/>
          <a:lstStyle/>
          <a:p>
            <a:r>
              <a:rPr lang="en-GB" dirty="0"/>
              <a:t>Actions - other</a:t>
            </a:r>
          </a:p>
        </p:txBody>
      </p:sp>
      <p:sp>
        <p:nvSpPr>
          <p:cNvPr id="4" name="Content Placeholder 3"/>
          <p:cNvSpPr>
            <a:spLocks noGrp="1"/>
          </p:cNvSpPr>
          <p:nvPr>
            <p:ph idx="1"/>
          </p:nvPr>
        </p:nvSpPr>
        <p:spPr>
          <a:xfrm>
            <a:off x="395536" y="1484784"/>
            <a:ext cx="8352928" cy="4752528"/>
          </a:xfrm>
        </p:spPr>
        <p:txBody>
          <a:bodyPr/>
          <a:lstStyle/>
          <a:p>
            <a:pPr marL="0" indent="0" algn="ctr">
              <a:spcBef>
                <a:spcPts val="600"/>
              </a:spcBef>
              <a:buNone/>
            </a:pPr>
            <a:r>
              <a:rPr lang="en-GB" dirty="0">
                <a:solidFill>
                  <a:srgbClr val="00B0F0"/>
                </a:solidFill>
              </a:rPr>
              <a:t>Serious crimes </a:t>
            </a:r>
            <a:r>
              <a:rPr lang="en-GB" dirty="0"/>
              <a:t>that occur on the site will normally </a:t>
            </a:r>
            <a:br>
              <a:rPr lang="en-GB" dirty="0"/>
            </a:br>
            <a:r>
              <a:rPr lang="en-GB" dirty="0"/>
              <a:t>be dealt with by calling the police</a:t>
            </a:r>
          </a:p>
          <a:p>
            <a:pPr marL="0" indent="0" algn="ctr">
              <a:spcBef>
                <a:spcPts val="600"/>
              </a:spcBef>
              <a:buNone/>
            </a:pPr>
            <a:endParaRPr lang="en-GB" dirty="0"/>
          </a:p>
          <a:p>
            <a:pPr marL="0" indent="0" algn="ctr">
              <a:spcBef>
                <a:spcPts val="600"/>
              </a:spcBef>
              <a:buNone/>
            </a:pPr>
            <a:r>
              <a:rPr lang="en-GB" dirty="0"/>
              <a:t>Containing any suspects and crime scene preservation </a:t>
            </a:r>
            <a:br>
              <a:rPr lang="en-GB" dirty="0"/>
            </a:br>
            <a:r>
              <a:rPr lang="en-GB" dirty="0"/>
              <a:t>must also be considered</a:t>
            </a:r>
          </a:p>
          <a:p>
            <a:pPr marL="0" indent="0" algn="ctr">
              <a:spcBef>
                <a:spcPts val="600"/>
              </a:spcBef>
              <a:buNone/>
            </a:pPr>
            <a:endParaRPr lang="en-GB" dirty="0"/>
          </a:p>
          <a:p>
            <a:pPr marL="0" indent="0" algn="ctr">
              <a:spcBef>
                <a:spcPts val="600"/>
              </a:spcBef>
              <a:buNone/>
            </a:pPr>
            <a:r>
              <a:rPr lang="en-GB" dirty="0">
                <a:solidFill>
                  <a:srgbClr val="00B0F0"/>
                </a:solidFill>
              </a:rPr>
              <a:t>First-aid incidents</a:t>
            </a:r>
            <a:r>
              <a:rPr lang="en-GB" dirty="0"/>
              <a:t> where staff/visitors/customers are injured or become ill should be dealt with by a trained first-aider</a:t>
            </a:r>
          </a:p>
          <a:p>
            <a:pPr marL="0" indent="0" algn="ctr">
              <a:spcBef>
                <a:spcPts val="600"/>
              </a:spcBef>
              <a:buNone/>
            </a:pPr>
            <a:endParaRPr lang="en-GB" dirty="0"/>
          </a:p>
          <a:p>
            <a:pPr marL="0" indent="0" algn="ctr">
              <a:spcBef>
                <a:spcPts val="600"/>
              </a:spcBef>
              <a:buNone/>
            </a:pPr>
            <a:r>
              <a:rPr lang="en-GB" dirty="0"/>
              <a:t>In serious incidents, an ambulance should be called.</a:t>
            </a:r>
          </a:p>
        </p:txBody>
      </p:sp>
      <p:sp>
        <p:nvSpPr>
          <p:cNvPr id="3" name="Rectangle: Rounded Corners 2">
            <a:extLst>
              <a:ext uri="{FF2B5EF4-FFF2-40B4-BE49-F238E27FC236}">
                <a16:creationId xmlns:a16="http://schemas.microsoft.com/office/drawing/2014/main" xmlns="" id="{0301C0A0-D642-43FC-9AF1-C8F1DD7870BD}"/>
              </a:ext>
            </a:extLst>
          </p:cNvPr>
          <p:cNvSpPr/>
          <p:nvPr/>
        </p:nvSpPr>
        <p:spPr bwMode="auto">
          <a:xfrm>
            <a:off x="251520" y="1412776"/>
            <a:ext cx="8636119" cy="936104"/>
          </a:xfrm>
          <a:prstGeom prst="round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Rectangle: Rounded Corners 5">
            <a:extLst>
              <a:ext uri="{FF2B5EF4-FFF2-40B4-BE49-F238E27FC236}">
                <a16:creationId xmlns:a16="http://schemas.microsoft.com/office/drawing/2014/main" xmlns="" id="{2AC11EBB-236B-4C21-B13B-F1B545318CD2}"/>
              </a:ext>
            </a:extLst>
          </p:cNvPr>
          <p:cNvSpPr/>
          <p:nvPr/>
        </p:nvSpPr>
        <p:spPr bwMode="auto">
          <a:xfrm>
            <a:off x="251520" y="3717032"/>
            <a:ext cx="8636119" cy="936104"/>
          </a:xfrm>
          <a:prstGeom prst="roundRect">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9575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Making emergency calls</a:t>
            </a:r>
          </a:p>
        </p:txBody>
      </p:sp>
      <p:sp>
        <p:nvSpPr>
          <p:cNvPr id="5" name="Content Placeholder 4"/>
          <p:cNvSpPr>
            <a:spLocks noGrp="1"/>
          </p:cNvSpPr>
          <p:nvPr>
            <p:ph idx="1"/>
          </p:nvPr>
        </p:nvSpPr>
        <p:spPr>
          <a:xfrm>
            <a:off x="256523" y="1291090"/>
            <a:ext cx="7699853" cy="1301266"/>
          </a:xfrm>
          <a:prstGeom prst="roundRect">
            <a:avLst/>
          </a:prstGeom>
          <a:ln w="28575">
            <a:solidFill>
              <a:srgbClr val="00B0F0"/>
            </a:solidFill>
          </a:ln>
        </p:spPr>
        <p:txBody>
          <a:bodyPr anchor="ctr"/>
          <a:lstStyle/>
          <a:p>
            <a:pPr>
              <a:spcBef>
                <a:spcPts val="600"/>
              </a:spcBef>
            </a:pPr>
            <a:r>
              <a:rPr lang="en-GB" sz="2000" dirty="0"/>
              <a:t>Call 999 </a:t>
            </a:r>
          </a:p>
          <a:p>
            <a:pPr>
              <a:spcBef>
                <a:spcPts val="600"/>
              </a:spcBef>
            </a:pPr>
            <a:r>
              <a:rPr lang="en-GB" sz="2000" dirty="0"/>
              <a:t>This will put you through to the emergency </a:t>
            </a:r>
            <a:br>
              <a:rPr lang="en-GB" sz="2000" dirty="0"/>
            </a:br>
            <a:r>
              <a:rPr lang="en-GB" sz="2000" dirty="0"/>
              <a:t>services operator</a:t>
            </a:r>
          </a:p>
        </p:txBody>
      </p:sp>
      <p:sp>
        <p:nvSpPr>
          <p:cNvPr id="3" name="Rounded Rectangle 2"/>
          <p:cNvSpPr/>
          <p:nvPr/>
        </p:nvSpPr>
        <p:spPr>
          <a:xfrm>
            <a:off x="251520" y="2759214"/>
            <a:ext cx="9073008" cy="442674"/>
          </a:xfrm>
          <a:prstGeom prst="round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B0F0"/>
                </a:solidFill>
                <a:effectLst/>
                <a:uLnTx/>
                <a:uFillTx/>
                <a:latin typeface="Arial"/>
                <a:ea typeface="+mn-ea"/>
                <a:cs typeface="Arial"/>
              </a:rPr>
              <a:t>The operator will ask you for the following information:</a:t>
            </a:r>
          </a:p>
        </p:txBody>
      </p:sp>
      <p:sp>
        <p:nvSpPr>
          <p:cNvPr id="6" name="Rectangle 5"/>
          <p:cNvSpPr/>
          <p:nvPr/>
        </p:nvSpPr>
        <p:spPr>
          <a:xfrm>
            <a:off x="251520" y="3313445"/>
            <a:ext cx="8568952" cy="2400657"/>
          </a:xfrm>
          <a:prstGeom prst="rect">
            <a:avLst/>
          </a:prstGeom>
        </p:spPr>
        <p:txBody>
          <a:bodyPr wrap="square" numCol="2">
            <a:spAutoFit/>
          </a:bodyPr>
          <a:lstStyle/>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which service you require (police, fire, ambulance)</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the telephone number you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are calling from (in case you are cut off or for a call back)</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your exact location (address and postcode)</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type of incident</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number of casualties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extent of injuries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any other dangers or hazards.</a:t>
            </a:r>
          </a:p>
        </p:txBody>
      </p:sp>
    </p:spTree>
    <p:extLst>
      <p:ext uri="{BB962C8B-B14F-4D97-AF65-F5344CB8AC3E}">
        <p14:creationId xmlns:p14="http://schemas.microsoft.com/office/powerpoint/2010/main" val="29022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Fight or flight</a:t>
            </a:r>
          </a:p>
        </p:txBody>
      </p:sp>
      <p:sp>
        <p:nvSpPr>
          <p:cNvPr id="9" name="Content Placeholder 8"/>
          <p:cNvSpPr>
            <a:spLocks noGrp="1"/>
          </p:cNvSpPr>
          <p:nvPr>
            <p:ph idx="1"/>
          </p:nvPr>
        </p:nvSpPr>
        <p:spPr/>
        <p:txBody>
          <a:bodyPr/>
          <a:lstStyle/>
          <a:p>
            <a:pPr marL="0" indent="0">
              <a:buNone/>
            </a:pPr>
            <a:r>
              <a:rPr lang="en-GB" dirty="0"/>
              <a:t>When you become frightened, your body will automatically </a:t>
            </a:r>
            <a:br>
              <a:rPr lang="en-GB" dirty="0"/>
            </a:br>
            <a:r>
              <a:rPr lang="en-GB" dirty="0"/>
              <a:t>go into what is called </a:t>
            </a:r>
            <a:r>
              <a:rPr lang="en-GB" dirty="0">
                <a:solidFill>
                  <a:srgbClr val="00B0F0"/>
                </a:solidFill>
              </a:rPr>
              <a:t>fight</a:t>
            </a:r>
            <a:r>
              <a:rPr lang="en-GB" dirty="0"/>
              <a:t> or </a:t>
            </a:r>
            <a:r>
              <a:rPr lang="en-GB" dirty="0">
                <a:solidFill>
                  <a:srgbClr val="00B0F0"/>
                </a:solidFill>
              </a:rPr>
              <a:t>flight</a:t>
            </a:r>
            <a:r>
              <a:rPr lang="en-GB" dirty="0"/>
              <a:t> mode</a:t>
            </a:r>
          </a:p>
          <a:p>
            <a:pPr marL="0" indent="0">
              <a:buNone/>
            </a:pPr>
            <a:r>
              <a:rPr lang="en-GB" dirty="0"/>
              <a:t>This is because of the basic natural animal instinct in us all </a:t>
            </a:r>
            <a:br>
              <a:rPr lang="en-GB" dirty="0"/>
            </a:br>
            <a:r>
              <a:rPr lang="en-GB" dirty="0"/>
              <a:t>to help us survive potentially dangerous situations</a:t>
            </a:r>
          </a:p>
          <a:p>
            <a:endParaRPr lang="en-GB" dirty="0"/>
          </a:p>
        </p:txBody>
      </p:sp>
      <p:sp>
        <p:nvSpPr>
          <p:cNvPr id="6" name="Rounded Rectangle 5"/>
          <p:cNvSpPr/>
          <p:nvPr/>
        </p:nvSpPr>
        <p:spPr>
          <a:xfrm>
            <a:off x="251520" y="3922105"/>
            <a:ext cx="8004276" cy="476726"/>
          </a:xfrm>
          <a:prstGeom prst="roundRect">
            <a:avLst/>
          </a:prstGeom>
          <a:solidFill>
            <a:srgbClr val="ABE9FF">
              <a:alpha val="90000"/>
            </a:srgbClr>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Stand and physically </a:t>
            </a:r>
            <a:r>
              <a:rPr kumimoji="0" lang="en-GB" sz="2200" b="1" i="0" u="none" strike="noStrike" kern="0" cap="none" spc="0" normalizeH="0" baseline="0" noProof="0" dirty="0">
                <a:ln>
                  <a:noFill/>
                </a:ln>
                <a:solidFill>
                  <a:srgbClr val="00B0F0"/>
                </a:solidFill>
                <a:effectLst/>
                <a:uLnTx/>
                <a:uFillTx/>
                <a:latin typeface="Arial"/>
                <a:ea typeface="+mn-ea"/>
                <a:cs typeface="Arial"/>
              </a:rPr>
              <a:t>FIGHT</a:t>
            </a:r>
            <a:r>
              <a:rPr kumimoji="0" lang="en-GB" sz="2200" b="1" i="0" u="none" strike="noStrike" kern="0" cap="none" spc="0" normalizeH="0" baseline="0" noProof="0" dirty="0">
                <a:ln>
                  <a:noFill/>
                </a:ln>
                <a:solidFill>
                  <a:srgbClr val="FFFFFF"/>
                </a:solidFill>
                <a:effectLst/>
                <a:uLnTx/>
                <a:uFillTx/>
                <a:latin typeface="Arial"/>
                <a:ea typeface="+mn-ea"/>
                <a:cs typeface="Arial"/>
              </a:rPr>
              <a:t> </a:t>
            </a:r>
            <a:r>
              <a:rPr kumimoji="0" lang="en-GB" sz="2200" b="1" i="0" u="none" strike="noStrike" kern="0" cap="none" spc="0" normalizeH="0" baseline="0" noProof="0" dirty="0">
                <a:ln>
                  <a:noFill/>
                </a:ln>
                <a:solidFill>
                  <a:srgbClr val="000000"/>
                </a:solidFill>
                <a:effectLst/>
                <a:uLnTx/>
                <a:uFillTx/>
                <a:latin typeface="Arial"/>
                <a:ea typeface="+mn-ea"/>
                <a:cs typeface="Arial"/>
              </a:rPr>
              <a:t>off an attack</a:t>
            </a:r>
          </a:p>
        </p:txBody>
      </p:sp>
      <p:sp>
        <p:nvSpPr>
          <p:cNvPr id="7" name="Rounded Rectangle 6"/>
          <p:cNvSpPr/>
          <p:nvPr/>
        </p:nvSpPr>
        <p:spPr>
          <a:xfrm>
            <a:off x="251520" y="5017961"/>
            <a:ext cx="8004276" cy="851297"/>
          </a:xfrm>
          <a:prstGeom prst="roundRect">
            <a:avLst/>
          </a:prstGeom>
          <a:solidFill>
            <a:srgbClr val="ABE9FF">
              <a:alpha val="90000"/>
            </a:srgbClr>
          </a:solid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Run away from the situation, </a:t>
            </a:r>
            <a:r>
              <a:rPr kumimoji="0" lang="en-GB" sz="2200" b="1" i="0" u="none" strike="noStrike" kern="0" cap="none" spc="0" normalizeH="0" baseline="0" noProof="0" dirty="0">
                <a:ln>
                  <a:noFill/>
                </a:ln>
                <a:solidFill>
                  <a:srgbClr val="00B0F0"/>
                </a:solidFill>
                <a:effectLst/>
                <a:uLnTx/>
                <a:uFillTx/>
                <a:latin typeface="Arial"/>
                <a:ea typeface="+mn-ea"/>
                <a:cs typeface="Arial"/>
              </a:rPr>
              <a:t>FLIGHT</a:t>
            </a:r>
            <a:r>
              <a:rPr kumimoji="0" lang="en-GB" sz="2200" b="1" i="0" u="none" strike="noStrike" kern="0" cap="none" spc="0" normalizeH="0" baseline="0" noProof="0" dirty="0">
                <a:ln>
                  <a:noFill/>
                </a:ln>
                <a:solidFill>
                  <a:srgbClr val="FFFFFF"/>
                </a:solidFill>
                <a:effectLst/>
                <a:uLnTx/>
                <a:uFillTx/>
                <a:latin typeface="Arial"/>
                <a:ea typeface="+mn-ea"/>
                <a:cs typeface="Arial"/>
              </a:rPr>
              <a:t> </a:t>
            </a:r>
            <a:r>
              <a:rPr kumimoji="0" lang="en-GB" sz="2200" b="1" i="0" u="none" strike="noStrike" kern="0" cap="none" spc="0" normalizeH="0" baseline="0" noProof="0" dirty="0">
                <a:ln>
                  <a:noFill/>
                </a:ln>
                <a:solidFill>
                  <a:srgbClr val="000000"/>
                </a:solidFill>
                <a:effectLst/>
                <a:uLnTx/>
                <a:uFillTx/>
                <a:latin typeface="Arial"/>
                <a:ea typeface="+mn-ea"/>
                <a:cs typeface="Arial"/>
              </a:rPr>
              <a:t>to keep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ourselves safe.</a:t>
            </a:r>
          </a:p>
        </p:txBody>
      </p:sp>
      <p:sp>
        <p:nvSpPr>
          <p:cNvPr id="8" name="Rectangle 7"/>
          <p:cNvSpPr/>
          <p:nvPr/>
        </p:nvSpPr>
        <p:spPr>
          <a:xfrm>
            <a:off x="251520" y="4437112"/>
            <a:ext cx="94423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000000"/>
                </a:solidFill>
                <a:effectLst/>
                <a:uLnTx/>
                <a:uFillTx/>
                <a:latin typeface="Arial"/>
                <a:ea typeface="+mn-ea"/>
                <a:cs typeface="Arial"/>
              </a:rPr>
              <a:t>or to</a:t>
            </a:r>
          </a:p>
        </p:txBody>
      </p:sp>
      <p:sp>
        <p:nvSpPr>
          <p:cNvPr id="10" name="Rounded Rectangle 9"/>
          <p:cNvSpPr/>
          <p:nvPr/>
        </p:nvSpPr>
        <p:spPr>
          <a:xfrm>
            <a:off x="251520" y="2967509"/>
            <a:ext cx="9145016" cy="476726"/>
          </a:xfrm>
          <a:prstGeom prst="round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Fight or flight prepares our brains and bodies to:</a:t>
            </a:r>
          </a:p>
        </p:txBody>
      </p:sp>
    </p:spTree>
    <p:extLst>
      <p:ext uri="{BB962C8B-B14F-4D97-AF65-F5344CB8AC3E}">
        <p14:creationId xmlns:p14="http://schemas.microsoft.com/office/powerpoint/2010/main" val="386914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During fight or flight</a:t>
            </a:r>
          </a:p>
        </p:txBody>
      </p:sp>
      <p:sp>
        <p:nvSpPr>
          <p:cNvPr id="4" name="Content Placeholder 3"/>
          <p:cNvSpPr>
            <a:spLocks noGrp="1"/>
          </p:cNvSpPr>
          <p:nvPr>
            <p:ph idx="1"/>
          </p:nvPr>
        </p:nvSpPr>
        <p:spPr>
          <a:xfrm>
            <a:off x="251520" y="1594387"/>
            <a:ext cx="7848872" cy="908720"/>
          </a:xfrm>
          <a:prstGeom prst="roundRect">
            <a:avLst/>
          </a:prstGeom>
          <a:solidFill>
            <a:srgbClr val="ABE9FF"/>
          </a:solidFill>
          <a:ln w="28575">
            <a:solidFill>
              <a:srgbClr val="00B0F0"/>
            </a:solidFill>
          </a:ln>
        </p:spPr>
        <p:txBody>
          <a:bodyPr/>
          <a:lstStyle/>
          <a:p>
            <a:pPr marL="0" indent="0">
              <a:buNone/>
            </a:pPr>
            <a:r>
              <a:rPr lang="en-GB" dirty="0"/>
              <a:t>Your body releases adrenaline into your system to increase your physical ability to fight or run away</a:t>
            </a:r>
          </a:p>
          <a:p>
            <a:pPr marL="0" indent="0" algn="ctr">
              <a:buNone/>
            </a:pPr>
            <a:endParaRPr lang="en-GB" dirty="0"/>
          </a:p>
          <a:p>
            <a:pPr marL="0" indent="0" algn="ctr">
              <a:buNone/>
            </a:pPr>
            <a:endParaRPr lang="en-GB" dirty="0"/>
          </a:p>
          <a:p>
            <a:pPr marL="0" indent="0" algn="ctr">
              <a:buNone/>
            </a:pPr>
            <a:endParaRPr lang="en-GB" dirty="0"/>
          </a:p>
          <a:p>
            <a:pPr algn="ctr"/>
            <a:endParaRPr lang="en-GB" dirty="0"/>
          </a:p>
        </p:txBody>
      </p:sp>
      <p:sp>
        <p:nvSpPr>
          <p:cNvPr id="5" name="Rounded Rectangle 4"/>
          <p:cNvSpPr/>
          <p:nvPr/>
        </p:nvSpPr>
        <p:spPr>
          <a:xfrm>
            <a:off x="251520" y="2650290"/>
            <a:ext cx="9001000" cy="476726"/>
          </a:xfrm>
          <a:prstGeom prst="round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This adrenaline rush:</a:t>
            </a:r>
          </a:p>
        </p:txBody>
      </p:sp>
      <p:sp>
        <p:nvSpPr>
          <p:cNvPr id="6" name="Rounded Rectangle 5"/>
          <p:cNvSpPr/>
          <p:nvPr/>
        </p:nvSpPr>
        <p:spPr>
          <a:xfrm>
            <a:off x="251520" y="3284984"/>
            <a:ext cx="7488832" cy="2349579"/>
          </a:xfrm>
          <a:prstGeom prst="roundRect">
            <a:avLst/>
          </a:prstGeom>
          <a:ln w="38100">
            <a:solidFill>
              <a:schemeClr val="tx1"/>
            </a:solidFill>
          </a:ln>
        </p:spPr>
        <p:txBody>
          <a:bodyPr wrap="square" anchor="ctr">
            <a:spAutoFit/>
          </a:bodyPr>
          <a:lstStyle/>
          <a:p>
            <a:pPr marL="342900" marR="0" lvl="0" indent="-34290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increases your heart rate</a:t>
            </a:r>
          </a:p>
          <a:p>
            <a:pPr marL="342900" marR="0" lvl="0" indent="-34290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pumps extra blood and oxygen</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to the muscles you need to use</a:t>
            </a:r>
          </a:p>
          <a:p>
            <a:pPr marL="342900" marR="0" lvl="0" indent="-34290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widens your eyes to take in as much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of the situation as possible</a:t>
            </a:r>
          </a:p>
          <a:p>
            <a:pPr marL="342900" marR="0" lvl="0" indent="-34290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intensifies your sense of hearing.</a:t>
            </a:r>
          </a:p>
        </p:txBody>
      </p:sp>
    </p:spTree>
    <p:extLst>
      <p:ext uri="{BB962C8B-B14F-4D97-AF65-F5344CB8AC3E}">
        <p14:creationId xmlns:p14="http://schemas.microsoft.com/office/powerpoint/2010/main" val="77377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After fight or flight</a:t>
            </a:r>
          </a:p>
        </p:txBody>
      </p:sp>
      <p:sp>
        <p:nvSpPr>
          <p:cNvPr id="4" name="Rounded Rectangle 3"/>
          <p:cNvSpPr/>
          <p:nvPr/>
        </p:nvSpPr>
        <p:spPr>
          <a:xfrm>
            <a:off x="251520" y="2276872"/>
            <a:ext cx="8636119" cy="851297"/>
          </a:xfrm>
          <a:prstGeom prst="roundRect">
            <a:avLst/>
          </a:prstGeom>
          <a:solidFill>
            <a:srgbClr val="ABE9FF"/>
          </a:solidFill>
          <a:ln w="38100">
            <a:solidFill>
              <a:srgbClr val="00B0F0"/>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Once the situation ends, your brain and body begins to calm down again in an attempt to get back to normal</a:t>
            </a:r>
          </a:p>
        </p:txBody>
      </p:sp>
      <p:sp>
        <p:nvSpPr>
          <p:cNvPr id="6" name="Rounded Rectangle 5"/>
          <p:cNvSpPr/>
          <p:nvPr/>
        </p:nvSpPr>
        <p:spPr>
          <a:xfrm>
            <a:off x="251519" y="3366027"/>
            <a:ext cx="8636119" cy="1236583"/>
          </a:xfrm>
          <a:prstGeom prst="roundRect">
            <a:avLst>
              <a:gd name="adj" fmla="val 18601"/>
            </a:avLst>
          </a:prstGeom>
          <a:solidFill>
            <a:schemeClr val="bg1">
              <a:lumMod val="75000"/>
            </a:schemeClr>
          </a:solidFill>
          <a:ln w="38100">
            <a:solidFill>
              <a:schemeClr val="tx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Your body slowly returns to its natural relaxed state,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and as you calm down, your brain returns to thinking with the rational side again.</a:t>
            </a:r>
          </a:p>
        </p:txBody>
      </p:sp>
    </p:spTree>
    <p:extLst>
      <p:ext uri="{BB962C8B-B14F-4D97-AF65-F5344CB8AC3E}">
        <p14:creationId xmlns:p14="http://schemas.microsoft.com/office/powerpoint/2010/main" val="160539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Shock</a:t>
            </a:r>
          </a:p>
        </p:txBody>
      </p:sp>
      <p:sp>
        <p:nvSpPr>
          <p:cNvPr id="6" name="Rounded Rectangle 5"/>
          <p:cNvSpPr/>
          <p:nvPr/>
        </p:nvSpPr>
        <p:spPr>
          <a:xfrm>
            <a:off x="251520" y="3471981"/>
            <a:ext cx="8568952" cy="873621"/>
          </a:xfrm>
          <a:prstGeom prst="roundRect">
            <a:avLst>
              <a:gd name="adj" fmla="val 20533"/>
            </a:avLst>
          </a:prstGeom>
          <a:solidFill>
            <a:schemeClr val="bg1">
              <a:lumMod val="75000"/>
            </a:schemeClr>
          </a:solidFill>
          <a:ln w="28575">
            <a:solidFill>
              <a:schemeClr val="tx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This normally only happens after a particularly threatening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or frightening situation.</a:t>
            </a:r>
          </a:p>
        </p:txBody>
      </p:sp>
      <p:sp>
        <p:nvSpPr>
          <p:cNvPr id="7" name="Rounded Rectangle 6">
            <a:extLst>
              <a:ext uri="{FF2B5EF4-FFF2-40B4-BE49-F238E27FC236}">
                <a16:creationId xmlns:a16="http://schemas.microsoft.com/office/drawing/2014/main" xmlns="" id="{586C31D8-8899-2B46-A261-BCF7EE95E246}"/>
              </a:ext>
            </a:extLst>
          </p:cNvPr>
          <p:cNvSpPr/>
          <p:nvPr/>
        </p:nvSpPr>
        <p:spPr>
          <a:xfrm>
            <a:off x="251520" y="2342808"/>
            <a:ext cx="8636119" cy="851297"/>
          </a:xfrm>
          <a:prstGeom prst="roundRect">
            <a:avLst/>
          </a:prstGeom>
          <a:solidFill>
            <a:srgbClr val="ABE9FF"/>
          </a:solidFill>
          <a:ln w="38100">
            <a:solidFill>
              <a:srgbClr val="00B0F0"/>
            </a:solidFill>
          </a:ln>
        </p:spPr>
        <p:txBody>
          <a:bodyPr wrap="square" anchor="ctr">
            <a:spAutoFit/>
          </a:bodyPr>
          <a:lstStyle/>
          <a:p>
            <a:pPr lvl="0" algn="ctr" fontAlgn="auto">
              <a:spcBef>
                <a:spcPts val="0"/>
              </a:spcBef>
              <a:spcAft>
                <a:spcPts val="0"/>
              </a:spcAft>
              <a:defRPr/>
            </a:pPr>
            <a:r>
              <a:rPr lang="en-GB" sz="2200" dirty="0">
                <a:solidFill>
                  <a:srgbClr val="000000"/>
                </a:solidFill>
                <a:latin typeface="Arial"/>
                <a:cs typeface="Arial"/>
              </a:rPr>
              <a:t>If brains and bodies </a:t>
            </a:r>
            <a:r>
              <a:rPr lang="en-GB" sz="2200" dirty="0">
                <a:solidFill>
                  <a:srgbClr val="00B0F0"/>
                </a:solidFill>
                <a:latin typeface="Arial"/>
                <a:cs typeface="Arial"/>
              </a:rPr>
              <a:t>do not</a:t>
            </a:r>
            <a:r>
              <a:rPr lang="en-GB" sz="2200" dirty="0">
                <a:solidFill>
                  <a:srgbClr val="000000"/>
                </a:solidFill>
                <a:latin typeface="Arial"/>
                <a:cs typeface="Arial"/>
              </a:rPr>
              <a:t> return to their natural conditions as they should, you can go into a state known as </a:t>
            </a:r>
            <a:r>
              <a:rPr lang="en-GB" sz="2200" dirty="0">
                <a:solidFill>
                  <a:srgbClr val="00B0F0"/>
                </a:solidFill>
                <a:latin typeface="Arial"/>
                <a:cs typeface="Arial"/>
              </a:rPr>
              <a:t>shock</a:t>
            </a:r>
          </a:p>
        </p:txBody>
      </p:sp>
    </p:spTree>
    <p:extLst>
      <p:ext uri="{BB962C8B-B14F-4D97-AF65-F5344CB8AC3E}">
        <p14:creationId xmlns:p14="http://schemas.microsoft.com/office/powerpoint/2010/main" val="138518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D18752F-6E9C-42F7-889B-F3CA6987E63C}"/>
              </a:ext>
            </a:extLst>
          </p:cNvPr>
          <p:cNvSpPr>
            <a:spLocks noGrp="1"/>
          </p:cNvSpPr>
          <p:nvPr>
            <p:ph type="title"/>
          </p:nvPr>
        </p:nvSpPr>
        <p:spPr/>
        <p:txBody>
          <a:bodyPr/>
          <a:lstStyle/>
          <a:p>
            <a:r>
              <a:rPr lang="en-GB" dirty="0"/>
              <a:t>Escalation procedure</a:t>
            </a:r>
          </a:p>
        </p:txBody>
      </p:sp>
      <p:sp>
        <p:nvSpPr>
          <p:cNvPr id="4" name="Content Placeholder 3">
            <a:extLst>
              <a:ext uri="{FF2B5EF4-FFF2-40B4-BE49-F238E27FC236}">
                <a16:creationId xmlns:a16="http://schemas.microsoft.com/office/drawing/2014/main" xmlns="" id="{2212D21A-DADE-4ECB-BD1F-8B6A58282F0F}"/>
              </a:ext>
            </a:extLst>
          </p:cNvPr>
          <p:cNvSpPr>
            <a:spLocks noGrp="1"/>
          </p:cNvSpPr>
          <p:nvPr>
            <p:ph idx="1"/>
          </p:nvPr>
        </p:nvSpPr>
        <p:spPr>
          <a:xfrm>
            <a:off x="251520" y="1268760"/>
            <a:ext cx="8640960" cy="3024336"/>
          </a:xfrm>
        </p:spPr>
        <p:txBody>
          <a:bodyPr/>
          <a:lstStyle/>
          <a:p>
            <a:pPr marL="0" indent="0">
              <a:buNone/>
            </a:pPr>
            <a:r>
              <a:rPr lang="en-GB" dirty="0"/>
              <a:t>Companies will often have an escalation procedure for incidents and emergencies.  It is important that you:</a:t>
            </a:r>
          </a:p>
          <a:p>
            <a:pPr marL="0" indent="0">
              <a:buNone/>
            </a:pPr>
            <a:endParaRPr lang="en-GB" dirty="0"/>
          </a:p>
          <a:p>
            <a:r>
              <a:rPr lang="en-GB" dirty="0"/>
              <a:t>understand how a graduated response can be applied in each situation</a:t>
            </a:r>
          </a:p>
          <a:p>
            <a:r>
              <a:rPr lang="en-GB" dirty="0"/>
              <a:t>be required to record your involvement as you may be asked to review and evaluate the responses during the incident</a:t>
            </a:r>
          </a:p>
          <a:p>
            <a:endParaRPr lang="en-GB" dirty="0"/>
          </a:p>
          <a:p>
            <a:pPr marL="0" indent="0">
              <a:buNone/>
            </a:pPr>
            <a:endParaRPr lang="en-GB" dirty="0"/>
          </a:p>
        </p:txBody>
      </p:sp>
      <p:sp>
        <p:nvSpPr>
          <p:cNvPr id="5" name="Rounded Rectangle 3">
            <a:extLst>
              <a:ext uri="{FF2B5EF4-FFF2-40B4-BE49-F238E27FC236}">
                <a16:creationId xmlns:a16="http://schemas.microsoft.com/office/drawing/2014/main" xmlns="" id="{9705ED1F-E599-4CC2-AF06-DD7F6C6F3CB0}"/>
              </a:ext>
            </a:extLst>
          </p:cNvPr>
          <p:cNvSpPr/>
          <p:nvPr/>
        </p:nvSpPr>
        <p:spPr>
          <a:xfrm>
            <a:off x="251520" y="4321835"/>
            <a:ext cx="8636119" cy="1225868"/>
          </a:xfrm>
          <a:prstGeom prst="roundRect">
            <a:avLst/>
          </a:prstGeom>
          <a:solidFill>
            <a:srgbClr val="ABE9FF"/>
          </a:solidFill>
          <a:ln w="38100">
            <a:solidFill>
              <a:srgbClr val="00B0F0"/>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0000"/>
                </a:solidFill>
                <a:latin typeface="Arial"/>
                <a:cs typeface="Arial"/>
              </a:rPr>
              <a:t>When dealing with an emergency situation you must be aware of taking control in crowds to avoid people from being crushed or injured during an evacuation or </a:t>
            </a:r>
            <a:r>
              <a:rPr lang="en-GB" sz="2200" dirty="0" err="1">
                <a:solidFill>
                  <a:srgbClr val="000000"/>
                </a:solidFill>
                <a:latin typeface="Arial"/>
                <a:cs typeface="Arial"/>
              </a:rPr>
              <a:t>invacuation</a:t>
            </a:r>
            <a:r>
              <a:rPr lang="en-GB" sz="2200" dirty="0">
                <a:solidFill>
                  <a:srgbClr val="000000"/>
                </a:solidFill>
                <a:latin typeface="Arial"/>
                <a:cs typeface="Arial"/>
              </a:rPr>
              <a:t>.</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87592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 aid</a:t>
            </a:r>
          </a:p>
        </p:txBody>
      </p:sp>
      <p:grpSp>
        <p:nvGrpSpPr>
          <p:cNvPr id="11" name="Group 10">
            <a:extLst>
              <a:ext uri="{FF2B5EF4-FFF2-40B4-BE49-F238E27FC236}">
                <a16:creationId xmlns:a16="http://schemas.microsoft.com/office/drawing/2014/main" xmlns="" id="{F774647B-0EF2-0B45-A48E-D1C5E4500EEF}"/>
              </a:ext>
            </a:extLst>
          </p:cNvPr>
          <p:cNvGrpSpPr/>
          <p:nvPr/>
        </p:nvGrpSpPr>
        <p:grpSpPr>
          <a:xfrm>
            <a:off x="539552" y="2148836"/>
            <a:ext cx="6014695" cy="2560327"/>
            <a:chOff x="2877785" y="1767944"/>
            <a:chExt cx="6014695" cy="2560327"/>
          </a:xfrm>
        </p:grpSpPr>
        <p:sp>
          <p:nvSpPr>
            <p:cNvPr id="12" name="Rounded Rectangle 5">
              <a:extLst>
                <a:ext uri="{FF2B5EF4-FFF2-40B4-BE49-F238E27FC236}">
                  <a16:creationId xmlns:a16="http://schemas.microsoft.com/office/drawing/2014/main" xmlns="" id="{FED8E91B-25F6-5A4E-AC6A-6459196EC1DD}"/>
                </a:ext>
              </a:extLst>
            </p:cNvPr>
            <p:cNvSpPr>
              <a:spLocks noChangeArrowheads="1"/>
            </p:cNvSpPr>
            <p:nvPr/>
          </p:nvSpPr>
          <p:spPr bwMode="auto">
            <a:xfrm>
              <a:off x="3155615" y="1978692"/>
              <a:ext cx="5736865" cy="2349579"/>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r" eaLnBrk="1" fontAlgn="auto" hangingPunct="1">
                <a:spcBef>
                  <a:spcPts val="0"/>
                </a:spcBef>
                <a:spcAft>
                  <a:spcPts val="0"/>
                </a:spcAft>
                <a:defRPr/>
              </a:pPr>
              <a:r>
                <a:rPr kumimoji="0" lang="en-GB" altLang="en-US" sz="2200" i="0" u="none" strike="noStrike" kern="1200" cap="none" spc="0" normalizeH="0" baseline="0" noProof="0" dirty="0">
                  <a:ln>
                    <a:noFill/>
                  </a:ln>
                  <a:solidFill>
                    <a:srgbClr val="000000"/>
                  </a:solidFill>
                  <a:effectLst/>
                  <a:uLnTx/>
                  <a:uFillTx/>
                  <a:latin typeface="Arial" charset="0"/>
                  <a:ea typeface="+mn-ea"/>
                  <a:cs typeface="Arial" charset="0"/>
                </a:rPr>
                <a:t>	</a:t>
              </a:r>
              <a:r>
                <a:rPr lang="en-GB" altLang="en-US" sz="2200" dirty="0">
                  <a:solidFill>
                    <a:schemeClr val="bg1"/>
                  </a:solidFill>
                </a:rPr>
                <a:t>First aid </a:t>
              </a:r>
              <a:r>
                <a:rPr lang="en-GB" altLang="en-US" sz="2200" dirty="0"/>
                <a:t>is defined as the initial or immediate assistance given to someone who has been injured or taken ill, prior to the arrival of an ambulance, doctor or other suitably qualified person.</a:t>
              </a:r>
            </a:p>
          </p:txBody>
        </p:sp>
        <p:grpSp>
          <p:nvGrpSpPr>
            <p:cNvPr id="13" name="Group 63">
              <a:extLst>
                <a:ext uri="{FF2B5EF4-FFF2-40B4-BE49-F238E27FC236}">
                  <a16:creationId xmlns:a16="http://schemas.microsoft.com/office/drawing/2014/main" xmlns="" id="{7CE46DD4-0596-D841-B8D5-C47489EC0AFD}"/>
                </a:ext>
              </a:extLst>
            </p:cNvPr>
            <p:cNvGrpSpPr>
              <a:grpSpLocks/>
            </p:cNvGrpSpPr>
            <p:nvPr/>
          </p:nvGrpSpPr>
          <p:grpSpPr bwMode="auto">
            <a:xfrm>
              <a:off x="2877785" y="1767944"/>
              <a:ext cx="790575" cy="657225"/>
              <a:chOff x="4797295" y="4829815"/>
              <a:chExt cx="792000" cy="658801"/>
            </a:xfrm>
            <a:solidFill>
              <a:srgbClr val="F58305"/>
            </a:solidFill>
          </p:grpSpPr>
          <p:sp>
            <p:nvSpPr>
              <p:cNvPr id="14" name="Oval 13">
                <a:extLst>
                  <a:ext uri="{FF2B5EF4-FFF2-40B4-BE49-F238E27FC236}">
                    <a16:creationId xmlns:a16="http://schemas.microsoft.com/office/drawing/2014/main" xmlns="" id="{E1CE15FD-D635-EE41-9509-6F77AF72FA30}"/>
                  </a:ext>
                </a:extLst>
              </p:cNvPr>
              <p:cNvSpPr/>
              <p:nvPr/>
            </p:nvSpPr>
            <p:spPr>
              <a:xfrm>
                <a:off x="4797295" y="4829815"/>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5" name="Picture 65" descr="A close up of a logo&#10;&#10;Description automatically generated">
                <a:extLst>
                  <a:ext uri="{FF2B5EF4-FFF2-40B4-BE49-F238E27FC236}">
                    <a16:creationId xmlns:a16="http://schemas.microsoft.com/office/drawing/2014/main" xmlns="" id="{69C6A93C-7DBC-5042-93B4-0EA72461E7E1}"/>
                  </a:ext>
                </a:extLst>
              </p:cNvPr>
              <p:cNvPicPr>
                <a:picLocks noChangeAspect="1" noChangeArrowheads="1"/>
              </p:cNvPicPr>
              <p:nvPr/>
            </p:nvPicPr>
            <p:blipFill>
              <a:blip r:embed="rId3"/>
              <a:srcRect/>
              <a:stretch>
                <a:fillRect/>
              </a:stretch>
            </p:blipFill>
            <p:spPr bwMode="auto">
              <a:xfrm>
                <a:off x="4931351" y="4966852"/>
                <a:ext cx="538192" cy="384731"/>
              </a:xfrm>
              <a:prstGeom prst="rect">
                <a:avLst/>
              </a:prstGeom>
              <a:noFill/>
              <a:ln>
                <a:noFill/>
              </a:ln>
            </p:spPr>
          </p:pic>
        </p:grpSp>
      </p:grpSp>
    </p:spTree>
    <p:extLst>
      <p:ext uri="{BB962C8B-B14F-4D97-AF65-F5344CB8AC3E}">
        <p14:creationId xmlns:p14="http://schemas.microsoft.com/office/powerpoint/2010/main" val="395024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First-aid aims</a:t>
            </a:r>
          </a:p>
        </p:txBody>
      </p:sp>
      <p:sp>
        <p:nvSpPr>
          <p:cNvPr id="4" name="Content Placeholder 3"/>
          <p:cNvSpPr>
            <a:spLocks noGrp="1"/>
          </p:cNvSpPr>
          <p:nvPr>
            <p:ph idx="1"/>
          </p:nvPr>
        </p:nvSpPr>
        <p:spPr>
          <a:xfrm>
            <a:off x="251520" y="2344350"/>
            <a:ext cx="8640960" cy="1800200"/>
          </a:xfrm>
        </p:spPr>
        <p:txBody>
          <a:bodyPr/>
          <a:lstStyle/>
          <a:p>
            <a:pPr>
              <a:spcBef>
                <a:spcPts val="600"/>
              </a:spcBef>
            </a:pPr>
            <a:r>
              <a:rPr lang="en-GB" dirty="0"/>
              <a:t>preserve life</a:t>
            </a:r>
          </a:p>
          <a:p>
            <a:pPr>
              <a:spcBef>
                <a:spcPts val="600"/>
              </a:spcBef>
            </a:pPr>
            <a:r>
              <a:rPr lang="en-GB" dirty="0"/>
              <a:t>prevent the condition from worsening</a:t>
            </a:r>
          </a:p>
          <a:p>
            <a:pPr>
              <a:spcBef>
                <a:spcPts val="600"/>
              </a:spcBef>
            </a:pPr>
            <a:r>
              <a:rPr lang="en-GB" dirty="0"/>
              <a:t>promote recovery</a:t>
            </a:r>
          </a:p>
          <a:p>
            <a:pPr>
              <a:spcBef>
                <a:spcPts val="600"/>
              </a:spcBef>
            </a:pPr>
            <a:r>
              <a:rPr lang="en-GB" dirty="0"/>
              <a:t>obtain qualified assistance</a:t>
            </a:r>
          </a:p>
        </p:txBody>
      </p:sp>
      <p:sp>
        <p:nvSpPr>
          <p:cNvPr id="3" name="Rounded Rectangle 2"/>
          <p:cNvSpPr/>
          <p:nvPr/>
        </p:nvSpPr>
        <p:spPr>
          <a:xfrm>
            <a:off x="251520" y="1624270"/>
            <a:ext cx="7992888" cy="476726"/>
          </a:xfrm>
          <a:prstGeom prst="roundRect">
            <a:avLst/>
          </a:prstGeom>
          <a:solidFill>
            <a:srgbClr val="00B0F0"/>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The main aims of first aid are to:</a:t>
            </a:r>
          </a:p>
        </p:txBody>
      </p:sp>
      <p:sp>
        <p:nvSpPr>
          <p:cNvPr id="5" name="Rectangle: Rounded Corners 4">
            <a:extLst>
              <a:ext uri="{FF2B5EF4-FFF2-40B4-BE49-F238E27FC236}">
                <a16:creationId xmlns:a16="http://schemas.microsoft.com/office/drawing/2014/main" xmlns="" id="{09D84678-3FE9-4F8D-A857-55698B2513D8}"/>
              </a:ext>
            </a:extLst>
          </p:cNvPr>
          <p:cNvSpPr/>
          <p:nvPr/>
        </p:nvSpPr>
        <p:spPr>
          <a:xfrm>
            <a:off x="251520" y="4287435"/>
            <a:ext cx="8640960" cy="1600438"/>
          </a:xfrm>
          <a:prstGeom prst="roundRect">
            <a:avLst/>
          </a:prstGeom>
          <a:solidFill>
            <a:schemeClr val="bg1">
              <a:lumMod val="75000"/>
            </a:schemeClr>
          </a:solidFill>
          <a:ln w="28575">
            <a:solidFill>
              <a:schemeClr val="tx1"/>
            </a:solidFill>
          </a:ln>
        </p:spPr>
        <p:txBody>
          <a:bodyPr wrap="square">
            <a:spAutoFit/>
          </a:bodyPr>
          <a:lstStyle/>
          <a:p>
            <a:pPr marL="0" marR="0" lvl="0" indent="0" defTabSz="914400" rtl="0" eaLnBrk="1" fontAlgn="base" latinLnBrk="0" hangingPunct="1">
              <a:lnSpc>
                <a:spcPct val="100000"/>
              </a:lnSpc>
              <a:spcBef>
                <a:spcPts val="60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Employers are required by law to provide adequate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personnel, training, equipment and facilities to any</a:t>
            </a:r>
            <a:r>
              <a:rPr kumimoji="0" lang="en-GB" sz="2200" b="1" i="0" u="none" strike="noStrike" kern="1200" cap="none" spc="0" normalizeH="0" noProof="0" dirty="0">
                <a:ln>
                  <a:noFill/>
                </a:ln>
                <a:solidFill>
                  <a:srgbClr val="000000"/>
                </a:solidFill>
                <a:effectLst/>
                <a:uLnTx/>
                <a:uFillTx/>
                <a:latin typeface="Arial" charset="0"/>
                <a:ea typeface="+mn-ea"/>
                <a:cs typeface="Arial" charset="0"/>
              </a:rPr>
              <a:t> </a:t>
            </a: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staff/visitors/customers should they be injured or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taken ill on the site.</a:t>
            </a:r>
          </a:p>
        </p:txBody>
      </p:sp>
    </p:spTree>
    <p:extLst>
      <p:ext uri="{BB962C8B-B14F-4D97-AF65-F5344CB8AC3E}">
        <p14:creationId xmlns:p14="http://schemas.microsoft.com/office/powerpoint/2010/main" val="212026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Security officers: key holding</a:t>
            </a:r>
          </a:p>
        </p:txBody>
      </p:sp>
      <p:sp>
        <p:nvSpPr>
          <p:cNvPr id="5" name="Rounded Rectangle 5"/>
          <p:cNvSpPr>
            <a:spLocks noChangeArrowheads="1"/>
          </p:cNvSpPr>
          <p:nvPr/>
        </p:nvSpPr>
        <p:spPr bwMode="auto">
          <a:xfrm>
            <a:off x="410015" y="2557741"/>
            <a:ext cx="8337186" cy="1975009"/>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Key holding</a:t>
            </a:r>
          </a:p>
          <a:p>
            <a:pPr marL="0" marR="0" lvl="0" indent="0" algn="r" defTabSz="914400" rtl="0" eaLnBrk="1" fontAlgn="auto" latinLnBrk="0" hangingPunct="1">
              <a:lnSpc>
                <a:spcPct val="100000"/>
              </a:lnSpc>
              <a:spcBef>
                <a:spcPts val="0"/>
              </a:spcBef>
              <a:spcAft>
                <a:spcPts val="0"/>
              </a:spcAft>
              <a:buClrTx/>
              <a:buSzTx/>
              <a:buFontTx/>
              <a:buNone/>
              <a:tabLst/>
              <a:defRPr/>
            </a:pPr>
            <a:r>
              <a:rPr lang="en-GB" altLang="en-US" sz="2200" dirty="0"/>
              <a:t>K</a:t>
            </a:r>
            <a:r>
              <a:rPr kumimoji="0" lang="en-GB" altLang="en-US" sz="2200" i="0" u="none" strike="noStrike" kern="1200" cap="none" spc="0" normalizeH="0" baseline="0" noProof="0" dirty="0" err="1">
                <a:ln>
                  <a:noFill/>
                </a:ln>
                <a:effectLst/>
                <a:uLnTx/>
                <a:uFillTx/>
                <a:latin typeface="Arial" charset="0"/>
                <a:ea typeface="+mn-ea"/>
                <a:cs typeface="Arial" charset="0"/>
              </a:rPr>
              <a:t>ey</a:t>
            </a:r>
            <a:r>
              <a:rPr kumimoji="0" lang="en-GB" altLang="en-US" sz="2200" i="0" u="none" strike="noStrike" kern="1200" cap="none" spc="0" normalizeH="0" baseline="0" noProof="0" dirty="0">
                <a:ln>
                  <a:noFill/>
                </a:ln>
                <a:effectLst/>
                <a:uLnTx/>
                <a:uFillTx/>
                <a:latin typeface="Arial" charset="0"/>
                <a:ea typeface="+mn-ea"/>
                <a:cs typeface="Arial" charset="0"/>
              </a:rPr>
              <a:t> holding is where a security officer keeps custody of, </a:t>
            </a:r>
            <a:br>
              <a:rPr kumimoji="0" lang="en-GB" altLang="en-US" sz="2200" i="0" u="none" strike="noStrike" kern="1200" cap="none" spc="0" normalizeH="0" baseline="0" noProof="0" dirty="0">
                <a:ln>
                  <a:noFill/>
                </a:ln>
                <a:effectLst/>
                <a:uLnTx/>
                <a:uFillTx/>
                <a:latin typeface="Arial" charset="0"/>
                <a:ea typeface="+mn-ea"/>
                <a:cs typeface="Arial" charset="0"/>
              </a:rPr>
            </a:br>
            <a:r>
              <a:rPr kumimoji="0" lang="en-GB" altLang="en-US" sz="2200" i="0" u="none" strike="noStrike" kern="1200" cap="none" spc="0" normalizeH="0" baseline="0" noProof="0" dirty="0">
                <a:ln>
                  <a:noFill/>
                </a:ln>
                <a:effectLst/>
                <a:uLnTx/>
                <a:uFillTx/>
                <a:latin typeface="Arial" charset="0"/>
                <a:ea typeface="+mn-ea"/>
                <a:cs typeface="Arial" charset="0"/>
              </a:rPr>
              <a:t>or controls access to, any key or similar device for operating (whether mechanically, electronically or otherwise) any lock.</a:t>
            </a:r>
          </a:p>
        </p:txBody>
      </p:sp>
      <p:grpSp>
        <p:nvGrpSpPr>
          <p:cNvPr id="11" name="Group 63">
            <a:extLst>
              <a:ext uri="{FF2B5EF4-FFF2-40B4-BE49-F238E27FC236}">
                <a16:creationId xmlns:a16="http://schemas.microsoft.com/office/drawing/2014/main" xmlns="" id="{ED0EEF25-ECCA-425F-99C5-2395F6893070}"/>
              </a:ext>
            </a:extLst>
          </p:cNvPr>
          <p:cNvGrpSpPr>
            <a:grpSpLocks/>
          </p:cNvGrpSpPr>
          <p:nvPr/>
        </p:nvGrpSpPr>
        <p:grpSpPr bwMode="auto">
          <a:xfrm>
            <a:off x="323528" y="2416413"/>
            <a:ext cx="790575" cy="657225"/>
            <a:chOff x="2166297" y="4501361"/>
            <a:chExt cx="792000" cy="658801"/>
          </a:xfrm>
          <a:solidFill>
            <a:srgbClr val="F58305"/>
          </a:solidFill>
        </p:grpSpPr>
        <p:sp>
          <p:nvSpPr>
            <p:cNvPr id="12" name="Oval 11">
              <a:extLst>
                <a:ext uri="{FF2B5EF4-FFF2-40B4-BE49-F238E27FC236}">
                  <a16:creationId xmlns:a16="http://schemas.microsoft.com/office/drawing/2014/main" xmlns="" id="{8F105292-04DF-42D4-A66F-9C700A6E97FE}"/>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3" name="Picture 65" descr="A close up of a logo&#10;&#10;Description automatically generated">
              <a:extLst>
                <a:ext uri="{FF2B5EF4-FFF2-40B4-BE49-F238E27FC236}">
                  <a16:creationId xmlns:a16="http://schemas.microsoft.com/office/drawing/2014/main" xmlns="" id="{F711D062-9C56-472A-ABA3-9149E7CBBD5A}"/>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spTree>
    <p:extLst>
      <p:ext uri="{BB962C8B-B14F-4D97-AF65-F5344CB8AC3E}">
        <p14:creationId xmlns:p14="http://schemas.microsoft.com/office/powerpoint/2010/main" val="389557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Person injury responses</a:t>
            </a:r>
          </a:p>
        </p:txBody>
      </p:sp>
      <p:sp>
        <p:nvSpPr>
          <p:cNvPr id="4" name="Content Placeholder 3"/>
          <p:cNvSpPr>
            <a:spLocks noGrp="1"/>
          </p:cNvSpPr>
          <p:nvPr>
            <p:ph idx="1"/>
          </p:nvPr>
        </p:nvSpPr>
        <p:spPr>
          <a:xfrm>
            <a:off x="251520" y="2032642"/>
            <a:ext cx="8640960" cy="2585566"/>
          </a:xfrm>
        </p:spPr>
        <p:txBody>
          <a:bodyPr/>
          <a:lstStyle/>
          <a:p>
            <a:pPr>
              <a:spcBef>
                <a:spcPts val="600"/>
              </a:spcBef>
            </a:pPr>
            <a:r>
              <a:rPr lang="en-GB" dirty="0"/>
              <a:t>the site’s policy for providing first aid</a:t>
            </a:r>
          </a:p>
          <a:p>
            <a:pPr>
              <a:spcBef>
                <a:spcPts val="600"/>
              </a:spcBef>
            </a:pPr>
            <a:r>
              <a:rPr lang="en-GB" dirty="0"/>
              <a:t>what you are expected to do in a medical emergency</a:t>
            </a:r>
          </a:p>
          <a:p>
            <a:pPr>
              <a:spcBef>
                <a:spcPts val="600"/>
              </a:spcBef>
            </a:pPr>
            <a:r>
              <a:rPr lang="en-GB" dirty="0"/>
              <a:t>who the designated first-aiders on the site are</a:t>
            </a:r>
          </a:p>
          <a:p>
            <a:pPr>
              <a:spcBef>
                <a:spcPts val="600"/>
              </a:spcBef>
            </a:pPr>
            <a:r>
              <a:rPr lang="en-GB" dirty="0"/>
              <a:t>how to contact them</a:t>
            </a:r>
          </a:p>
          <a:p>
            <a:pPr>
              <a:spcBef>
                <a:spcPts val="600"/>
              </a:spcBef>
            </a:pPr>
            <a:r>
              <a:rPr lang="en-GB" dirty="0"/>
              <a:t>where the first-aid room and equipment are</a:t>
            </a:r>
          </a:p>
          <a:p>
            <a:pPr marL="0" indent="0">
              <a:spcBef>
                <a:spcPts val="600"/>
              </a:spcBef>
              <a:buNone/>
            </a:pPr>
            <a:endParaRPr lang="en-GB" sz="2400" dirty="0"/>
          </a:p>
        </p:txBody>
      </p:sp>
      <p:sp>
        <p:nvSpPr>
          <p:cNvPr id="3" name="Rounded Rectangle 2"/>
          <p:cNvSpPr/>
          <p:nvPr/>
        </p:nvSpPr>
        <p:spPr>
          <a:xfrm>
            <a:off x="251520" y="1268760"/>
            <a:ext cx="9001000" cy="476726"/>
          </a:xfrm>
          <a:prstGeom prst="roundRect">
            <a:avLst/>
          </a:prstGeom>
          <a:solidFill>
            <a:srgbClr val="00B0F0"/>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You need to know:</a:t>
            </a:r>
          </a:p>
        </p:txBody>
      </p:sp>
      <p:sp>
        <p:nvSpPr>
          <p:cNvPr id="6" name="Rectangle: Rounded Corners 5">
            <a:extLst>
              <a:ext uri="{FF2B5EF4-FFF2-40B4-BE49-F238E27FC236}">
                <a16:creationId xmlns:a16="http://schemas.microsoft.com/office/drawing/2014/main" xmlns="" id="{D54D546C-A2BA-42F8-A50D-A7BA62A37BAB}"/>
              </a:ext>
            </a:extLst>
          </p:cNvPr>
          <p:cNvSpPr/>
          <p:nvPr/>
        </p:nvSpPr>
        <p:spPr>
          <a:xfrm>
            <a:off x="395536" y="4509120"/>
            <a:ext cx="8352928" cy="476726"/>
          </a:xfrm>
          <a:prstGeom prst="roundRect">
            <a:avLst/>
          </a:prstGeom>
          <a:solidFill>
            <a:schemeClr val="bg1">
              <a:lumMod val="7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You may even be required to undergo first-aid training.</a:t>
            </a:r>
          </a:p>
        </p:txBody>
      </p:sp>
    </p:spTree>
    <p:extLst>
      <p:ext uri="{BB962C8B-B14F-4D97-AF65-F5344CB8AC3E}">
        <p14:creationId xmlns:p14="http://schemas.microsoft.com/office/powerpoint/2010/main" val="32400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 aid actions</a:t>
            </a:r>
          </a:p>
        </p:txBody>
      </p:sp>
      <p:sp>
        <p:nvSpPr>
          <p:cNvPr id="4" name="Content Placeholder 3"/>
          <p:cNvSpPr>
            <a:spLocks noGrp="1"/>
          </p:cNvSpPr>
          <p:nvPr>
            <p:ph idx="1"/>
          </p:nvPr>
        </p:nvSpPr>
        <p:spPr>
          <a:xfrm>
            <a:off x="251520" y="1434525"/>
            <a:ext cx="8640960" cy="792088"/>
          </a:xfrm>
          <a:prstGeom prst="roundRect">
            <a:avLst/>
          </a:prstGeom>
          <a:solidFill>
            <a:schemeClr val="bg1">
              <a:lumMod val="75000"/>
            </a:schemeClr>
          </a:solidFill>
          <a:ln w="28575">
            <a:solidFill>
              <a:schemeClr val="tx1"/>
            </a:solidFill>
          </a:ln>
        </p:spPr>
        <p:txBody>
          <a:bodyPr/>
          <a:lstStyle/>
          <a:p>
            <a:pPr marL="0" indent="0" algn="ctr">
              <a:buNone/>
            </a:pPr>
            <a:r>
              <a:rPr lang="en-GB" dirty="0"/>
              <a:t>If you are trained to do so, you may be required to administer first aid in times of emergency</a:t>
            </a:r>
          </a:p>
        </p:txBody>
      </p:sp>
      <p:sp>
        <p:nvSpPr>
          <p:cNvPr id="3" name="Rounded Rectangle 2"/>
          <p:cNvSpPr/>
          <p:nvPr/>
        </p:nvSpPr>
        <p:spPr>
          <a:xfrm>
            <a:off x="225034" y="2492896"/>
            <a:ext cx="9126760" cy="476726"/>
          </a:xfrm>
          <a:prstGeom prst="roundRect">
            <a:avLst/>
          </a:prstGeom>
          <a:solidFill>
            <a:srgbClr val="00B0F0"/>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Remember the following:</a:t>
            </a:r>
          </a:p>
        </p:txBody>
      </p:sp>
      <p:sp>
        <p:nvSpPr>
          <p:cNvPr id="5" name="Rectangle 4"/>
          <p:cNvSpPr/>
          <p:nvPr/>
        </p:nvSpPr>
        <p:spPr>
          <a:xfrm>
            <a:off x="269776" y="3212976"/>
            <a:ext cx="8874224" cy="3185487"/>
          </a:xfrm>
          <a:prstGeom prst="rect">
            <a:avLst/>
          </a:prstGeom>
        </p:spPr>
        <p:txBody>
          <a:bodyPr wrap="square" numCol="2">
            <a:spAutoFit/>
          </a:bodyPr>
          <a:lstStyle/>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ensure your own safety first</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assess the situation</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control the situation</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diagnose the injury/illness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save life</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
            </a:r>
            <a:br>
              <a:rPr kumimoji="0" lang="en-GB" sz="2200" b="1" i="0" u="none" strike="noStrike" kern="0" cap="none" spc="0" normalizeH="0" baseline="0" noProof="0" dirty="0">
                <a:ln>
                  <a:noFill/>
                </a:ln>
                <a:solidFill>
                  <a:srgbClr val="000000"/>
                </a:solidFill>
                <a:effectLst/>
                <a:uLnTx/>
                <a:uFillTx/>
                <a:latin typeface="Arial"/>
                <a:ea typeface="+mn-ea"/>
                <a:cs typeface="Arial"/>
              </a:rPr>
            </a:br>
            <a:endParaRPr kumimoji="0" lang="en-GB" sz="2200" b="1"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send for appropriate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medical assistance</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keep people safe </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provide privacy. </a:t>
            </a:r>
          </a:p>
        </p:txBody>
      </p:sp>
    </p:spTree>
    <p:extLst>
      <p:ext uri="{BB962C8B-B14F-4D97-AF65-F5344CB8AC3E}">
        <p14:creationId xmlns:p14="http://schemas.microsoft.com/office/powerpoint/2010/main" val="242602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First aid actions cont.</a:t>
            </a:r>
          </a:p>
        </p:txBody>
      </p:sp>
      <p:sp>
        <p:nvSpPr>
          <p:cNvPr id="4" name="Content Placeholder 3"/>
          <p:cNvSpPr>
            <a:spLocks noGrp="1"/>
          </p:cNvSpPr>
          <p:nvPr>
            <p:ph idx="1"/>
          </p:nvPr>
        </p:nvSpPr>
        <p:spPr>
          <a:xfrm>
            <a:off x="269776" y="1214502"/>
            <a:ext cx="8640960" cy="792088"/>
          </a:xfrm>
          <a:prstGeom prst="roundRect">
            <a:avLst/>
          </a:prstGeom>
          <a:solidFill>
            <a:schemeClr val="bg1">
              <a:lumMod val="75000"/>
            </a:schemeClr>
          </a:solidFill>
          <a:ln w="28575">
            <a:solidFill>
              <a:schemeClr val="tx1"/>
            </a:solidFill>
          </a:ln>
        </p:spPr>
        <p:txBody>
          <a:bodyPr/>
          <a:lstStyle/>
          <a:p>
            <a:pPr marL="0" indent="0">
              <a:buNone/>
            </a:pPr>
            <a:r>
              <a:rPr lang="en-GB" dirty="0"/>
              <a:t>If you are not trained to administer first aid </a:t>
            </a:r>
            <a:br>
              <a:rPr lang="en-GB" dirty="0"/>
            </a:br>
            <a:r>
              <a:rPr lang="en-GB" dirty="0"/>
              <a:t>in times of emergency</a:t>
            </a:r>
          </a:p>
        </p:txBody>
      </p:sp>
      <p:sp>
        <p:nvSpPr>
          <p:cNvPr id="3" name="Rounded Rectangle 2"/>
          <p:cNvSpPr/>
          <p:nvPr/>
        </p:nvSpPr>
        <p:spPr>
          <a:xfrm>
            <a:off x="269776" y="2213649"/>
            <a:ext cx="9126760" cy="476726"/>
          </a:xfrm>
          <a:prstGeom prst="roundRect">
            <a:avLst/>
          </a:prstGeom>
          <a:solidFill>
            <a:srgbClr val="00B0F0"/>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Remember the following:</a:t>
            </a:r>
          </a:p>
        </p:txBody>
      </p:sp>
      <p:sp>
        <p:nvSpPr>
          <p:cNvPr id="5" name="Rectangle 4"/>
          <p:cNvSpPr/>
          <p:nvPr/>
        </p:nvSpPr>
        <p:spPr>
          <a:xfrm>
            <a:off x="269776" y="2911003"/>
            <a:ext cx="8550696" cy="2800767"/>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
                <a:srgbClr val="00B0F0"/>
              </a:buClr>
              <a:buSzPct val="150000"/>
              <a:buFont typeface="Arial" panose="020B0604020202020204" pitchFamily="34" charset="0"/>
              <a:buChar char="•"/>
              <a:tabLst/>
              <a:defRPr/>
            </a:pPr>
            <a:r>
              <a:rPr kumimoji="0" lang="en-GB" sz="2200" i="0" u="none" strike="noStrike" kern="1200" cap="none" spc="0" normalizeH="0" baseline="0" noProof="0" dirty="0">
                <a:ln>
                  <a:noFill/>
                </a:ln>
                <a:solidFill>
                  <a:srgbClr val="000000"/>
                </a:solidFill>
                <a:effectLst/>
                <a:uLnTx/>
                <a:uFillTx/>
                <a:latin typeface="Arial" charset="0"/>
                <a:ea typeface="+mn-ea"/>
                <a:cs typeface="Arial" charset="0"/>
              </a:rPr>
              <a:t>call the first-aider if you are not qualified</a:t>
            </a:r>
          </a:p>
          <a:p>
            <a:pPr marL="342900" marR="0" lvl="0" indent="-342900" algn="l" defTabSz="914400" rtl="0" eaLnBrk="1" fontAlgn="base" latinLnBrk="0" hangingPunct="1">
              <a:lnSpc>
                <a:spcPct val="100000"/>
              </a:lnSpc>
              <a:spcBef>
                <a:spcPct val="0"/>
              </a:spcBef>
              <a:spcAft>
                <a:spcPct val="0"/>
              </a:spcAft>
              <a:buClr>
                <a:srgbClr val="00B0F0"/>
              </a:buClr>
              <a:buSzPct val="150000"/>
              <a:buFont typeface="Arial" panose="020B0604020202020204" pitchFamily="34" charset="0"/>
              <a:buChar char="•"/>
              <a:tabLst/>
              <a:defRPr/>
            </a:pPr>
            <a:r>
              <a:rPr kumimoji="0" lang="en-GB" sz="2200" i="0" u="none" strike="noStrike" kern="1200" cap="none" spc="0" normalizeH="0" baseline="0" noProof="0" dirty="0">
                <a:ln>
                  <a:noFill/>
                </a:ln>
                <a:solidFill>
                  <a:srgbClr val="000000"/>
                </a:solidFill>
                <a:effectLst/>
                <a:uLnTx/>
                <a:uFillTx/>
                <a:latin typeface="Arial" charset="0"/>
                <a:ea typeface="+mn-ea"/>
                <a:cs typeface="Arial" charset="0"/>
              </a:rPr>
              <a:t>know when to call an ambulance</a:t>
            </a:r>
          </a:p>
          <a:p>
            <a:pPr marL="342900" marR="0" lvl="0" indent="-342900" algn="l" defTabSz="914400" rtl="0" eaLnBrk="1" fontAlgn="base" latinLnBrk="0" hangingPunct="1">
              <a:lnSpc>
                <a:spcPct val="100000"/>
              </a:lnSpc>
              <a:spcBef>
                <a:spcPct val="0"/>
              </a:spcBef>
              <a:spcAft>
                <a:spcPct val="0"/>
              </a:spcAft>
              <a:buClr>
                <a:srgbClr val="00B0F0"/>
              </a:buClr>
              <a:buSzPct val="150000"/>
              <a:buFont typeface="Arial" panose="020B0604020202020204" pitchFamily="34" charset="0"/>
              <a:buChar char="•"/>
              <a:tabLst/>
              <a:defRPr/>
            </a:pPr>
            <a:r>
              <a:rPr kumimoji="0" lang="en-GB" sz="2200" i="0" u="none" strike="noStrike" kern="1200" cap="none" spc="0" normalizeH="0" baseline="0" noProof="0" dirty="0">
                <a:ln>
                  <a:noFill/>
                </a:ln>
                <a:solidFill>
                  <a:srgbClr val="000000"/>
                </a:solidFill>
                <a:effectLst/>
                <a:uLnTx/>
                <a:uFillTx/>
                <a:latin typeface="Arial" charset="0"/>
                <a:ea typeface="+mn-ea"/>
                <a:cs typeface="Arial" charset="0"/>
              </a:rPr>
              <a:t>ensure that onlookers are kept to a minimum but also monitor anyone who has remained for signs of shock</a:t>
            </a:r>
          </a:p>
          <a:p>
            <a:pPr marL="342900" marR="0" lvl="0" indent="-342900" algn="l" defTabSz="914400" rtl="0" eaLnBrk="1" fontAlgn="base" latinLnBrk="0" hangingPunct="1">
              <a:lnSpc>
                <a:spcPct val="100000"/>
              </a:lnSpc>
              <a:spcBef>
                <a:spcPct val="0"/>
              </a:spcBef>
              <a:spcAft>
                <a:spcPct val="0"/>
              </a:spcAft>
              <a:buClr>
                <a:srgbClr val="00B0F0"/>
              </a:buClr>
              <a:buSzPct val="150000"/>
              <a:buFont typeface="Arial" panose="020B0604020202020204" pitchFamily="34" charset="0"/>
              <a:buChar char="•"/>
              <a:tabLst/>
              <a:defRPr/>
            </a:pPr>
            <a:r>
              <a:rPr kumimoji="0" lang="en-GB" sz="2200" i="0" u="none" strike="noStrike" kern="1200" cap="none" spc="0" normalizeH="0" baseline="0" noProof="0" dirty="0">
                <a:ln>
                  <a:noFill/>
                </a:ln>
                <a:solidFill>
                  <a:srgbClr val="000000"/>
                </a:solidFill>
                <a:effectLst/>
                <a:uLnTx/>
                <a:uFillTx/>
                <a:latin typeface="Arial" charset="0"/>
                <a:ea typeface="+mn-ea"/>
                <a:cs typeface="Arial" charset="0"/>
              </a:rPr>
              <a:t>provide as much of a physical block as you can, to protect the dignity of the casualty and prevent onlooking</a:t>
            </a:r>
          </a:p>
          <a:p>
            <a:pPr marL="342900" marR="0" lvl="0" indent="-342900" algn="l" defTabSz="914400" rtl="0" eaLnBrk="1" fontAlgn="base" latinLnBrk="0" hangingPunct="1">
              <a:lnSpc>
                <a:spcPct val="100000"/>
              </a:lnSpc>
              <a:spcBef>
                <a:spcPct val="0"/>
              </a:spcBef>
              <a:spcAft>
                <a:spcPct val="0"/>
              </a:spcAft>
              <a:buClr>
                <a:srgbClr val="00B0F0"/>
              </a:buClr>
              <a:buSzPct val="150000"/>
              <a:buFont typeface="Arial" panose="020B0604020202020204" pitchFamily="34" charset="0"/>
              <a:buChar char="•"/>
              <a:tabLst/>
              <a:defRPr/>
            </a:pPr>
            <a:r>
              <a:rPr kumimoji="0" lang="en-GB" sz="2200" i="0" u="none" strike="noStrike" kern="1200" cap="none" spc="0" normalizeH="0" baseline="0" noProof="0" dirty="0">
                <a:ln>
                  <a:noFill/>
                </a:ln>
                <a:solidFill>
                  <a:srgbClr val="000000"/>
                </a:solidFill>
                <a:effectLst/>
                <a:uLnTx/>
                <a:uFillTx/>
                <a:latin typeface="Arial" charset="0"/>
                <a:ea typeface="+mn-ea"/>
                <a:cs typeface="Arial" charset="0"/>
              </a:rPr>
              <a:t>direct the ambulance to the casualty (if you are not the first-aider).</a:t>
            </a:r>
            <a:endParaRPr kumimoji="0" lang="en-GB" sz="220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44236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Recording first-aid incidents</a:t>
            </a:r>
          </a:p>
        </p:txBody>
      </p:sp>
      <p:sp>
        <p:nvSpPr>
          <p:cNvPr id="4" name="Content Placeholder 3"/>
          <p:cNvSpPr>
            <a:spLocks noGrp="1"/>
          </p:cNvSpPr>
          <p:nvPr>
            <p:ph idx="1"/>
          </p:nvPr>
        </p:nvSpPr>
        <p:spPr>
          <a:xfrm>
            <a:off x="251520" y="1268760"/>
            <a:ext cx="8640960" cy="1074896"/>
          </a:xfrm>
        </p:spPr>
        <p:txBody>
          <a:bodyPr/>
          <a:lstStyle/>
          <a:p>
            <a:pPr marL="0" indent="0">
              <a:buNone/>
            </a:pPr>
            <a:r>
              <a:rPr lang="en-GB" dirty="0"/>
              <a:t>It is important to record all details relating to injuries sustained on the site, whether they are sustained through accidents or criminal actions</a:t>
            </a:r>
          </a:p>
        </p:txBody>
      </p:sp>
      <p:sp>
        <p:nvSpPr>
          <p:cNvPr id="3" name="Rounded Rectangle 2"/>
          <p:cNvSpPr/>
          <p:nvPr/>
        </p:nvSpPr>
        <p:spPr>
          <a:xfrm>
            <a:off x="251520" y="2636912"/>
            <a:ext cx="7416824" cy="3204281"/>
          </a:xfrm>
          <a:prstGeom prst="roundRect">
            <a:avLst/>
          </a:prstGeom>
          <a:solidFill>
            <a:srgbClr val="ABE9FF"/>
          </a:solidFill>
          <a:ln w="28575">
            <a:solidFill>
              <a:srgbClr val="00B0F0"/>
            </a:solidFill>
          </a:ln>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The information contained in the accident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book can often help employers to:</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100" b="1" i="0" u="none" strike="noStrike" kern="0" cap="none" spc="0" normalizeH="0" baseline="0" noProof="0" dirty="0">
              <a:ln>
                <a:noFill/>
              </a:ln>
              <a:solidFill>
                <a:srgbClr val="FFFFFF"/>
              </a:solidFill>
              <a:effectLst/>
              <a:uLnTx/>
              <a:uFillTx/>
              <a:latin typeface="Arial"/>
              <a:ea typeface="+mn-ea"/>
              <a:cs typeface="Arial"/>
            </a:endParaRP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identify accident trends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improve the general health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and safety of the site</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assist with insurance and/or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criminal investigations. </a:t>
            </a:r>
          </a:p>
        </p:txBody>
      </p:sp>
    </p:spTree>
    <p:extLst>
      <p:ext uri="{BB962C8B-B14F-4D97-AF65-F5344CB8AC3E}">
        <p14:creationId xmlns:p14="http://schemas.microsoft.com/office/powerpoint/2010/main" val="246712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xmlns="" id="{5DE2C876-4A71-41EB-9985-9A3E117DDADA}"/>
              </a:ext>
            </a:extLst>
          </p:cNvPr>
          <p:cNvSpPr/>
          <p:nvPr/>
        </p:nvSpPr>
        <p:spPr>
          <a:xfrm>
            <a:off x="256361" y="1281559"/>
            <a:ext cx="8636119" cy="851297"/>
          </a:xfrm>
          <a:prstGeom prst="roundRect">
            <a:avLst/>
          </a:prstGeom>
          <a:solidFill>
            <a:srgbClr val="ABE9FF"/>
          </a:solidFill>
          <a:ln w="38100">
            <a:solidFill>
              <a:srgbClr val="00B0F0"/>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
        <p:nvSpPr>
          <p:cNvPr id="2" name="Title 1">
            <a:extLst>
              <a:ext uri="{FF2B5EF4-FFF2-40B4-BE49-F238E27FC236}">
                <a16:creationId xmlns:a16="http://schemas.microsoft.com/office/drawing/2014/main" xmlns="" id="{6058775B-5632-4205-A40E-FD257A62D925}"/>
              </a:ext>
            </a:extLst>
          </p:cNvPr>
          <p:cNvSpPr>
            <a:spLocks noGrp="1"/>
          </p:cNvSpPr>
          <p:nvPr>
            <p:ph type="title"/>
          </p:nvPr>
        </p:nvSpPr>
        <p:spPr/>
        <p:txBody>
          <a:bodyPr/>
          <a:lstStyle/>
          <a:p>
            <a:r>
              <a:rPr lang="en-GB" dirty="0"/>
              <a:t>Evacuation</a:t>
            </a:r>
          </a:p>
        </p:txBody>
      </p:sp>
      <p:sp>
        <p:nvSpPr>
          <p:cNvPr id="3" name="Content Placeholder 2">
            <a:extLst>
              <a:ext uri="{FF2B5EF4-FFF2-40B4-BE49-F238E27FC236}">
                <a16:creationId xmlns:a16="http://schemas.microsoft.com/office/drawing/2014/main" xmlns="" id="{05DF1C84-E775-46D6-8D74-FB5E984A0268}"/>
              </a:ext>
            </a:extLst>
          </p:cNvPr>
          <p:cNvSpPr>
            <a:spLocks noGrp="1"/>
          </p:cNvSpPr>
          <p:nvPr>
            <p:ph idx="1"/>
          </p:nvPr>
        </p:nvSpPr>
        <p:spPr>
          <a:xfrm>
            <a:off x="251520" y="1340768"/>
            <a:ext cx="8640960" cy="4752528"/>
          </a:xfrm>
        </p:spPr>
        <p:txBody>
          <a:bodyPr/>
          <a:lstStyle/>
          <a:p>
            <a:pPr marL="0" indent="0" algn="ctr">
              <a:buNone/>
            </a:pPr>
            <a:r>
              <a:rPr lang="en-GB" dirty="0"/>
              <a:t>Evacuation is the controlled process of emptying </a:t>
            </a:r>
            <a:br>
              <a:rPr lang="en-GB" dirty="0"/>
            </a:br>
            <a:r>
              <a:rPr lang="en-GB" dirty="0"/>
              <a:t>an area or premises of people</a:t>
            </a:r>
          </a:p>
          <a:p>
            <a:pPr marL="0" indent="0">
              <a:buNone/>
            </a:pPr>
            <a:endParaRPr lang="en-GB" dirty="0"/>
          </a:p>
          <a:p>
            <a:pPr marL="0" indent="0">
              <a:buNone/>
            </a:pPr>
            <a:r>
              <a:rPr lang="en-GB" dirty="0">
                <a:solidFill>
                  <a:srgbClr val="00B0F0"/>
                </a:solidFill>
              </a:rPr>
              <a:t>Evacuation:</a:t>
            </a:r>
          </a:p>
          <a:p>
            <a:pPr marL="0" indent="0">
              <a:buNone/>
            </a:pPr>
            <a:endParaRPr lang="en-GB" sz="1100" dirty="0"/>
          </a:p>
          <a:p>
            <a:pPr marL="271463" lvl="1" indent="-263525"/>
            <a:r>
              <a:rPr lang="en-GB" dirty="0"/>
              <a:t>can be to an adjoining area or </a:t>
            </a:r>
            <a:br>
              <a:rPr lang="en-GB" dirty="0"/>
            </a:br>
            <a:r>
              <a:rPr lang="en-GB" dirty="0"/>
              <a:t>premises depending on the incident </a:t>
            </a:r>
          </a:p>
          <a:p>
            <a:pPr marL="271463" lvl="1" indent="-263525"/>
            <a:r>
              <a:rPr lang="en-GB" dirty="0"/>
              <a:t>may be required in the event of </a:t>
            </a:r>
            <a:br>
              <a:rPr lang="en-GB" dirty="0"/>
            </a:br>
            <a:r>
              <a:rPr lang="en-GB" dirty="0"/>
              <a:t>flooding, fire or terror threat.</a:t>
            </a:r>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9972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56B8EAE-52AB-4262-B5D7-729437878D0D}"/>
              </a:ext>
            </a:extLst>
          </p:cNvPr>
          <p:cNvSpPr>
            <a:spLocks noGrp="1"/>
          </p:cNvSpPr>
          <p:nvPr>
            <p:ph type="title"/>
          </p:nvPr>
        </p:nvSpPr>
        <p:spPr/>
        <p:txBody>
          <a:bodyPr/>
          <a:lstStyle/>
          <a:p>
            <a:r>
              <a:rPr lang="en-GB" dirty="0" err="1"/>
              <a:t>Invacuation</a:t>
            </a:r>
            <a:r>
              <a:rPr lang="en-GB" dirty="0"/>
              <a:t> </a:t>
            </a:r>
          </a:p>
        </p:txBody>
      </p:sp>
      <p:sp>
        <p:nvSpPr>
          <p:cNvPr id="4" name="Content Placeholder 3">
            <a:extLst>
              <a:ext uri="{FF2B5EF4-FFF2-40B4-BE49-F238E27FC236}">
                <a16:creationId xmlns:a16="http://schemas.microsoft.com/office/drawing/2014/main" xmlns="" id="{053E5450-16DE-42AF-AF13-832A08624BD1}"/>
              </a:ext>
            </a:extLst>
          </p:cNvPr>
          <p:cNvSpPr>
            <a:spLocks noGrp="1"/>
          </p:cNvSpPr>
          <p:nvPr>
            <p:ph idx="1"/>
          </p:nvPr>
        </p:nvSpPr>
        <p:spPr>
          <a:xfrm>
            <a:off x="251520" y="2276872"/>
            <a:ext cx="8640960" cy="2016224"/>
          </a:xfrm>
          <a:noFill/>
        </p:spPr>
        <p:txBody>
          <a:bodyPr/>
          <a:lstStyle/>
          <a:p>
            <a:pPr marL="0" indent="0">
              <a:buNone/>
            </a:pPr>
            <a:endParaRPr lang="en-GB" sz="2000" dirty="0"/>
          </a:p>
          <a:p>
            <a:r>
              <a:rPr lang="en-GB" sz="2000" dirty="0"/>
              <a:t>Invacuation may be required if a person with a firearm started to shoot people in the street</a:t>
            </a:r>
          </a:p>
          <a:p>
            <a:r>
              <a:rPr lang="en-GB" sz="2000" dirty="0"/>
              <a:t>Security operatives should encourage everyone into the building and lock the doors for safety </a:t>
            </a:r>
          </a:p>
        </p:txBody>
      </p:sp>
      <p:sp>
        <p:nvSpPr>
          <p:cNvPr id="2" name="Rectangle: Rounded Corners 1">
            <a:extLst>
              <a:ext uri="{FF2B5EF4-FFF2-40B4-BE49-F238E27FC236}">
                <a16:creationId xmlns:a16="http://schemas.microsoft.com/office/drawing/2014/main" xmlns="" id="{243F3AC8-D752-4932-892C-6415D01079F8}"/>
              </a:ext>
            </a:extLst>
          </p:cNvPr>
          <p:cNvSpPr/>
          <p:nvPr/>
        </p:nvSpPr>
        <p:spPr>
          <a:xfrm>
            <a:off x="251520" y="1267028"/>
            <a:ext cx="8640960" cy="1123712"/>
          </a:xfrm>
          <a:prstGeom prst="roundRect">
            <a:avLst/>
          </a:prstGeom>
          <a:solidFill>
            <a:srgbClr val="ABE9FF"/>
          </a:solidFill>
          <a:ln w="28575">
            <a:solidFill>
              <a:srgbClr val="00B0F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charset="0"/>
                <a:ea typeface="+mn-ea"/>
                <a:cs typeface="Arial" charset="0"/>
              </a:rPr>
              <a:t>Invacuation</a:t>
            </a: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 is the controlled process of getting people into safe premises due to an incident which could cause harm to people who are outside</a:t>
            </a:r>
          </a:p>
        </p:txBody>
      </p:sp>
      <p:sp>
        <p:nvSpPr>
          <p:cNvPr id="5" name="Rectangle: Rounded Corners 4">
            <a:extLst>
              <a:ext uri="{FF2B5EF4-FFF2-40B4-BE49-F238E27FC236}">
                <a16:creationId xmlns:a16="http://schemas.microsoft.com/office/drawing/2014/main" xmlns="" id="{CE57869E-C222-409B-A67F-47A225896166}"/>
              </a:ext>
            </a:extLst>
          </p:cNvPr>
          <p:cNvSpPr/>
          <p:nvPr/>
        </p:nvSpPr>
        <p:spPr>
          <a:xfrm>
            <a:off x="391243" y="4437112"/>
            <a:ext cx="8361514" cy="1123712"/>
          </a:xfrm>
          <a:prstGeom prst="roundRect">
            <a:avLst/>
          </a:prstGeom>
          <a:solidFill>
            <a:schemeClr val="bg1">
              <a:lumMod val="7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Different sites or venues may have different evacuation and </a:t>
            </a:r>
            <a:r>
              <a:rPr kumimoji="0" lang="en-GB" sz="2000" b="1" i="0" u="none" strike="noStrike" kern="1200" cap="none" spc="0" normalizeH="0" baseline="0" noProof="0" dirty="0" err="1">
                <a:ln>
                  <a:noFill/>
                </a:ln>
                <a:solidFill>
                  <a:srgbClr val="000000"/>
                </a:solidFill>
                <a:effectLst/>
                <a:uLnTx/>
                <a:uFillTx/>
                <a:latin typeface="Arial" charset="0"/>
                <a:ea typeface="+mn-ea"/>
                <a:cs typeface="Arial" charset="0"/>
              </a:rPr>
              <a:t>invacuation</a:t>
            </a: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 procedures. You will need to make yourself aware of these policies. </a:t>
            </a:r>
          </a:p>
        </p:txBody>
      </p:sp>
    </p:spTree>
    <p:extLst>
      <p:ext uri="{BB962C8B-B14F-4D97-AF65-F5344CB8AC3E}">
        <p14:creationId xmlns:p14="http://schemas.microsoft.com/office/powerpoint/2010/main" val="323848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2B7A1412-312E-DC42-95B1-60C196510E16}"/>
              </a:ext>
            </a:extLst>
          </p:cNvPr>
          <p:cNvSpPr txBox="1"/>
          <p:nvPr/>
        </p:nvSpPr>
        <p:spPr>
          <a:xfrm>
            <a:off x="902644" y="1615821"/>
            <a:ext cx="7977518" cy="430887"/>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What are the FOUR aims of first aid?</a:t>
            </a:r>
            <a:endParaRPr lang="en-GB" sz="2200" kern="0" dirty="0">
              <a:solidFill>
                <a:schemeClr val="tx1"/>
              </a:solidFill>
              <a:highlight>
                <a:srgbClr val="FF0000"/>
              </a:highlight>
              <a:latin typeface="Arial"/>
              <a:cs typeface="Arial"/>
            </a:endParaRPr>
          </a:p>
        </p:txBody>
      </p:sp>
      <p:sp>
        <p:nvSpPr>
          <p:cNvPr id="19" name="Oval 18">
            <a:extLst>
              <a:ext uri="{FF2B5EF4-FFF2-40B4-BE49-F238E27FC236}">
                <a16:creationId xmlns:a16="http://schemas.microsoft.com/office/drawing/2014/main" xmlns="" id="{48CD4F9D-ED1C-1244-9E7B-97E7231FDA0B}"/>
              </a:ext>
            </a:extLst>
          </p:cNvPr>
          <p:cNvSpPr/>
          <p:nvPr/>
        </p:nvSpPr>
        <p:spPr bwMode="auto">
          <a:xfrm>
            <a:off x="251520" y="1594714"/>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20" name="Rounded Rectangle 19">
            <a:extLst>
              <a:ext uri="{FF2B5EF4-FFF2-40B4-BE49-F238E27FC236}">
                <a16:creationId xmlns:a16="http://schemas.microsoft.com/office/drawing/2014/main" xmlns="" id="{16745C5E-9013-B14D-8B7C-D18D02439C0D}"/>
              </a:ext>
            </a:extLst>
          </p:cNvPr>
          <p:cNvSpPr/>
          <p:nvPr/>
        </p:nvSpPr>
        <p:spPr bwMode="auto">
          <a:xfrm>
            <a:off x="251520" y="2293413"/>
            <a:ext cx="8640960" cy="3261866"/>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1" name="Group 20">
            <a:extLst>
              <a:ext uri="{FF2B5EF4-FFF2-40B4-BE49-F238E27FC236}">
                <a16:creationId xmlns:a16="http://schemas.microsoft.com/office/drawing/2014/main" xmlns="" id="{5CE5B5E3-E12E-C44C-BD67-FC36070AD2BC}"/>
              </a:ext>
            </a:extLst>
          </p:cNvPr>
          <p:cNvGrpSpPr/>
          <p:nvPr/>
        </p:nvGrpSpPr>
        <p:grpSpPr>
          <a:xfrm>
            <a:off x="395536" y="2506802"/>
            <a:ext cx="8323794" cy="2866414"/>
            <a:chOff x="395536" y="2843919"/>
            <a:chExt cx="8323794" cy="2866414"/>
          </a:xfrm>
        </p:grpSpPr>
        <p:sp>
          <p:nvSpPr>
            <p:cNvPr id="22" name="Rounded Rectangle 21">
              <a:extLst>
                <a:ext uri="{FF2B5EF4-FFF2-40B4-BE49-F238E27FC236}">
                  <a16:creationId xmlns:a16="http://schemas.microsoft.com/office/drawing/2014/main" xmlns="" id="{1DE89C0F-5336-8A41-BF61-ED12A8F8E224}"/>
                </a:ext>
              </a:extLst>
            </p:cNvPr>
            <p:cNvSpPr/>
            <p:nvPr/>
          </p:nvSpPr>
          <p:spPr bwMode="auto">
            <a:xfrm>
              <a:off x="395536" y="2843919"/>
              <a:ext cx="8323794" cy="28664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3" name="Rounded Rectangle 22">
              <a:extLst>
                <a:ext uri="{FF2B5EF4-FFF2-40B4-BE49-F238E27FC236}">
                  <a16:creationId xmlns:a16="http://schemas.microsoft.com/office/drawing/2014/main" xmlns="" id="{0A07F926-9465-0A48-85BF-F4C67EB8C728}"/>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4" name="Rounded Rectangle 23">
              <a:extLst>
                <a:ext uri="{FF2B5EF4-FFF2-40B4-BE49-F238E27FC236}">
                  <a16:creationId xmlns:a16="http://schemas.microsoft.com/office/drawing/2014/main" xmlns="" id="{AA1E1705-2570-3B45-968B-1C3AA85658ED}"/>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5" name="Rounded Rectangle 24">
              <a:extLst>
                <a:ext uri="{FF2B5EF4-FFF2-40B4-BE49-F238E27FC236}">
                  <a16:creationId xmlns:a16="http://schemas.microsoft.com/office/drawing/2014/main" xmlns="" id="{0579925C-F3EF-E244-82CD-2090FB730814}"/>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6" name="Rounded Rectangle 25">
              <a:extLst>
                <a:ext uri="{FF2B5EF4-FFF2-40B4-BE49-F238E27FC236}">
                  <a16:creationId xmlns:a16="http://schemas.microsoft.com/office/drawing/2014/main" xmlns="" id="{97805C59-A2E6-214C-A63D-829F4C5BB66F}"/>
                </a:ext>
              </a:extLst>
            </p:cNvPr>
            <p:cNvSpPr/>
            <p:nvPr/>
          </p:nvSpPr>
          <p:spPr bwMode="auto">
            <a:xfrm>
              <a:off x="611560" y="4803765"/>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27" name="Rounded Rectangle 4">
            <a:extLst>
              <a:ext uri="{FF2B5EF4-FFF2-40B4-BE49-F238E27FC236}">
                <a16:creationId xmlns:a16="http://schemas.microsoft.com/office/drawing/2014/main" xmlns="" id="{B33043AF-ECAA-3F45-AE4B-0A641C799D7C}"/>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8" name="Picture 27">
            <a:extLst>
              <a:ext uri="{FF2B5EF4-FFF2-40B4-BE49-F238E27FC236}">
                <a16:creationId xmlns:a16="http://schemas.microsoft.com/office/drawing/2014/main" xmlns="" id="{607EE4B3-86AC-8244-86EE-BB1754716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9" name="TextBox 28">
            <a:extLst>
              <a:ext uri="{FF2B5EF4-FFF2-40B4-BE49-F238E27FC236}">
                <a16:creationId xmlns:a16="http://schemas.microsoft.com/office/drawing/2014/main" xmlns="" id="{25350A36-370A-B34A-9A28-8AEE8F3F26B2}"/>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6</a:t>
            </a:r>
          </a:p>
        </p:txBody>
      </p:sp>
    </p:spTree>
    <p:extLst>
      <p:ext uri="{BB962C8B-B14F-4D97-AF65-F5344CB8AC3E}">
        <p14:creationId xmlns:p14="http://schemas.microsoft.com/office/powerpoint/2010/main" val="413268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2B7A1412-312E-DC42-95B1-60C196510E16}"/>
              </a:ext>
            </a:extLst>
          </p:cNvPr>
          <p:cNvSpPr txBox="1"/>
          <p:nvPr/>
        </p:nvSpPr>
        <p:spPr>
          <a:xfrm>
            <a:off x="902644" y="1615821"/>
            <a:ext cx="7977518" cy="430887"/>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What are the FOUR aims of first aid?</a:t>
            </a:r>
            <a:endParaRPr lang="en-GB" sz="2200" kern="0" dirty="0">
              <a:solidFill>
                <a:schemeClr val="tx1"/>
              </a:solidFill>
              <a:highlight>
                <a:srgbClr val="FF0000"/>
              </a:highlight>
              <a:latin typeface="Arial"/>
              <a:cs typeface="Arial"/>
            </a:endParaRPr>
          </a:p>
        </p:txBody>
      </p:sp>
      <p:sp>
        <p:nvSpPr>
          <p:cNvPr id="19" name="Oval 18">
            <a:extLst>
              <a:ext uri="{FF2B5EF4-FFF2-40B4-BE49-F238E27FC236}">
                <a16:creationId xmlns:a16="http://schemas.microsoft.com/office/drawing/2014/main" xmlns="" id="{48CD4F9D-ED1C-1244-9E7B-97E7231FDA0B}"/>
              </a:ext>
            </a:extLst>
          </p:cNvPr>
          <p:cNvSpPr/>
          <p:nvPr/>
        </p:nvSpPr>
        <p:spPr bwMode="auto">
          <a:xfrm>
            <a:off x="251520" y="1594714"/>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20" name="Rounded Rectangle 19">
            <a:extLst>
              <a:ext uri="{FF2B5EF4-FFF2-40B4-BE49-F238E27FC236}">
                <a16:creationId xmlns:a16="http://schemas.microsoft.com/office/drawing/2014/main" xmlns="" id="{16745C5E-9013-B14D-8B7C-D18D02439C0D}"/>
              </a:ext>
            </a:extLst>
          </p:cNvPr>
          <p:cNvSpPr/>
          <p:nvPr/>
        </p:nvSpPr>
        <p:spPr bwMode="auto">
          <a:xfrm>
            <a:off x="251520" y="2293413"/>
            <a:ext cx="8640960" cy="3261866"/>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1" name="Group 20">
            <a:extLst>
              <a:ext uri="{FF2B5EF4-FFF2-40B4-BE49-F238E27FC236}">
                <a16:creationId xmlns:a16="http://schemas.microsoft.com/office/drawing/2014/main" xmlns="" id="{5CE5B5E3-E12E-C44C-BD67-FC36070AD2BC}"/>
              </a:ext>
            </a:extLst>
          </p:cNvPr>
          <p:cNvGrpSpPr/>
          <p:nvPr/>
        </p:nvGrpSpPr>
        <p:grpSpPr>
          <a:xfrm>
            <a:off x="395536" y="2506802"/>
            <a:ext cx="8323794" cy="2866414"/>
            <a:chOff x="395536" y="2843919"/>
            <a:chExt cx="8323794" cy="2866414"/>
          </a:xfrm>
        </p:grpSpPr>
        <p:sp>
          <p:nvSpPr>
            <p:cNvPr id="22" name="Rounded Rectangle 21">
              <a:extLst>
                <a:ext uri="{FF2B5EF4-FFF2-40B4-BE49-F238E27FC236}">
                  <a16:creationId xmlns:a16="http://schemas.microsoft.com/office/drawing/2014/main" xmlns="" id="{1DE89C0F-5336-8A41-BF61-ED12A8F8E224}"/>
                </a:ext>
              </a:extLst>
            </p:cNvPr>
            <p:cNvSpPr/>
            <p:nvPr/>
          </p:nvSpPr>
          <p:spPr bwMode="auto">
            <a:xfrm>
              <a:off x="395536" y="2843919"/>
              <a:ext cx="8323794" cy="28664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3" name="Rounded Rectangle 22">
              <a:extLst>
                <a:ext uri="{FF2B5EF4-FFF2-40B4-BE49-F238E27FC236}">
                  <a16:creationId xmlns:a16="http://schemas.microsoft.com/office/drawing/2014/main" xmlns="" id="{0A07F926-9465-0A48-85BF-F4C67EB8C728}"/>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4" name="Rounded Rectangle 23">
              <a:extLst>
                <a:ext uri="{FF2B5EF4-FFF2-40B4-BE49-F238E27FC236}">
                  <a16:creationId xmlns:a16="http://schemas.microsoft.com/office/drawing/2014/main" xmlns="" id="{AA1E1705-2570-3B45-968B-1C3AA85658ED}"/>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5" name="Rounded Rectangle 24">
              <a:extLst>
                <a:ext uri="{FF2B5EF4-FFF2-40B4-BE49-F238E27FC236}">
                  <a16:creationId xmlns:a16="http://schemas.microsoft.com/office/drawing/2014/main" xmlns="" id="{0579925C-F3EF-E244-82CD-2090FB730814}"/>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6" name="Rounded Rectangle 25">
              <a:extLst>
                <a:ext uri="{FF2B5EF4-FFF2-40B4-BE49-F238E27FC236}">
                  <a16:creationId xmlns:a16="http://schemas.microsoft.com/office/drawing/2014/main" xmlns="" id="{97805C59-A2E6-214C-A63D-829F4C5BB66F}"/>
                </a:ext>
              </a:extLst>
            </p:cNvPr>
            <p:cNvSpPr/>
            <p:nvPr/>
          </p:nvSpPr>
          <p:spPr bwMode="auto">
            <a:xfrm>
              <a:off x="611560" y="4803765"/>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27" name="Rounded Rectangle 4">
            <a:extLst>
              <a:ext uri="{FF2B5EF4-FFF2-40B4-BE49-F238E27FC236}">
                <a16:creationId xmlns:a16="http://schemas.microsoft.com/office/drawing/2014/main" xmlns="" id="{B33043AF-ECAA-3F45-AE4B-0A641C799D7C}"/>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8" name="Picture 27">
            <a:extLst>
              <a:ext uri="{FF2B5EF4-FFF2-40B4-BE49-F238E27FC236}">
                <a16:creationId xmlns:a16="http://schemas.microsoft.com/office/drawing/2014/main" xmlns="" id="{607EE4B3-86AC-8244-86EE-BB1754716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9" name="TextBox 28">
            <a:extLst>
              <a:ext uri="{FF2B5EF4-FFF2-40B4-BE49-F238E27FC236}">
                <a16:creationId xmlns:a16="http://schemas.microsoft.com/office/drawing/2014/main" xmlns="" id="{25350A36-370A-B34A-9A28-8AEE8F3F26B2}"/>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6</a:t>
            </a:r>
          </a:p>
        </p:txBody>
      </p:sp>
      <p:sp>
        <p:nvSpPr>
          <p:cNvPr id="30" name="TextBox 29">
            <a:extLst>
              <a:ext uri="{FF2B5EF4-FFF2-40B4-BE49-F238E27FC236}">
                <a16:creationId xmlns:a16="http://schemas.microsoft.com/office/drawing/2014/main" xmlns="" id="{1D6522AF-4A5D-E347-BAB8-1A03E3AC79FD}"/>
              </a:ext>
            </a:extLst>
          </p:cNvPr>
          <p:cNvSpPr txBox="1"/>
          <p:nvPr/>
        </p:nvSpPr>
        <p:spPr>
          <a:xfrm>
            <a:off x="1233350" y="2484723"/>
            <a:ext cx="5642906" cy="2453172"/>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Preserve life</a:t>
            </a:r>
          </a:p>
          <a:p>
            <a:pPr>
              <a:lnSpc>
                <a:spcPct val="200000"/>
              </a:lnSpc>
              <a:spcBef>
                <a:spcPts val="600"/>
              </a:spcBef>
              <a:buClr>
                <a:srgbClr val="00B0F0"/>
              </a:buClr>
            </a:pPr>
            <a:r>
              <a:rPr lang="en-US" sz="1800" dirty="0">
                <a:solidFill>
                  <a:srgbClr val="FF0000"/>
                </a:solidFill>
              </a:rPr>
              <a:t>Prevent the condition from worsening</a:t>
            </a:r>
          </a:p>
          <a:p>
            <a:pPr>
              <a:lnSpc>
                <a:spcPct val="200000"/>
              </a:lnSpc>
              <a:spcBef>
                <a:spcPts val="600"/>
              </a:spcBef>
              <a:buClr>
                <a:srgbClr val="00B0F0"/>
              </a:buClr>
            </a:pPr>
            <a:r>
              <a:rPr lang="en-US" sz="1800" dirty="0">
                <a:solidFill>
                  <a:srgbClr val="FF0000"/>
                </a:solidFill>
              </a:rPr>
              <a:t>Promote recovery</a:t>
            </a:r>
          </a:p>
          <a:p>
            <a:pPr>
              <a:lnSpc>
                <a:spcPct val="200000"/>
              </a:lnSpc>
              <a:spcBef>
                <a:spcPts val="600"/>
              </a:spcBef>
              <a:buClr>
                <a:srgbClr val="00B0F0"/>
              </a:buClr>
            </a:pPr>
            <a:r>
              <a:rPr lang="en-US" sz="1800" dirty="0">
                <a:solidFill>
                  <a:srgbClr val="FF0000"/>
                </a:solidFill>
              </a:rPr>
              <a:t>Obtain qualified assistance.</a:t>
            </a:r>
          </a:p>
        </p:txBody>
      </p:sp>
    </p:spTree>
    <p:extLst>
      <p:ext uri="{BB962C8B-B14F-4D97-AF65-F5344CB8AC3E}">
        <p14:creationId xmlns:p14="http://schemas.microsoft.com/office/powerpoint/2010/main" val="407122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FDAC260A-3204-9A48-B55D-68A2832D99E9}"/>
              </a:ext>
            </a:extLst>
          </p:cNvPr>
          <p:cNvSpPr txBox="1"/>
          <p:nvPr/>
        </p:nvSpPr>
        <p:spPr>
          <a:xfrm>
            <a:off x="902644" y="1409547"/>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Identify FOUR types of emergency </a:t>
            </a:r>
            <a:br>
              <a:rPr lang="en-GB" sz="2200" kern="0" dirty="0">
                <a:solidFill>
                  <a:schemeClr val="tx1"/>
                </a:solidFill>
                <a:latin typeface="Arial"/>
                <a:cs typeface="Arial"/>
              </a:rPr>
            </a:br>
            <a:r>
              <a:rPr lang="en-GB" sz="2200" kern="0" dirty="0">
                <a:solidFill>
                  <a:schemeClr val="tx1"/>
                </a:solidFill>
                <a:latin typeface="Arial"/>
                <a:cs typeface="Arial"/>
              </a:rPr>
              <a:t>that could happen in the workplace.</a:t>
            </a:r>
            <a:endParaRPr lang="en-GB" sz="2200" kern="0" dirty="0">
              <a:solidFill>
                <a:schemeClr val="tx1"/>
              </a:solidFill>
              <a:highlight>
                <a:srgbClr val="FF0000"/>
              </a:highlight>
              <a:latin typeface="Arial"/>
              <a:cs typeface="Arial"/>
            </a:endParaRPr>
          </a:p>
        </p:txBody>
      </p:sp>
      <p:sp>
        <p:nvSpPr>
          <p:cNvPr id="19" name="Oval 18">
            <a:extLst>
              <a:ext uri="{FF2B5EF4-FFF2-40B4-BE49-F238E27FC236}">
                <a16:creationId xmlns:a16="http://schemas.microsoft.com/office/drawing/2014/main" xmlns="" id="{7CD9BFB1-81C8-F942-8C5A-95AF1048448F}"/>
              </a:ext>
            </a:extLst>
          </p:cNvPr>
          <p:cNvSpPr/>
          <p:nvPr/>
        </p:nvSpPr>
        <p:spPr bwMode="auto">
          <a:xfrm>
            <a:off x="251520" y="154226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20" name="Rounded Rectangle 19">
            <a:extLst>
              <a:ext uri="{FF2B5EF4-FFF2-40B4-BE49-F238E27FC236}">
                <a16:creationId xmlns:a16="http://schemas.microsoft.com/office/drawing/2014/main" xmlns="" id="{0A4EDB86-92D0-2741-8DD6-0CD3FFBD0A05}"/>
              </a:ext>
            </a:extLst>
          </p:cNvPr>
          <p:cNvSpPr/>
          <p:nvPr/>
        </p:nvSpPr>
        <p:spPr bwMode="auto">
          <a:xfrm>
            <a:off x="251520" y="2293413"/>
            <a:ext cx="8640960" cy="3261866"/>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1" name="Group 20">
            <a:extLst>
              <a:ext uri="{FF2B5EF4-FFF2-40B4-BE49-F238E27FC236}">
                <a16:creationId xmlns:a16="http://schemas.microsoft.com/office/drawing/2014/main" xmlns="" id="{477EB1B7-B037-5F46-B31A-4DFFA4C5D69F}"/>
              </a:ext>
            </a:extLst>
          </p:cNvPr>
          <p:cNvGrpSpPr/>
          <p:nvPr/>
        </p:nvGrpSpPr>
        <p:grpSpPr>
          <a:xfrm>
            <a:off x="395536" y="2506802"/>
            <a:ext cx="8323794" cy="2866414"/>
            <a:chOff x="395536" y="2843919"/>
            <a:chExt cx="8323794" cy="2866414"/>
          </a:xfrm>
        </p:grpSpPr>
        <p:sp>
          <p:nvSpPr>
            <p:cNvPr id="22" name="Rounded Rectangle 21">
              <a:extLst>
                <a:ext uri="{FF2B5EF4-FFF2-40B4-BE49-F238E27FC236}">
                  <a16:creationId xmlns:a16="http://schemas.microsoft.com/office/drawing/2014/main" xmlns="" id="{2BB72339-3C30-B44C-996D-066B693ACF53}"/>
                </a:ext>
              </a:extLst>
            </p:cNvPr>
            <p:cNvSpPr/>
            <p:nvPr/>
          </p:nvSpPr>
          <p:spPr bwMode="auto">
            <a:xfrm>
              <a:off x="395536" y="2843919"/>
              <a:ext cx="8323794" cy="28664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3" name="Rounded Rectangle 22">
              <a:extLst>
                <a:ext uri="{FF2B5EF4-FFF2-40B4-BE49-F238E27FC236}">
                  <a16:creationId xmlns:a16="http://schemas.microsoft.com/office/drawing/2014/main" xmlns="" id="{09860C24-CFDD-ED48-8C99-27311CB0CA27}"/>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4" name="Rounded Rectangle 23">
              <a:extLst>
                <a:ext uri="{FF2B5EF4-FFF2-40B4-BE49-F238E27FC236}">
                  <a16:creationId xmlns:a16="http://schemas.microsoft.com/office/drawing/2014/main" xmlns="" id="{A72A5095-8706-D643-B54D-C06659F7CFB3}"/>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5" name="Rounded Rectangle 24">
              <a:extLst>
                <a:ext uri="{FF2B5EF4-FFF2-40B4-BE49-F238E27FC236}">
                  <a16:creationId xmlns:a16="http://schemas.microsoft.com/office/drawing/2014/main" xmlns="" id="{6EA89C37-DD33-1E45-9D95-B5F51E34B77B}"/>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6" name="Rounded Rectangle 25">
              <a:extLst>
                <a:ext uri="{FF2B5EF4-FFF2-40B4-BE49-F238E27FC236}">
                  <a16:creationId xmlns:a16="http://schemas.microsoft.com/office/drawing/2014/main" xmlns="" id="{D282DC41-9B6F-4740-9176-0E63F7328962}"/>
                </a:ext>
              </a:extLst>
            </p:cNvPr>
            <p:cNvSpPr/>
            <p:nvPr/>
          </p:nvSpPr>
          <p:spPr bwMode="auto">
            <a:xfrm>
              <a:off x="611560" y="4803765"/>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27" name="Rounded Rectangle 4">
            <a:extLst>
              <a:ext uri="{FF2B5EF4-FFF2-40B4-BE49-F238E27FC236}">
                <a16:creationId xmlns:a16="http://schemas.microsoft.com/office/drawing/2014/main" xmlns="" id="{0D5B4964-F498-D642-9362-C77FCF6B37D5}"/>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8" name="Picture 27">
            <a:extLst>
              <a:ext uri="{FF2B5EF4-FFF2-40B4-BE49-F238E27FC236}">
                <a16:creationId xmlns:a16="http://schemas.microsoft.com/office/drawing/2014/main" xmlns="" id="{D82C6C82-9ADC-6D4E-ADDB-85A962FDF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9" name="TextBox 28">
            <a:extLst>
              <a:ext uri="{FF2B5EF4-FFF2-40B4-BE49-F238E27FC236}">
                <a16:creationId xmlns:a16="http://schemas.microsoft.com/office/drawing/2014/main" xmlns="" id="{C0392DAE-6F38-5D4B-941C-D6104A89F900}"/>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6</a:t>
            </a:r>
          </a:p>
        </p:txBody>
      </p:sp>
    </p:spTree>
    <p:extLst>
      <p:ext uri="{BB962C8B-B14F-4D97-AF65-F5344CB8AC3E}">
        <p14:creationId xmlns:p14="http://schemas.microsoft.com/office/powerpoint/2010/main" val="198783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0BD2BDE8-A8A0-6343-9794-4867C51EEB7F}"/>
              </a:ext>
            </a:extLst>
          </p:cNvPr>
          <p:cNvSpPr txBox="1"/>
          <p:nvPr/>
        </p:nvSpPr>
        <p:spPr>
          <a:xfrm>
            <a:off x="902644" y="1409547"/>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Identify FOUR types of emergency </a:t>
            </a:r>
            <a:br>
              <a:rPr lang="en-GB" sz="2200" kern="0" dirty="0">
                <a:solidFill>
                  <a:schemeClr val="tx1"/>
                </a:solidFill>
                <a:latin typeface="Arial"/>
                <a:cs typeface="Arial"/>
              </a:rPr>
            </a:br>
            <a:r>
              <a:rPr lang="en-GB" sz="2200" kern="0" dirty="0">
                <a:solidFill>
                  <a:schemeClr val="tx1"/>
                </a:solidFill>
                <a:latin typeface="Arial"/>
                <a:cs typeface="Arial"/>
              </a:rPr>
              <a:t>that could happen in the workplace.</a:t>
            </a:r>
            <a:endParaRPr lang="en-GB" sz="2200" kern="0" dirty="0">
              <a:solidFill>
                <a:schemeClr val="tx1"/>
              </a:solidFill>
              <a:highlight>
                <a:srgbClr val="FF0000"/>
              </a:highlight>
              <a:latin typeface="Arial"/>
              <a:cs typeface="Arial"/>
            </a:endParaRPr>
          </a:p>
        </p:txBody>
      </p:sp>
      <p:sp>
        <p:nvSpPr>
          <p:cNvPr id="19" name="Oval 18">
            <a:extLst>
              <a:ext uri="{FF2B5EF4-FFF2-40B4-BE49-F238E27FC236}">
                <a16:creationId xmlns:a16="http://schemas.microsoft.com/office/drawing/2014/main" xmlns="" id="{CA2FDAA8-23B6-5A47-B245-9154A70FA168}"/>
              </a:ext>
            </a:extLst>
          </p:cNvPr>
          <p:cNvSpPr/>
          <p:nvPr/>
        </p:nvSpPr>
        <p:spPr bwMode="auto">
          <a:xfrm>
            <a:off x="251520" y="154226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20" name="Rounded Rectangle 19">
            <a:extLst>
              <a:ext uri="{FF2B5EF4-FFF2-40B4-BE49-F238E27FC236}">
                <a16:creationId xmlns:a16="http://schemas.microsoft.com/office/drawing/2014/main" xmlns="" id="{8C890D9D-CACF-6749-99C0-DC6FA0E41D4F}"/>
              </a:ext>
            </a:extLst>
          </p:cNvPr>
          <p:cNvSpPr/>
          <p:nvPr/>
        </p:nvSpPr>
        <p:spPr bwMode="auto">
          <a:xfrm>
            <a:off x="251520" y="2293413"/>
            <a:ext cx="8640960" cy="3261866"/>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1" name="Group 20">
            <a:extLst>
              <a:ext uri="{FF2B5EF4-FFF2-40B4-BE49-F238E27FC236}">
                <a16:creationId xmlns:a16="http://schemas.microsoft.com/office/drawing/2014/main" xmlns="" id="{C240FD06-CE60-A240-A210-E0BFD32D99C2}"/>
              </a:ext>
            </a:extLst>
          </p:cNvPr>
          <p:cNvGrpSpPr/>
          <p:nvPr/>
        </p:nvGrpSpPr>
        <p:grpSpPr>
          <a:xfrm>
            <a:off x="395536" y="2506802"/>
            <a:ext cx="8323794" cy="2866414"/>
            <a:chOff x="395536" y="2843919"/>
            <a:chExt cx="8323794" cy="2866414"/>
          </a:xfrm>
        </p:grpSpPr>
        <p:sp>
          <p:nvSpPr>
            <p:cNvPr id="22" name="Rounded Rectangle 21">
              <a:extLst>
                <a:ext uri="{FF2B5EF4-FFF2-40B4-BE49-F238E27FC236}">
                  <a16:creationId xmlns:a16="http://schemas.microsoft.com/office/drawing/2014/main" xmlns="" id="{1DD09532-AA11-B94A-8C73-D9557D38344B}"/>
                </a:ext>
              </a:extLst>
            </p:cNvPr>
            <p:cNvSpPr/>
            <p:nvPr/>
          </p:nvSpPr>
          <p:spPr bwMode="auto">
            <a:xfrm>
              <a:off x="395536" y="2843919"/>
              <a:ext cx="8323794" cy="28664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3" name="Rounded Rectangle 22">
              <a:extLst>
                <a:ext uri="{FF2B5EF4-FFF2-40B4-BE49-F238E27FC236}">
                  <a16:creationId xmlns:a16="http://schemas.microsoft.com/office/drawing/2014/main" xmlns="" id="{D3BEEC89-84A0-5E4F-9207-588135A4BBB5}"/>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4" name="Rounded Rectangle 23">
              <a:extLst>
                <a:ext uri="{FF2B5EF4-FFF2-40B4-BE49-F238E27FC236}">
                  <a16:creationId xmlns:a16="http://schemas.microsoft.com/office/drawing/2014/main" xmlns="" id="{BF7ED2DD-870E-F541-A7A2-4B9D15B99199}"/>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5" name="Rounded Rectangle 24">
              <a:extLst>
                <a:ext uri="{FF2B5EF4-FFF2-40B4-BE49-F238E27FC236}">
                  <a16:creationId xmlns:a16="http://schemas.microsoft.com/office/drawing/2014/main" xmlns="" id="{227B6BF0-09DF-0945-9117-2C2F2DA84FCC}"/>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6" name="Rounded Rectangle 25">
              <a:extLst>
                <a:ext uri="{FF2B5EF4-FFF2-40B4-BE49-F238E27FC236}">
                  <a16:creationId xmlns:a16="http://schemas.microsoft.com/office/drawing/2014/main" xmlns="" id="{29150B34-0186-D14D-82EE-67D5F2FB361A}"/>
                </a:ext>
              </a:extLst>
            </p:cNvPr>
            <p:cNvSpPr/>
            <p:nvPr/>
          </p:nvSpPr>
          <p:spPr bwMode="auto">
            <a:xfrm>
              <a:off x="611560" y="4803765"/>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27" name="Rounded Rectangle 4">
            <a:extLst>
              <a:ext uri="{FF2B5EF4-FFF2-40B4-BE49-F238E27FC236}">
                <a16:creationId xmlns:a16="http://schemas.microsoft.com/office/drawing/2014/main" xmlns="" id="{C7ACB991-C58A-D34D-96C1-1EA72877F3E9}"/>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8" name="Picture 27">
            <a:extLst>
              <a:ext uri="{FF2B5EF4-FFF2-40B4-BE49-F238E27FC236}">
                <a16:creationId xmlns:a16="http://schemas.microsoft.com/office/drawing/2014/main" xmlns="" id="{5C54F8B6-C109-E94F-A0B6-5C7B2A6B2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9" name="TextBox 28">
            <a:extLst>
              <a:ext uri="{FF2B5EF4-FFF2-40B4-BE49-F238E27FC236}">
                <a16:creationId xmlns:a16="http://schemas.microsoft.com/office/drawing/2014/main" xmlns="" id="{28683A42-A5A7-4D48-8B73-38E7F5477F2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6</a:t>
            </a:r>
          </a:p>
        </p:txBody>
      </p:sp>
      <p:sp>
        <p:nvSpPr>
          <p:cNvPr id="30" name="TextBox 29">
            <a:extLst>
              <a:ext uri="{FF2B5EF4-FFF2-40B4-BE49-F238E27FC236}">
                <a16:creationId xmlns:a16="http://schemas.microsoft.com/office/drawing/2014/main" xmlns="" id="{927FFBB3-3B50-FC4B-A7FF-A57A43EE917A}"/>
              </a:ext>
            </a:extLst>
          </p:cNvPr>
          <p:cNvSpPr txBox="1"/>
          <p:nvPr/>
        </p:nvSpPr>
        <p:spPr>
          <a:xfrm>
            <a:off x="1233350" y="2484723"/>
            <a:ext cx="5642906" cy="2453172"/>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Power system or equipment failures</a:t>
            </a:r>
          </a:p>
          <a:p>
            <a:pPr>
              <a:lnSpc>
                <a:spcPct val="200000"/>
              </a:lnSpc>
              <a:spcBef>
                <a:spcPts val="600"/>
              </a:spcBef>
              <a:buClr>
                <a:srgbClr val="00B0F0"/>
              </a:buClr>
            </a:pPr>
            <a:r>
              <a:rPr lang="en-US" sz="1800" dirty="0">
                <a:solidFill>
                  <a:srgbClr val="FF0000"/>
                </a:solidFill>
              </a:rPr>
              <a:t>Floods</a:t>
            </a:r>
          </a:p>
          <a:p>
            <a:pPr>
              <a:lnSpc>
                <a:spcPct val="200000"/>
              </a:lnSpc>
              <a:spcBef>
                <a:spcPts val="600"/>
              </a:spcBef>
              <a:buClr>
                <a:srgbClr val="00B0F0"/>
              </a:buClr>
            </a:pPr>
            <a:r>
              <a:rPr lang="en-US" sz="1800" dirty="0">
                <a:solidFill>
                  <a:srgbClr val="FF0000"/>
                </a:solidFill>
              </a:rPr>
              <a:t>Fire</a:t>
            </a:r>
          </a:p>
          <a:p>
            <a:pPr>
              <a:lnSpc>
                <a:spcPct val="200000"/>
              </a:lnSpc>
              <a:spcBef>
                <a:spcPts val="600"/>
              </a:spcBef>
              <a:buClr>
                <a:srgbClr val="00B0F0"/>
              </a:buClr>
            </a:pPr>
            <a:r>
              <a:rPr lang="en-US" sz="1800" dirty="0">
                <a:solidFill>
                  <a:srgbClr val="FF0000"/>
                </a:solidFill>
              </a:rPr>
              <a:t>Terrorist threats.</a:t>
            </a:r>
          </a:p>
        </p:txBody>
      </p:sp>
    </p:spTree>
    <p:extLst>
      <p:ext uri="{BB962C8B-B14F-4D97-AF65-F5344CB8AC3E}">
        <p14:creationId xmlns:p14="http://schemas.microsoft.com/office/powerpoint/2010/main" val="164109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Cash and valuables in transit (CVIT)</a:t>
            </a:r>
          </a:p>
        </p:txBody>
      </p:sp>
      <p:sp>
        <p:nvSpPr>
          <p:cNvPr id="5" name="Rounded Rectangle 5"/>
          <p:cNvSpPr>
            <a:spLocks noChangeArrowheads="1"/>
          </p:cNvSpPr>
          <p:nvPr/>
        </p:nvSpPr>
        <p:spPr bwMode="auto">
          <a:xfrm>
            <a:off x="410015" y="2806348"/>
            <a:ext cx="6754273" cy="1600438"/>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	Cash and valuables in transit operatives: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i="0" u="none" strike="noStrike" kern="1200" cap="none" spc="0" normalizeH="0" baseline="0" noProof="0" dirty="0">
                <a:ln>
                  <a:noFill/>
                </a:ln>
                <a:effectLst/>
                <a:uLnTx/>
                <a:uFillTx/>
                <a:latin typeface="Arial" charset="0"/>
                <a:ea typeface="+mn-ea"/>
                <a:cs typeface="Arial" charset="0"/>
              </a:rPr>
              <a:t>those who guard property against destruction or theft while using secure transportation of the property in specially manufactured vehicles.</a:t>
            </a:r>
          </a:p>
        </p:txBody>
      </p:sp>
      <p:grpSp>
        <p:nvGrpSpPr>
          <p:cNvPr id="8" name="Group 63">
            <a:extLst>
              <a:ext uri="{FF2B5EF4-FFF2-40B4-BE49-F238E27FC236}">
                <a16:creationId xmlns:a16="http://schemas.microsoft.com/office/drawing/2014/main" xmlns="" id="{A278150C-04B4-4309-974C-94848BA8479D}"/>
              </a:ext>
            </a:extLst>
          </p:cNvPr>
          <p:cNvGrpSpPr>
            <a:grpSpLocks/>
          </p:cNvGrpSpPr>
          <p:nvPr/>
        </p:nvGrpSpPr>
        <p:grpSpPr bwMode="auto">
          <a:xfrm>
            <a:off x="323528" y="2477735"/>
            <a:ext cx="790575" cy="657225"/>
            <a:chOff x="2166297" y="4501361"/>
            <a:chExt cx="792000" cy="658801"/>
          </a:xfrm>
          <a:solidFill>
            <a:srgbClr val="F58305"/>
          </a:solidFill>
        </p:grpSpPr>
        <p:sp>
          <p:nvSpPr>
            <p:cNvPr id="9" name="Oval 8">
              <a:extLst>
                <a:ext uri="{FF2B5EF4-FFF2-40B4-BE49-F238E27FC236}">
                  <a16:creationId xmlns:a16="http://schemas.microsoft.com/office/drawing/2014/main" xmlns="" id="{59463B3C-D536-40C6-8AAD-A79A63C7D55D}"/>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0" name="Picture 65" descr="A close up of a logo&#10;&#10;Description automatically generated">
              <a:extLst>
                <a:ext uri="{FF2B5EF4-FFF2-40B4-BE49-F238E27FC236}">
                  <a16:creationId xmlns:a16="http://schemas.microsoft.com/office/drawing/2014/main" xmlns="" id="{8E1D084B-0842-40CF-B615-136DB6EAC4D0}"/>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pic>
        <p:nvPicPr>
          <p:cNvPr id="4" name="Picture 3" descr="A close up of a logo&#10;&#10;Description automatically generated">
            <a:extLst>
              <a:ext uri="{FF2B5EF4-FFF2-40B4-BE49-F238E27FC236}">
                <a16:creationId xmlns:a16="http://schemas.microsoft.com/office/drawing/2014/main" xmlns="" id="{D4EDCA41-FBE3-4EB4-9205-306EA4D07B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3248" y="1412776"/>
            <a:ext cx="1547224" cy="4387582"/>
          </a:xfrm>
          <a:prstGeom prst="rect">
            <a:avLst/>
          </a:prstGeom>
        </p:spPr>
      </p:pic>
    </p:spTree>
    <p:extLst>
      <p:ext uri="{BB962C8B-B14F-4D97-AF65-F5344CB8AC3E}">
        <p14:creationId xmlns:p14="http://schemas.microsoft.com/office/powerpoint/2010/main" val="372955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ED2E588F-689B-9642-B574-1A4D0AFF3EF8}"/>
              </a:ext>
            </a:extLst>
          </p:cNvPr>
          <p:cNvSpPr txBox="1"/>
          <p:nvPr/>
        </p:nvSpPr>
        <p:spPr>
          <a:xfrm>
            <a:off x="902644" y="1760813"/>
            <a:ext cx="7977518" cy="461665"/>
          </a:xfrm>
          <a:prstGeom prst="rect">
            <a:avLst/>
          </a:prstGeom>
          <a:noFill/>
        </p:spPr>
        <p:txBody>
          <a:bodyPr wrap="square" rtlCol="0">
            <a:spAutoFit/>
          </a:bodyPr>
          <a:lstStyle/>
          <a:p>
            <a:pPr lvl="0" eaLnBrk="0" hangingPunct="0">
              <a:spcBef>
                <a:spcPct val="20000"/>
              </a:spcBef>
              <a:buClr>
                <a:srgbClr val="00B0F0"/>
              </a:buClr>
              <a:defRPr/>
            </a:pPr>
            <a:r>
              <a:rPr lang="en-GB" kern="0" dirty="0">
                <a:solidFill>
                  <a:schemeClr val="tx1"/>
                </a:solidFill>
                <a:latin typeface="Arial"/>
                <a:cs typeface="Arial"/>
              </a:rPr>
              <a:t>Explain the principles of evacuation and </a:t>
            </a:r>
            <a:r>
              <a:rPr lang="en-GB" kern="0" dirty="0" err="1">
                <a:solidFill>
                  <a:schemeClr val="tx1"/>
                </a:solidFill>
                <a:latin typeface="Arial"/>
                <a:cs typeface="Arial"/>
              </a:rPr>
              <a:t>invacuation</a:t>
            </a:r>
            <a:r>
              <a:rPr lang="en-GB" kern="0" dirty="0">
                <a:solidFill>
                  <a:schemeClr val="tx1"/>
                </a:solidFill>
                <a:latin typeface="Arial"/>
                <a:cs typeface="Arial"/>
              </a:rPr>
              <a:t>.</a:t>
            </a:r>
            <a:endParaRPr lang="en-GB" kern="0" dirty="0">
              <a:solidFill>
                <a:schemeClr val="tx1"/>
              </a:solidFill>
              <a:highlight>
                <a:srgbClr val="FF0000"/>
              </a:highlight>
              <a:latin typeface="Arial"/>
              <a:cs typeface="Arial"/>
            </a:endParaRPr>
          </a:p>
        </p:txBody>
      </p:sp>
      <p:sp>
        <p:nvSpPr>
          <p:cNvPr id="15" name="Oval 14">
            <a:extLst>
              <a:ext uri="{FF2B5EF4-FFF2-40B4-BE49-F238E27FC236}">
                <a16:creationId xmlns:a16="http://schemas.microsoft.com/office/drawing/2014/main" xmlns="" id="{91333165-433C-D440-8356-C10C6BCA2DC6}"/>
              </a:ext>
            </a:extLst>
          </p:cNvPr>
          <p:cNvSpPr/>
          <p:nvPr/>
        </p:nvSpPr>
        <p:spPr bwMode="auto">
          <a:xfrm>
            <a:off x="251520" y="1723792"/>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6" name="Rounded Rectangle 15">
            <a:extLst>
              <a:ext uri="{FF2B5EF4-FFF2-40B4-BE49-F238E27FC236}">
                <a16:creationId xmlns:a16="http://schemas.microsoft.com/office/drawing/2014/main" xmlns="" id="{F72D4A47-69FE-9741-AF4F-98B16E8D2294}"/>
              </a:ext>
            </a:extLst>
          </p:cNvPr>
          <p:cNvSpPr/>
          <p:nvPr/>
        </p:nvSpPr>
        <p:spPr bwMode="auto">
          <a:xfrm>
            <a:off x="239202" y="2431927"/>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21" name="Group 20">
            <a:extLst>
              <a:ext uri="{FF2B5EF4-FFF2-40B4-BE49-F238E27FC236}">
                <a16:creationId xmlns:a16="http://schemas.microsoft.com/office/drawing/2014/main" xmlns="" id="{CC586E02-F2F1-C448-A534-2ED3DAC639E9}"/>
              </a:ext>
            </a:extLst>
          </p:cNvPr>
          <p:cNvGrpSpPr/>
          <p:nvPr/>
        </p:nvGrpSpPr>
        <p:grpSpPr>
          <a:xfrm>
            <a:off x="395536" y="2620961"/>
            <a:ext cx="8323794" cy="2709314"/>
            <a:chOff x="395536" y="2620961"/>
            <a:chExt cx="8323794" cy="2709314"/>
          </a:xfrm>
        </p:grpSpPr>
        <p:sp>
          <p:nvSpPr>
            <p:cNvPr id="22" name="Rounded Rectangle 21">
              <a:extLst>
                <a:ext uri="{FF2B5EF4-FFF2-40B4-BE49-F238E27FC236}">
                  <a16:creationId xmlns:a16="http://schemas.microsoft.com/office/drawing/2014/main" xmlns="" id="{097387AA-6EBF-954A-81F1-DC1F1AB717CE}"/>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23" name="Rounded Rectangle 22">
              <a:extLst>
                <a:ext uri="{FF2B5EF4-FFF2-40B4-BE49-F238E27FC236}">
                  <a16:creationId xmlns:a16="http://schemas.microsoft.com/office/drawing/2014/main" xmlns="" id="{E8085BE1-C26E-094B-9F40-A7EBCF0665F6}"/>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kern="0" dirty="0">
                  <a:solidFill>
                    <a:schemeClr val="tx1"/>
                  </a:solidFill>
                  <a:latin typeface="Arial"/>
                  <a:cs typeface="Arial"/>
                </a:rPr>
                <a:t>Evacuation</a:t>
              </a:r>
              <a:endParaRPr lang="en-GB" sz="2000" dirty="0"/>
            </a:p>
          </p:txBody>
        </p:sp>
        <p:cxnSp>
          <p:nvCxnSpPr>
            <p:cNvPr id="24" name="Straight Connector 23">
              <a:extLst>
                <a:ext uri="{FF2B5EF4-FFF2-40B4-BE49-F238E27FC236}">
                  <a16:creationId xmlns:a16="http://schemas.microsoft.com/office/drawing/2014/main" xmlns="" id="{8583E259-D238-1548-B163-887DBF20BA77}"/>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Rounded Rectangle 24">
              <a:extLst>
                <a:ext uri="{FF2B5EF4-FFF2-40B4-BE49-F238E27FC236}">
                  <a16:creationId xmlns:a16="http://schemas.microsoft.com/office/drawing/2014/main" xmlns="" id="{D78796C6-FE5F-8448-8065-CFDBE8D14C7C}"/>
                </a:ext>
              </a:extLst>
            </p:cNvPr>
            <p:cNvSpPr/>
            <p:nvPr/>
          </p:nvSpPr>
          <p:spPr bwMode="auto">
            <a:xfrm>
              <a:off x="5546438" y="2639438"/>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sz="2000" kern="0" dirty="0" err="1">
                  <a:solidFill>
                    <a:schemeClr val="tx1"/>
                  </a:solidFill>
                  <a:latin typeface="Arial"/>
                  <a:cs typeface="Arial"/>
                </a:rPr>
                <a:t>Invacuation</a:t>
              </a:r>
              <a:endParaRPr lang="en-GB" sz="2000" dirty="0"/>
            </a:p>
          </p:txBody>
        </p:sp>
        <p:cxnSp>
          <p:nvCxnSpPr>
            <p:cNvPr id="26" name="Straight Connector 25">
              <a:extLst>
                <a:ext uri="{FF2B5EF4-FFF2-40B4-BE49-F238E27FC236}">
                  <a16:creationId xmlns:a16="http://schemas.microsoft.com/office/drawing/2014/main" xmlns="" id="{F085607A-791D-7048-9C29-02E04779238B}"/>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7" name="Rounded Rectangle 4">
            <a:extLst>
              <a:ext uri="{FF2B5EF4-FFF2-40B4-BE49-F238E27FC236}">
                <a16:creationId xmlns:a16="http://schemas.microsoft.com/office/drawing/2014/main" xmlns="" id="{2D98AC7D-41EC-9F4B-817F-4A228039B52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8" name="Picture 27">
            <a:extLst>
              <a:ext uri="{FF2B5EF4-FFF2-40B4-BE49-F238E27FC236}">
                <a16:creationId xmlns:a16="http://schemas.microsoft.com/office/drawing/2014/main" xmlns="" id="{940DAF66-9737-2048-9BA3-30908470B6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9" name="TextBox 28">
            <a:extLst>
              <a:ext uri="{FF2B5EF4-FFF2-40B4-BE49-F238E27FC236}">
                <a16:creationId xmlns:a16="http://schemas.microsoft.com/office/drawing/2014/main" xmlns="" id="{581853F1-C97C-4E48-94D9-1FA73E11275A}"/>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6</a:t>
            </a:r>
          </a:p>
        </p:txBody>
      </p:sp>
    </p:spTree>
    <p:extLst>
      <p:ext uri="{BB962C8B-B14F-4D97-AF65-F5344CB8AC3E}">
        <p14:creationId xmlns:p14="http://schemas.microsoft.com/office/powerpoint/2010/main" val="420251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ED2E588F-689B-9642-B574-1A4D0AFF3EF8}"/>
              </a:ext>
            </a:extLst>
          </p:cNvPr>
          <p:cNvSpPr txBox="1"/>
          <p:nvPr/>
        </p:nvSpPr>
        <p:spPr>
          <a:xfrm>
            <a:off x="902644" y="1760813"/>
            <a:ext cx="7977518" cy="461665"/>
          </a:xfrm>
          <a:prstGeom prst="rect">
            <a:avLst/>
          </a:prstGeom>
          <a:noFill/>
        </p:spPr>
        <p:txBody>
          <a:bodyPr wrap="square" rtlCol="0">
            <a:spAutoFit/>
          </a:bodyPr>
          <a:lstStyle/>
          <a:p>
            <a:pPr lvl="0" eaLnBrk="0" hangingPunct="0">
              <a:spcBef>
                <a:spcPct val="20000"/>
              </a:spcBef>
              <a:buClr>
                <a:srgbClr val="00B0F0"/>
              </a:buClr>
              <a:defRPr/>
            </a:pPr>
            <a:r>
              <a:rPr lang="en-GB" kern="0" dirty="0">
                <a:solidFill>
                  <a:schemeClr val="tx1"/>
                </a:solidFill>
                <a:latin typeface="Arial"/>
                <a:cs typeface="Arial"/>
              </a:rPr>
              <a:t>Explain the principles of evacuation and </a:t>
            </a:r>
            <a:r>
              <a:rPr lang="en-GB" kern="0" dirty="0" err="1">
                <a:solidFill>
                  <a:schemeClr val="tx1"/>
                </a:solidFill>
                <a:latin typeface="Arial"/>
                <a:cs typeface="Arial"/>
              </a:rPr>
              <a:t>invacuation</a:t>
            </a:r>
            <a:r>
              <a:rPr lang="en-GB" kern="0" dirty="0">
                <a:solidFill>
                  <a:schemeClr val="tx1"/>
                </a:solidFill>
                <a:latin typeface="Arial"/>
                <a:cs typeface="Arial"/>
              </a:rPr>
              <a:t>.</a:t>
            </a:r>
            <a:endParaRPr lang="en-GB" kern="0" dirty="0">
              <a:solidFill>
                <a:schemeClr val="tx1"/>
              </a:solidFill>
              <a:highlight>
                <a:srgbClr val="FF0000"/>
              </a:highlight>
              <a:latin typeface="Arial"/>
              <a:cs typeface="Arial"/>
            </a:endParaRPr>
          </a:p>
        </p:txBody>
      </p:sp>
      <p:sp>
        <p:nvSpPr>
          <p:cNvPr id="15" name="Oval 14">
            <a:extLst>
              <a:ext uri="{FF2B5EF4-FFF2-40B4-BE49-F238E27FC236}">
                <a16:creationId xmlns:a16="http://schemas.microsoft.com/office/drawing/2014/main" xmlns="" id="{91333165-433C-D440-8356-C10C6BCA2DC6}"/>
              </a:ext>
            </a:extLst>
          </p:cNvPr>
          <p:cNvSpPr/>
          <p:nvPr/>
        </p:nvSpPr>
        <p:spPr bwMode="auto">
          <a:xfrm>
            <a:off x="251520" y="1723792"/>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6" name="Rounded Rectangle 15">
            <a:extLst>
              <a:ext uri="{FF2B5EF4-FFF2-40B4-BE49-F238E27FC236}">
                <a16:creationId xmlns:a16="http://schemas.microsoft.com/office/drawing/2014/main" xmlns="" id="{F72D4A47-69FE-9741-AF4F-98B16E8D2294}"/>
              </a:ext>
            </a:extLst>
          </p:cNvPr>
          <p:cNvSpPr/>
          <p:nvPr/>
        </p:nvSpPr>
        <p:spPr bwMode="auto">
          <a:xfrm>
            <a:off x="239202" y="2431927"/>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21" name="Group 20">
            <a:extLst>
              <a:ext uri="{FF2B5EF4-FFF2-40B4-BE49-F238E27FC236}">
                <a16:creationId xmlns:a16="http://schemas.microsoft.com/office/drawing/2014/main" xmlns="" id="{CC586E02-F2F1-C448-A534-2ED3DAC639E9}"/>
              </a:ext>
            </a:extLst>
          </p:cNvPr>
          <p:cNvGrpSpPr/>
          <p:nvPr/>
        </p:nvGrpSpPr>
        <p:grpSpPr>
          <a:xfrm>
            <a:off x="395536" y="2620961"/>
            <a:ext cx="8323794" cy="2709314"/>
            <a:chOff x="395536" y="2620961"/>
            <a:chExt cx="8323794" cy="2709314"/>
          </a:xfrm>
        </p:grpSpPr>
        <p:sp>
          <p:nvSpPr>
            <p:cNvPr id="22" name="Rounded Rectangle 21">
              <a:extLst>
                <a:ext uri="{FF2B5EF4-FFF2-40B4-BE49-F238E27FC236}">
                  <a16:creationId xmlns:a16="http://schemas.microsoft.com/office/drawing/2014/main" xmlns="" id="{097387AA-6EBF-954A-81F1-DC1F1AB717CE}"/>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23" name="Rounded Rectangle 22">
              <a:extLst>
                <a:ext uri="{FF2B5EF4-FFF2-40B4-BE49-F238E27FC236}">
                  <a16:creationId xmlns:a16="http://schemas.microsoft.com/office/drawing/2014/main" xmlns="" id="{E8085BE1-C26E-094B-9F40-A7EBCF0665F6}"/>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kern="0" dirty="0">
                  <a:solidFill>
                    <a:schemeClr val="tx1"/>
                  </a:solidFill>
                  <a:latin typeface="Arial"/>
                  <a:cs typeface="Arial"/>
                </a:rPr>
                <a:t>Evacuation</a:t>
              </a:r>
              <a:endParaRPr lang="en-GB" sz="2000" dirty="0"/>
            </a:p>
          </p:txBody>
        </p:sp>
        <p:cxnSp>
          <p:nvCxnSpPr>
            <p:cNvPr id="24" name="Straight Connector 23">
              <a:extLst>
                <a:ext uri="{FF2B5EF4-FFF2-40B4-BE49-F238E27FC236}">
                  <a16:creationId xmlns:a16="http://schemas.microsoft.com/office/drawing/2014/main" xmlns="" id="{8583E259-D238-1548-B163-887DBF20BA77}"/>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Rounded Rectangle 24">
              <a:extLst>
                <a:ext uri="{FF2B5EF4-FFF2-40B4-BE49-F238E27FC236}">
                  <a16:creationId xmlns:a16="http://schemas.microsoft.com/office/drawing/2014/main" xmlns="" id="{D78796C6-FE5F-8448-8065-CFDBE8D14C7C}"/>
                </a:ext>
              </a:extLst>
            </p:cNvPr>
            <p:cNvSpPr/>
            <p:nvPr/>
          </p:nvSpPr>
          <p:spPr bwMode="auto">
            <a:xfrm>
              <a:off x="5546438" y="2639438"/>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sz="2000" kern="0" dirty="0" err="1">
                  <a:solidFill>
                    <a:schemeClr val="tx1"/>
                  </a:solidFill>
                  <a:latin typeface="Arial"/>
                  <a:cs typeface="Arial"/>
                </a:rPr>
                <a:t>Invacuation</a:t>
              </a:r>
              <a:endParaRPr lang="en-GB" sz="2000" dirty="0"/>
            </a:p>
          </p:txBody>
        </p:sp>
        <p:cxnSp>
          <p:nvCxnSpPr>
            <p:cNvPr id="26" name="Straight Connector 25">
              <a:extLst>
                <a:ext uri="{FF2B5EF4-FFF2-40B4-BE49-F238E27FC236}">
                  <a16:creationId xmlns:a16="http://schemas.microsoft.com/office/drawing/2014/main" xmlns="" id="{F085607A-791D-7048-9C29-02E04779238B}"/>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7" name="Rounded Rectangle 4">
            <a:extLst>
              <a:ext uri="{FF2B5EF4-FFF2-40B4-BE49-F238E27FC236}">
                <a16:creationId xmlns:a16="http://schemas.microsoft.com/office/drawing/2014/main" xmlns="" id="{2D98AC7D-41EC-9F4B-817F-4A228039B52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8" name="Picture 27">
            <a:extLst>
              <a:ext uri="{FF2B5EF4-FFF2-40B4-BE49-F238E27FC236}">
                <a16:creationId xmlns:a16="http://schemas.microsoft.com/office/drawing/2014/main" xmlns="" id="{940DAF66-9737-2048-9BA3-30908470B6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9" name="TextBox 28">
            <a:extLst>
              <a:ext uri="{FF2B5EF4-FFF2-40B4-BE49-F238E27FC236}">
                <a16:creationId xmlns:a16="http://schemas.microsoft.com/office/drawing/2014/main" xmlns="" id="{581853F1-C97C-4E48-94D9-1FA73E11275A}"/>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6</a:t>
            </a:r>
          </a:p>
        </p:txBody>
      </p:sp>
      <p:sp>
        <p:nvSpPr>
          <p:cNvPr id="30" name="TextBox 29">
            <a:extLst>
              <a:ext uri="{FF2B5EF4-FFF2-40B4-BE49-F238E27FC236}">
                <a16:creationId xmlns:a16="http://schemas.microsoft.com/office/drawing/2014/main" xmlns="" id="{05C8B57F-2E25-084C-9423-DE1CF2F3EB3F}"/>
              </a:ext>
            </a:extLst>
          </p:cNvPr>
          <p:cNvSpPr txBox="1"/>
          <p:nvPr/>
        </p:nvSpPr>
        <p:spPr>
          <a:xfrm>
            <a:off x="476544" y="3313067"/>
            <a:ext cx="3934617" cy="646331"/>
          </a:xfrm>
          <a:prstGeom prst="rect">
            <a:avLst/>
          </a:prstGeom>
          <a:noFill/>
        </p:spPr>
        <p:txBody>
          <a:bodyPr wrap="square" rtlCol="0">
            <a:spAutoFit/>
          </a:bodyPr>
          <a:lstStyle/>
          <a:p>
            <a:pPr>
              <a:spcBef>
                <a:spcPts val="600"/>
              </a:spcBef>
              <a:buClr>
                <a:srgbClr val="00B0F0"/>
              </a:buClr>
            </a:pPr>
            <a:r>
              <a:rPr lang="en-US" sz="1800" dirty="0">
                <a:solidFill>
                  <a:srgbClr val="FF0000"/>
                </a:solidFill>
              </a:rPr>
              <a:t>A controlled process of emptying an area or premises of people</a:t>
            </a:r>
          </a:p>
        </p:txBody>
      </p:sp>
      <p:sp>
        <p:nvSpPr>
          <p:cNvPr id="31" name="TextBox 30">
            <a:extLst>
              <a:ext uri="{FF2B5EF4-FFF2-40B4-BE49-F238E27FC236}">
                <a16:creationId xmlns:a16="http://schemas.microsoft.com/office/drawing/2014/main" xmlns="" id="{E17EB024-7D50-0E40-8A8E-9564AA445EA3}"/>
              </a:ext>
            </a:extLst>
          </p:cNvPr>
          <p:cNvSpPr txBox="1"/>
          <p:nvPr/>
        </p:nvSpPr>
        <p:spPr>
          <a:xfrm>
            <a:off x="4647949" y="3313067"/>
            <a:ext cx="3934617" cy="1200329"/>
          </a:xfrm>
          <a:prstGeom prst="rect">
            <a:avLst/>
          </a:prstGeom>
          <a:noFill/>
        </p:spPr>
        <p:txBody>
          <a:bodyPr wrap="square" rtlCol="0">
            <a:spAutoFit/>
          </a:bodyPr>
          <a:lstStyle/>
          <a:p>
            <a:pPr>
              <a:spcBef>
                <a:spcPts val="600"/>
              </a:spcBef>
              <a:buClr>
                <a:srgbClr val="00B0F0"/>
              </a:buClr>
            </a:pPr>
            <a:r>
              <a:rPr lang="en-US" sz="1800" dirty="0">
                <a:solidFill>
                  <a:srgbClr val="FF0000"/>
                </a:solidFill>
              </a:rPr>
              <a:t>A controlled process of getting people into a safe premises due to an incident that could cause harm to people who are outside.</a:t>
            </a:r>
          </a:p>
        </p:txBody>
      </p:sp>
    </p:spTree>
    <p:extLst>
      <p:ext uri="{BB962C8B-B14F-4D97-AF65-F5344CB8AC3E}">
        <p14:creationId xmlns:p14="http://schemas.microsoft.com/office/powerpoint/2010/main" val="149428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Communicate effectively</a:t>
            </a:r>
          </a:p>
        </p:txBody>
      </p:sp>
      <p:grpSp>
        <p:nvGrpSpPr>
          <p:cNvPr id="6" name="Group 5">
            <a:extLst>
              <a:ext uri="{FF2B5EF4-FFF2-40B4-BE49-F238E27FC236}">
                <a16:creationId xmlns:a16="http://schemas.microsoft.com/office/drawing/2014/main" xmlns="" id="{4EE7171E-1AC3-4775-98F1-625F89B1BD21}"/>
              </a:ext>
            </a:extLst>
          </p:cNvPr>
          <p:cNvGrpSpPr/>
          <p:nvPr/>
        </p:nvGrpSpPr>
        <p:grpSpPr>
          <a:xfrm>
            <a:off x="7148569" y="4455358"/>
            <a:ext cx="1976777" cy="1638035"/>
            <a:chOff x="7221769" y="4437151"/>
            <a:chExt cx="1976777" cy="1638035"/>
          </a:xfrm>
        </p:grpSpPr>
        <p:sp>
          <p:nvSpPr>
            <p:cNvPr id="7" name="Oval 5">
              <a:hlinkClick r:id="" action="ppaction://noaction"/>
              <a:extLst>
                <a:ext uri="{FF2B5EF4-FFF2-40B4-BE49-F238E27FC236}">
                  <a16:creationId xmlns:a16="http://schemas.microsoft.com/office/drawing/2014/main" xmlns="" id="{DDDB3D9B-EC28-4011-8E6B-17F6E54FBEB7}"/>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1:7</a:t>
              </a:r>
            </a:p>
          </p:txBody>
        </p:sp>
        <p:pic>
          <p:nvPicPr>
            <p:cNvPr id="8" name="Picture 7">
              <a:extLst>
                <a:ext uri="{FF2B5EF4-FFF2-40B4-BE49-F238E27FC236}">
                  <a16:creationId xmlns:a16="http://schemas.microsoft.com/office/drawing/2014/main" xmlns="" id="{39264E32-891E-4AC6-95B8-1F6711694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51519" y="1569373"/>
            <a:ext cx="5472610" cy="1225868"/>
          </a:xfrm>
          <a:prstGeom prst="roundRect">
            <a:avLst/>
          </a:prstGeom>
          <a:solidFill>
            <a:srgbClr val="00B0F0"/>
          </a:solidFill>
          <a:ln w="38100">
            <a:solidFill>
              <a:schemeClr val="bg1"/>
            </a:solidFill>
          </a:ln>
        </p:spPr>
        <p:txBody>
          <a:bodyPr wrap="square">
            <a:spAutoFit/>
          </a:bodyPr>
          <a:lstStyle/>
          <a:p>
            <a:pPr marL="0" marR="0" lvl="0" indent="0"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charset="0"/>
                <a:ea typeface="+mn-ea"/>
                <a:cs typeface="Arial" charset="0"/>
              </a:rPr>
              <a:t>You will regularly come into contact with members of the public during </a:t>
            </a:r>
            <a:br>
              <a:rPr kumimoji="0" lang="en-GB" sz="2200" b="1" i="0" u="none" strike="noStrike" kern="0" cap="none" spc="0" normalizeH="0" baseline="0" noProof="0" dirty="0">
                <a:ln>
                  <a:noFill/>
                </a:ln>
                <a:effectLst/>
                <a:uLnTx/>
                <a:uFillTx/>
                <a:latin typeface="Arial" charset="0"/>
                <a:ea typeface="+mn-ea"/>
                <a:cs typeface="Arial" charset="0"/>
              </a:rPr>
            </a:br>
            <a:r>
              <a:rPr kumimoji="0" lang="en-GB" sz="2200" b="1" i="0" u="none" strike="noStrike" kern="0" cap="none" spc="0" normalizeH="0" baseline="0" noProof="0" dirty="0">
                <a:ln>
                  <a:noFill/>
                </a:ln>
                <a:effectLst/>
                <a:uLnTx/>
                <a:uFillTx/>
                <a:latin typeface="Arial" charset="0"/>
                <a:ea typeface="+mn-ea"/>
                <a:cs typeface="Arial" charset="0"/>
              </a:rPr>
              <a:t>the course of your duties</a:t>
            </a:r>
          </a:p>
        </p:txBody>
      </p:sp>
      <p:sp>
        <p:nvSpPr>
          <p:cNvPr id="5" name="Rounded Rectangle 4"/>
          <p:cNvSpPr/>
          <p:nvPr/>
        </p:nvSpPr>
        <p:spPr>
          <a:xfrm>
            <a:off x="251519" y="3120899"/>
            <a:ext cx="5472610" cy="1225868"/>
          </a:xfrm>
          <a:prstGeom prst="roundRect">
            <a:avLst/>
          </a:prstGeom>
          <a:solidFill>
            <a:schemeClr val="tx1"/>
          </a:solidFill>
          <a:ln w="38100">
            <a:solidFill>
              <a:schemeClr val="bg1"/>
            </a:solidFill>
          </a:ln>
        </p:spPr>
        <p:txBody>
          <a:bodyPr wrap="square">
            <a:spAutoFit/>
          </a:bodyPr>
          <a:lstStyle/>
          <a:p>
            <a:pPr marL="0" marR="0" lvl="0" indent="0"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charset="0"/>
                <a:ea typeface="+mn-ea"/>
                <a:cs typeface="Arial" charset="0"/>
              </a:rPr>
              <a:t>You will also regularly interact with other members of staff and people from other organisations</a:t>
            </a:r>
          </a:p>
        </p:txBody>
      </p:sp>
      <p:sp>
        <p:nvSpPr>
          <p:cNvPr id="6" name="Rounded Rectangle 5"/>
          <p:cNvSpPr/>
          <p:nvPr/>
        </p:nvSpPr>
        <p:spPr>
          <a:xfrm>
            <a:off x="221000" y="4672425"/>
            <a:ext cx="5575136" cy="476726"/>
          </a:xfrm>
          <a:prstGeom prst="roundRect">
            <a:avLst/>
          </a:prstGeom>
          <a:solidFill>
            <a:schemeClr val="bg2"/>
          </a:solidFill>
          <a:ln w="38100">
            <a:solidFill>
              <a:schemeClr val="bg1"/>
            </a:solidFill>
          </a:ln>
        </p:spPr>
        <p:txBody>
          <a:bodyPr wrap="square">
            <a:spAutoFit/>
          </a:bodyPr>
          <a:lstStyle/>
          <a:p>
            <a:pPr marL="0" marR="0" lvl="0" indent="0"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charset="0"/>
                <a:ea typeface="+mn-ea"/>
                <a:cs typeface="Arial" charset="0"/>
              </a:rPr>
              <a:t>Effective communication is vital.</a:t>
            </a:r>
          </a:p>
        </p:txBody>
      </p:sp>
      <p:sp>
        <p:nvSpPr>
          <p:cNvPr id="2" name="Title 1"/>
          <p:cNvSpPr>
            <a:spLocks noGrp="1"/>
          </p:cNvSpPr>
          <p:nvPr>
            <p:ph type="title"/>
          </p:nvPr>
        </p:nvSpPr>
        <p:spPr/>
        <p:txBody>
          <a:bodyPr/>
          <a:lstStyle/>
          <a:p>
            <a:r>
              <a:rPr lang="en-GB" dirty="0"/>
              <a:t>Communication</a:t>
            </a:r>
          </a:p>
        </p:txBody>
      </p:sp>
    </p:spTree>
    <p:extLst>
      <p:ext uri="{BB962C8B-B14F-4D97-AF65-F5344CB8AC3E}">
        <p14:creationId xmlns:p14="http://schemas.microsoft.com/office/powerpoint/2010/main" val="244524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16" name="Group 12315"/>
          <p:cNvGrpSpPr/>
          <p:nvPr/>
        </p:nvGrpSpPr>
        <p:grpSpPr>
          <a:xfrm>
            <a:off x="7839919" y="2357067"/>
            <a:ext cx="957871" cy="640982"/>
            <a:chOff x="6369762" y="3324977"/>
            <a:chExt cx="957871" cy="640982"/>
          </a:xfrm>
        </p:grpSpPr>
        <p:cxnSp>
          <p:nvCxnSpPr>
            <p:cNvPr id="25" name="Straight Arrow Connector 24"/>
            <p:cNvCxnSpPr>
              <a:cxnSpLocks/>
            </p:cNvCxnSpPr>
            <p:nvPr/>
          </p:nvCxnSpPr>
          <p:spPr bwMode="auto">
            <a:xfrm>
              <a:off x="7308304" y="3324977"/>
              <a:ext cx="0" cy="640982"/>
            </a:xfrm>
            <a:prstGeom prst="straightConnector1">
              <a:avLst/>
            </a:prstGeom>
            <a:noFill/>
            <a:ln w="38100" cap="flat" cmpd="sng" algn="ctr">
              <a:solidFill>
                <a:srgbClr val="00B0F0"/>
              </a:solidFill>
              <a:prstDash val="solid"/>
              <a:round/>
              <a:headEnd type="none" w="med" len="med"/>
              <a:tailEnd type="arrow"/>
            </a:ln>
            <a:effectLst/>
          </p:spPr>
        </p:cxnSp>
        <p:cxnSp>
          <p:nvCxnSpPr>
            <p:cNvPr id="29" name="Straight Connector 28"/>
            <p:cNvCxnSpPr/>
            <p:nvPr/>
          </p:nvCxnSpPr>
          <p:spPr bwMode="auto">
            <a:xfrm flipV="1">
              <a:off x="6369762" y="3324977"/>
              <a:ext cx="957871" cy="1982"/>
            </a:xfrm>
            <a:prstGeom prst="line">
              <a:avLst/>
            </a:prstGeom>
            <a:noFill/>
            <a:ln w="38100" cap="flat" cmpd="sng" algn="ctr">
              <a:solidFill>
                <a:srgbClr val="00B0F0"/>
              </a:solidFill>
              <a:prstDash val="solid"/>
              <a:round/>
              <a:headEnd type="none" w="med" len="med"/>
              <a:tailEnd type="none" w="med" len="med"/>
            </a:ln>
            <a:effectLst/>
          </p:spPr>
        </p:cxnSp>
      </p:grpSp>
      <p:sp>
        <p:nvSpPr>
          <p:cNvPr id="12" name="Rounded Rectangle 11"/>
          <p:cNvSpPr/>
          <p:nvPr/>
        </p:nvSpPr>
        <p:spPr bwMode="auto">
          <a:xfrm>
            <a:off x="254993" y="1252424"/>
            <a:ext cx="8712968" cy="530649"/>
          </a:xfrm>
          <a:prstGeom prst="roundRect">
            <a:avLst>
              <a:gd name="adj" fmla="val 25912"/>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Communication is the sending and receiving of signals</a:t>
            </a:r>
          </a:p>
        </p:txBody>
      </p:sp>
      <p:sp>
        <p:nvSpPr>
          <p:cNvPr id="2" name="Title 1"/>
          <p:cNvSpPr>
            <a:spLocks noGrp="1"/>
          </p:cNvSpPr>
          <p:nvPr>
            <p:ph type="title"/>
          </p:nvPr>
        </p:nvSpPr>
        <p:spPr/>
        <p:txBody>
          <a:bodyPr/>
          <a:lstStyle/>
          <a:p>
            <a:r>
              <a:rPr lang="en-GB" dirty="0"/>
              <a:t>How we communicate</a:t>
            </a:r>
          </a:p>
        </p:txBody>
      </p:sp>
      <p:sp>
        <p:nvSpPr>
          <p:cNvPr id="4" name="Content Placeholder 3"/>
          <p:cNvSpPr>
            <a:spLocks noGrp="1"/>
          </p:cNvSpPr>
          <p:nvPr>
            <p:ph idx="1"/>
          </p:nvPr>
        </p:nvSpPr>
        <p:spPr>
          <a:xfrm>
            <a:off x="256362" y="2022508"/>
            <a:ext cx="5395756" cy="4070787"/>
          </a:xfrm>
        </p:spPr>
        <p:txBody>
          <a:bodyPr/>
          <a:lstStyle/>
          <a:p>
            <a:pPr>
              <a:spcBef>
                <a:spcPts val="600"/>
              </a:spcBef>
            </a:pPr>
            <a:r>
              <a:rPr lang="en-GB" dirty="0"/>
              <a:t>The ‘sender’ decides what thoughts they wish to pass on, ‘encodes’ those thoughts into the most effective form of communication and then ‘sends’ those thoughts </a:t>
            </a:r>
            <a:br>
              <a:rPr lang="en-GB" dirty="0"/>
            </a:br>
            <a:r>
              <a:rPr lang="en-GB" dirty="0"/>
              <a:t>to the ‘receiver’</a:t>
            </a:r>
          </a:p>
          <a:p>
            <a:pPr>
              <a:spcBef>
                <a:spcPts val="600"/>
              </a:spcBef>
            </a:pPr>
            <a:r>
              <a:rPr lang="en-GB" dirty="0"/>
              <a:t>The receiver takes in the message and replies if necessary</a:t>
            </a:r>
          </a:p>
          <a:p>
            <a:pPr>
              <a:spcBef>
                <a:spcPts val="600"/>
              </a:spcBef>
            </a:pPr>
            <a:r>
              <a:rPr lang="en-GB" dirty="0"/>
              <a:t>Receiver and sender check understanding.</a:t>
            </a:r>
          </a:p>
        </p:txBody>
      </p:sp>
      <p:sp>
        <p:nvSpPr>
          <p:cNvPr id="3" name="Rounded Rectangle 2"/>
          <p:cNvSpPr/>
          <p:nvPr/>
        </p:nvSpPr>
        <p:spPr>
          <a:xfrm>
            <a:off x="7011827" y="2141780"/>
            <a:ext cx="1656184" cy="442674"/>
          </a:xfrm>
          <a:prstGeom prst="roundRect">
            <a:avLst/>
          </a:prstGeom>
          <a:solidFill>
            <a:srgbClr val="00B0F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Arial" charset="0"/>
                <a:ea typeface="+mn-ea"/>
                <a:cs typeface="Arial" charset="0"/>
              </a:rPr>
              <a:t>SENDER</a:t>
            </a:r>
            <a:endParaRPr kumimoji="0" lang="en-GB" sz="16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Rounded Rectangle 7"/>
          <p:cNvSpPr/>
          <p:nvPr/>
        </p:nvSpPr>
        <p:spPr>
          <a:xfrm>
            <a:off x="5863302" y="2986326"/>
            <a:ext cx="3024336" cy="442674"/>
          </a:xfrm>
          <a:prstGeom prst="roundRect">
            <a:avLst/>
          </a:prstGeom>
          <a:solidFill>
            <a:srgbClr val="00B0F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Arial" charset="0"/>
                <a:ea typeface="+mn-ea"/>
                <a:cs typeface="Arial" charset="0"/>
              </a:rPr>
              <a:t>ENCODES THOUGHTS</a:t>
            </a:r>
            <a:endParaRPr kumimoji="0" lang="en-GB" sz="16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9" name="Rounded Rectangle 8"/>
          <p:cNvSpPr/>
          <p:nvPr/>
        </p:nvSpPr>
        <p:spPr>
          <a:xfrm>
            <a:off x="5863302" y="4055820"/>
            <a:ext cx="2450107" cy="442674"/>
          </a:xfrm>
          <a:prstGeom prst="roundRect">
            <a:avLst/>
          </a:prstGeom>
          <a:solidFill>
            <a:srgbClr val="00B0F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Arial" charset="0"/>
                <a:ea typeface="+mn-ea"/>
                <a:cs typeface="Arial" charset="0"/>
              </a:rPr>
              <a:t>SENDER SENDS</a:t>
            </a:r>
            <a:endParaRPr kumimoji="0" lang="en-GB" sz="16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10" name="Rounded Rectangle 9"/>
          <p:cNvSpPr/>
          <p:nvPr/>
        </p:nvSpPr>
        <p:spPr>
          <a:xfrm>
            <a:off x="5799607" y="4946509"/>
            <a:ext cx="3168354" cy="442674"/>
          </a:xfrm>
          <a:prstGeom prst="roundRect">
            <a:avLst/>
          </a:prstGeom>
          <a:solidFill>
            <a:srgbClr val="00B0F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Arial" charset="0"/>
                <a:ea typeface="+mn-ea"/>
                <a:cs typeface="Arial" charset="0"/>
              </a:rPr>
              <a:t>RECEIVER RECEIVES</a:t>
            </a:r>
            <a:endParaRPr kumimoji="0" lang="en-GB" sz="1600" b="1" i="0" u="none" strike="noStrike" kern="1200" cap="none" spc="0" normalizeH="0" baseline="0" noProof="0" dirty="0">
              <a:ln>
                <a:noFill/>
              </a:ln>
              <a:solidFill>
                <a:srgbClr val="FFFFFF"/>
              </a:solidFill>
              <a:effectLst/>
              <a:uLnTx/>
              <a:uFillTx/>
              <a:latin typeface="Arial" charset="0"/>
              <a:ea typeface="+mn-ea"/>
              <a:cs typeface="Arial" charset="0"/>
            </a:endParaRPr>
          </a:p>
        </p:txBody>
      </p:sp>
      <p:cxnSp>
        <p:nvCxnSpPr>
          <p:cNvPr id="37" name="Straight Arrow Connector 36"/>
          <p:cNvCxnSpPr>
            <a:cxnSpLocks/>
          </p:cNvCxnSpPr>
          <p:nvPr/>
        </p:nvCxnSpPr>
        <p:spPr bwMode="auto">
          <a:xfrm>
            <a:off x="6156176" y="3298594"/>
            <a:ext cx="0" cy="759307"/>
          </a:xfrm>
          <a:prstGeom prst="straightConnector1">
            <a:avLst/>
          </a:prstGeom>
          <a:noFill/>
          <a:ln w="38100" cap="flat" cmpd="sng" algn="ctr">
            <a:solidFill>
              <a:srgbClr val="00B0F0"/>
            </a:solidFill>
            <a:prstDash val="solid"/>
            <a:round/>
            <a:headEnd type="none" w="med" len="med"/>
            <a:tailEnd type="arrow"/>
          </a:ln>
          <a:effectLst/>
        </p:spPr>
      </p:cxnSp>
      <p:cxnSp>
        <p:nvCxnSpPr>
          <p:cNvPr id="48" name="Straight Arrow Connector 47"/>
          <p:cNvCxnSpPr>
            <a:cxnSpLocks/>
          </p:cNvCxnSpPr>
          <p:nvPr/>
        </p:nvCxnSpPr>
        <p:spPr bwMode="auto">
          <a:xfrm>
            <a:off x="7884368" y="4498494"/>
            <a:ext cx="10424" cy="361846"/>
          </a:xfrm>
          <a:prstGeom prst="straightConnector1">
            <a:avLst/>
          </a:prstGeom>
          <a:noFill/>
          <a:ln w="38100" cap="flat" cmpd="sng" algn="ctr">
            <a:solidFill>
              <a:srgbClr val="00B0F0"/>
            </a:solidFill>
            <a:prstDash val="solid"/>
            <a:round/>
            <a:headEnd type="none" w="med" len="med"/>
            <a:tailEnd type="arrow"/>
          </a:ln>
          <a:effectLst/>
        </p:spPr>
      </p:cxnSp>
    </p:spTree>
    <p:extLst>
      <p:ext uri="{BB962C8B-B14F-4D97-AF65-F5344CB8AC3E}">
        <p14:creationId xmlns:p14="http://schemas.microsoft.com/office/powerpoint/2010/main" val="236345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Communication</a:t>
            </a:r>
          </a:p>
        </p:txBody>
      </p:sp>
      <p:sp>
        <p:nvSpPr>
          <p:cNvPr id="7" name="Rounded Rectangle 6"/>
          <p:cNvSpPr/>
          <p:nvPr/>
        </p:nvSpPr>
        <p:spPr>
          <a:xfrm>
            <a:off x="251520" y="1311325"/>
            <a:ext cx="9073008" cy="476726"/>
          </a:xfrm>
          <a:prstGeom prst="roundRect">
            <a:avLst/>
          </a:prstGeom>
          <a:noFill/>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The make-up of communication:</a:t>
            </a:r>
          </a:p>
        </p:txBody>
      </p:sp>
      <p:sp>
        <p:nvSpPr>
          <p:cNvPr id="33" name="Rectangle: Rounded Corners 32"/>
          <p:cNvSpPr/>
          <p:nvPr/>
        </p:nvSpPr>
        <p:spPr>
          <a:xfrm>
            <a:off x="5076056" y="4280059"/>
            <a:ext cx="3489299" cy="612934"/>
          </a:xfrm>
          <a:prstGeom prst="roundRect">
            <a:avLst/>
          </a:prstGeom>
          <a:solidFill>
            <a:schemeClr val="bg1">
              <a:lumMod val="7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000" b="1" i="0" u="none" strike="noStrike" kern="1200" cap="none" spc="0" normalizeH="0" baseline="0" noProof="0" dirty="0">
                <a:ln>
                  <a:noFill/>
                </a:ln>
                <a:solidFill>
                  <a:srgbClr val="000000"/>
                </a:solidFill>
                <a:effectLst/>
                <a:uLnTx/>
                <a:uFillTx/>
                <a:latin typeface="Arial" charset="0"/>
                <a:ea typeface="+mn-ea"/>
                <a:cs typeface="Arial" charset="0"/>
              </a:rPr>
              <a:t>Communication</a:t>
            </a:r>
          </a:p>
        </p:txBody>
      </p:sp>
      <p:pic>
        <p:nvPicPr>
          <p:cNvPr id="20" name="Picture 19">
            <a:extLst>
              <a:ext uri="{FF2B5EF4-FFF2-40B4-BE49-F238E27FC236}">
                <a16:creationId xmlns:a16="http://schemas.microsoft.com/office/drawing/2014/main" xmlns="" id="{A1AB3CA2-3A22-488A-BBEE-A7FB519E7A48}"/>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344913" y="126040"/>
            <a:ext cx="792000" cy="658800"/>
          </a:xfrm>
          <a:prstGeom prst="ellipse">
            <a:avLst/>
          </a:prstGeom>
          <a:solidFill>
            <a:srgbClr val="00B0F0"/>
          </a:solidFill>
          <a:ln w="31750">
            <a:solidFill>
              <a:schemeClr val="bg1"/>
            </a:solidFill>
          </a:ln>
        </p:spPr>
      </p:pic>
      <p:grpSp>
        <p:nvGrpSpPr>
          <p:cNvPr id="4" name="Group 3">
            <a:extLst>
              <a:ext uri="{FF2B5EF4-FFF2-40B4-BE49-F238E27FC236}">
                <a16:creationId xmlns:a16="http://schemas.microsoft.com/office/drawing/2014/main" xmlns="" id="{1E4D1B13-AB4E-40D8-8078-6A2134FD6260}"/>
              </a:ext>
            </a:extLst>
          </p:cNvPr>
          <p:cNvGrpSpPr/>
          <p:nvPr/>
        </p:nvGrpSpPr>
        <p:grpSpPr>
          <a:xfrm>
            <a:off x="1263049" y="2076754"/>
            <a:ext cx="2125961" cy="1311825"/>
            <a:chOff x="251520" y="2408889"/>
            <a:chExt cx="2125961" cy="1311825"/>
          </a:xfrm>
        </p:grpSpPr>
        <p:sp>
          <p:nvSpPr>
            <p:cNvPr id="9" name="Rectangle: Rounded Corners 8"/>
            <p:cNvSpPr/>
            <p:nvPr/>
          </p:nvSpPr>
          <p:spPr>
            <a:xfrm>
              <a:off x="251520" y="2869417"/>
              <a:ext cx="2125961" cy="851297"/>
            </a:xfrm>
            <a:prstGeom prst="roundRect">
              <a:avLst/>
            </a:prstGeom>
            <a:solidFill>
              <a:srgbClr val="ABE9FF"/>
            </a:solidFill>
            <a:ln w="28575">
              <a:solidFill>
                <a:srgbClr val="00B0F0"/>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the actual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words used </a:t>
              </a:r>
            </a:p>
          </p:txBody>
        </p:sp>
        <p:sp>
          <p:nvSpPr>
            <p:cNvPr id="3" name="Rectangle 2">
              <a:extLst>
                <a:ext uri="{FF2B5EF4-FFF2-40B4-BE49-F238E27FC236}">
                  <a16:creationId xmlns:a16="http://schemas.microsoft.com/office/drawing/2014/main" xmlns="" id="{C21E94FE-128A-4729-B52B-A0DDB5EA57BD}"/>
                </a:ext>
              </a:extLst>
            </p:cNvPr>
            <p:cNvSpPr/>
            <p:nvPr/>
          </p:nvSpPr>
          <p:spPr>
            <a:xfrm>
              <a:off x="632262" y="2408889"/>
              <a:ext cx="1265090"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WORDS</a:t>
              </a:r>
            </a:p>
          </p:txBody>
        </p:sp>
      </p:grpSp>
      <p:grpSp>
        <p:nvGrpSpPr>
          <p:cNvPr id="5" name="Group 4">
            <a:extLst>
              <a:ext uri="{FF2B5EF4-FFF2-40B4-BE49-F238E27FC236}">
                <a16:creationId xmlns:a16="http://schemas.microsoft.com/office/drawing/2014/main" xmlns="" id="{BFA7E2F7-541E-4281-9963-EE68F26DCABD}"/>
              </a:ext>
            </a:extLst>
          </p:cNvPr>
          <p:cNvGrpSpPr/>
          <p:nvPr/>
        </p:nvGrpSpPr>
        <p:grpSpPr>
          <a:xfrm>
            <a:off x="4333660" y="2076753"/>
            <a:ext cx="2736000" cy="1311826"/>
            <a:chOff x="3322131" y="2408888"/>
            <a:chExt cx="2736000" cy="1311826"/>
          </a:xfrm>
        </p:grpSpPr>
        <p:sp>
          <p:nvSpPr>
            <p:cNvPr id="34" name="Rectangle: Rounded Corners 33">
              <a:extLst>
                <a:ext uri="{FF2B5EF4-FFF2-40B4-BE49-F238E27FC236}">
                  <a16:creationId xmlns:a16="http://schemas.microsoft.com/office/drawing/2014/main" xmlns="" id="{C0D0F845-7D95-415F-9651-E7910B88EC5A}"/>
                </a:ext>
              </a:extLst>
            </p:cNvPr>
            <p:cNvSpPr/>
            <p:nvPr/>
          </p:nvSpPr>
          <p:spPr>
            <a:xfrm>
              <a:off x="3322131" y="2869417"/>
              <a:ext cx="2736000" cy="851297"/>
            </a:xfrm>
            <a:prstGeom prst="roundRect">
              <a:avLst/>
            </a:prstGeom>
            <a:solidFill>
              <a:srgbClr val="ABE9FF"/>
            </a:solidFill>
            <a:ln w="28575">
              <a:solidFill>
                <a:srgbClr val="00B0F0"/>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how we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say those words</a:t>
              </a:r>
            </a:p>
          </p:txBody>
        </p:sp>
        <p:sp>
          <p:nvSpPr>
            <p:cNvPr id="35" name="Rectangle 34">
              <a:extLst>
                <a:ext uri="{FF2B5EF4-FFF2-40B4-BE49-F238E27FC236}">
                  <a16:creationId xmlns:a16="http://schemas.microsoft.com/office/drawing/2014/main" xmlns="" id="{2D158B9A-757E-44B6-BC74-20224CCAEEB7}"/>
                </a:ext>
              </a:extLst>
            </p:cNvPr>
            <p:cNvSpPr/>
            <p:nvPr/>
          </p:nvSpPr>
          <p:spPr>
            <a:xfrm>
              <a:off x="4208396" y="2408888"/>
              <a:ext cx="963469"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TONE</a:t>
              </a:r>
            </a:p>
          </p:txBody>
        </p:sp>
      </p:grpSp>
      <p:grpSp>
        <p:nvGrpSpPr>
          <p:cNvPr id="6" name="Group 5">
            <a:extLst>
              <a:ext uri="{FF2B5EF4-FFF2-40B4-BE49-F238E27FC236}">
                <a16:creationId xmlns:a16="http://schemas.microsoft.com/office/drawing/2014/main" xmlns="" id="{25008E79-6ADE-48D4-86E6-EF763C07BF0E}"/>
              </a:ext>
            </a:extLst>
          </p:cNvPr>
          <p:cNvGrpSpPr/>
          <p:nvPr/>
        </p:nvGrpSpPr>
        <p:grpSpPr>
          <a:xfrm>
            <a:off x="578645" y="3668750"/>
            <a:ext cx="3138123" cy="1376937"/>
            <a:chOff x="1433877" y="3939840"/>
            <a:chExt cx="3138123" cy="1376937"/>
          </a:xfrm>
        </p:grpSpPr>
        <p:sp>
          <p:nvSpPr>
            <p:cNvPr id="36" name="Rectangle: Rounded Corners 35">
              <a:extLst>
                <a:ext uri="{FF2B5EF4-FFF2-40B4-BE49-F238E27FC236}">
                  <a16:creationId xmlns:a16="http://schemas.microsoft.com/office/drawing/2014/main" xmlns="" id="{4672EC37-7DBD-4CB3-8622-A7D8491CFB46}"/>
                </a:ext>
              </a:extLst>
            </p:cNvPr>
            <p:cNvSpPr/>
            <p:nvPr/>
          </p:nvSpPr>
          <p:spPr>
            <a:xfrm>
              <a:off x="1433877" y="4465480"/>
              <a:ext cx="3138123" cy="851297"/>
            </a:xfrm>
            <a:prstGeom prst="roundRect">
              <a:avLst/>
            </a:prstGeom>
            <a:solidFill>
              <a:srgbClr val="ABE9FF"/>
            </a:solidFill>
            <a:ln w="28575">
              <a:solidFill>
                <a:srgbClr val="00B0F0"/>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all other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non-verbal signals.</a:t>
              </a:r>
            </a:p>
          </p:txBody>
        </p:sp>
        <p:sp>
          <p:nvSpPr>
            <p:cNvPr id="37" name="Rectangle 36">
              <a:extLst>
                <a:ext uri="{FF2B5EF4-FFF2-40B4-BE49-F238E27FC236}">
                  <a16:creationId xmlns:a16="http://schemas.microsoft.com/office/drawing/2014/main" xmlns="" id="{59B12BA4-8A5F-431B-895C-283D461189E3}"/>
                </a:ext>
              </a:extLst>
            </p:cNvPr>
            <p:cNvSpPr/>
            <p:nvPr/>
          </p:nvSpPr>
          <p:spPr>
            <a:xfrm>
              <a:off x="1527518" y="3939840"/>
              <a:ext cx="2765244" cy="43088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BODY LANGUAGE </a:t>
              </a:r>
            </a:p>
          </p:txBody>
        </p:sp>
      </p:grpSp>
    </p:spTree>
    <p:extLst>
      <p:ext uri="{BB962C8B-B14F-4D97-AF65-F5344CB8AC3E}">
        <p14:creationId xmlns:p14="http://schemas.microsoft.com/office/powerpoint/2010/main" val="249758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communication</a:t>
            </a:r>
          </a:p>
        </p:txBody>
      </p:sp>
      <p:sp>
        <p:nvSpPr>
          <p:cNvPr id="3" name="Rounded Rectangle 2"/>
          <p:cNvSpPr/>
          <p:nvPr/>
        </p:nvSpPr>
        <p:spPr>
          <a:xfrm>
            <a:off x="251520" y="2348880"/>
            <a:ext cx="8640960" cy="851297"/>
          </a:xfrm>
          <a:prstGeom prst="roundRect">
            <a:avLst/>
          </a:prstGeom>
          <a:solidFill>
            <a:srgbClr val="ABE9FF"/>
          </a:solidFill>
          <a:ln w="38100">
            <a:solidFill>
              <a:srgbClr val="00B0F0"/>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Verbal communication is when you interact with another person using words and tone to convey your message</a:t>
            </a:r>
          </a:p>
        </p:txBody>
      </p:sp>
      <p:sp>
        <p:nvSpPr>
          <p:cNvPr id="5" name="Rounded Rectangle 4"/>
          <p:cNvSpPr/>
          <p:nvPr/>
        </p:nvSpPr>
        <p:spPr>
          <a:xfrm>
            <a:off x="251520" y="3573016"/>
            <a:ext cx="8640960" cy="851297"/>
          </a:xfrm>
          <a:prstGeom prst="roundRect">
            <a:avLst/>
          </a:prstGeom>
          <a:solidFill>
            <a:schemeClr val="bg1">
              <a:lumMod val="75000"/>
            </a:schemeClr>
          </a:solidFill>
          <a:ln w="38100">
            <a:solidFill>
              <a:schemeClr val="tx1"/>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The words you use are important, but so is the tone in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which you use those words. </a:t>
            </a:r>
          </a:p>
        </p:txBody>
      </p:sp>
    </p:spTree>
    <p:extLst>
      <p:ext uri="{BB962C8B-B14F-4D97-AF65-F5344CB8AC3E}">
        <p14:creationId xmlns:p14="http://schemas.microsoft.com/office/powerpoint/2010/main" val="33165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communication cont.</a:t>
            </a:r>
          </a:p>
        </p:txBody>
      </p:sp>
      <p:sp>
        <p:nvSpPr>
          <p:cNvPr id="3" name="Rounded Rectangle 2"/>
          <p:cNvSpPr/>
          <p:nvPr/>
        </p:nvSpPr>
        <p:spPr>
          <a:xfrm>
            <a:off x="251520" y="1483052"/>
            <a:ext cx="7272808" cy="1225868"/>
          </a:xfrm>
          <a:prstGeom prst="roundRect">
            <a:avLst/>
          </a:prstGeom>
          <a:solidFill>
            <a:srgbClr val="ABE9FF"/>
          </a:solidFill>
          <a:ln w="38100">
            <a:solidFill>
              <a:srgbClr val="00B0F0"/>
            </a:solidFill>
          </a:ln>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Non-verbal communication is everything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else that you do when you communicate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with another person on a face-to-face basis</a:t>
            </a:r>
          </a:p>
        </p:txBody>
      </p:sp>
      <p:sp>
        <p:nvSpPr>
          <p:cNvPr id="5" name="Rounded Rectangle 4"/>
          <p:cNvSpPr/>
          <p:nvPr/>
        </p:nvSpPr>
        <p:spPr>
          <a:xfrm>
            <a:off x="251520" y="3068960"/>
            <a:ext cx="7334884" cy="2349579"/>
          </a:xfrm>
          <a:prstGeom prst="roundRect">
            <a:avLst/>
          </a:prstGeom>
          <a:solidFill>
            <a:schemeClr val="bg1">
              <a:lumMod val="75000"/>
            </a:schemeClr>
          </a:solidFill>
          <a:ln w="38100">
            <a:solidFill>
              <a:schemeClr val="tx1"/>
            </a:solidFill>
          </a:ln>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How you stand, what you are wearing,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how close you are to the other person,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facial expressions, eye contact, how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you use your hands, other physical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gestures – these all help you to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convey your message.</a:t>
            </a:r>
          </a:p>
        </p:txBody>
      </p:sp>
    </p:spTree>
    <p:extLst>
      <p:ext uri="{BB962C8B-B14F-4D97-AF65-F5344CB8AC3E}">
        <p14:creationId xmlns:p14="http://schemas.microsoft.com/office/powerpoint/2010/main" val="28256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6CA42AB-036B-49C4-9ECB-88AAFE77B5C1}"/>
              </a:ext>
            </a:extLst>
          </p:cNvPr>
          <p:cNvSpPr>
            <a:spLocks noGrp="1"/>
          </p:cNvSpPr>
          <p:nvPr>
            <p:ph type="title"/>
          </p:nvPr>
        </p:nvSpPr>
        <p:spPr/>
        <p:txBody>
          <a:bodyPr/>
          <a:lstStyle/>
          <a:p>
            <a:r>
              <a:rPr lang="en-US" dirty="0"/>
              <a:t>Importance of effective </a:t>
            </a:r>
            <a:br>
              <a:rPr lang="en-US" dirty="0"/>
            </a:br>
            <a:r>
              <a:rPr lang="en-US" dirty="0"/>
              <a:t>communication</a:t>
            </a:r>
            <a:endParaRPr lang="en-GB" dirty="0"/>
          </a:p>
        </p:txBody>
      </p:sp>
      <p:sp>
        <p:nvSpPr>
          <p:cNvPr id="4" name="Content Placeholder 3">
            <a:extLst>
              <a:ext uri="{FF2B5EF4-FFF2-40B4-BE49-F238E27FC236}">
                <a16:creationId xmlns:a16="http://schemas.microsoft.com/office/drawing/2014/main" xmlns="" id="{8170514B-2913-4B4F-99A9-D0DEA8D5AE95}"/>
              </a:ext>
            </a:extLst>
          </p:cNvPr>
          <p:cNvSpPr>
            <a:spLocks noGrp="1"/>
          </p:cNvSpPr>
          <p:nvPr>
            <p:ph idx="1"/>
          </p:nvPr>
        </p:nvSpPr>
        <p:spPr>
          <a:xfrm>
            <a:off x="251520" y="1557712"/>
            <a:ext cx="8640960" cy="2808312"/>
          </a:xfrm>
        </p:spPr>
        <p:txBody>
          <a:bodyPr/>
          <a:lstStyle/>
          <a:p>
            <a:pPr marL="0" indent="0">
              <a:buNone/>
            </a:pPr>
            <a:r>
              <a:rPr lang="en-GB" dirty="0">
                <a:solidFill>
                  <a:srgbClr val="00B0F0"/>
                </a:solidFill>
              </a:rPr>
              <a:t>To effectively communicate in the workplace you will need to:</a:t>
            </a:r>
          </a:p>
          <a:p>
            <a:pPr marL="0" indent="0">
              <a:buNone/>
            </a:pPr>
            <a:endParaRPr lang="en-GB" sz="900" dirty="0"/>
          </a:p>
          <a:p>
            <a:r>
              <a:rPr lang="en-GB" dirty="0"/>
              <a:t>choose an appropriate medium and use appropriate language for the message and recipient it is intended for</a:t>
            </a:r>
          </a:p>
          <a:p>
            <a:r>
              <a:rPr lang="en-GB" dirty="0"/>
              <a:t>deliver the message clearly</a:t>
            </a:r>
          </a:p>
          <a:p>
            <a:r>
              <a:rPr lang="en-GB" dirty="0"/>
              <a:t>check the recipient’s understanding of the message, for example by asking them to repeat the message back to you</a:t>
            </a:r>
          </a:p>
        </p:txBody>
      </p:sp>
      <p:sp>
        <p:nvSpPr>
          <p:cNvPr id="5" name="Content Placeholder 3">
            <a:extLst>
              <a:ext uri="{FF2B5EF4-FFF2-40B4-BE49-F238E27FC236}">
                <a16:creationId xmlns:a16="http://schemas.microsoft.com/office/drawing/2014/main" xmlns="" id="{3ECAC747-E10E-4406-A3F7-8A0680FAFF23}"/>
              </a:ext>
            </a:extLst>
          </p:cNvPr>
          <p:cNvSpPr txBox="1">
            <a:spLocks/>
          </p:cNvSpPr>
          <p:nvPr/>
        </p:nvSpPr>
        <p:spPr>
          <a:xfrm>
            <a:off x="227504" y="4581128"/>
            <a:ext cx="8664976" cy="792088"/>
          </a:xfrm>
          <a:prstGeom prst="roundRect">
            <a:avLst/>
          </a:prstGeom>
          <a:solidFill>
            <a:schemeClr val="bg1">
              <a:lumMod val="75000"/>
            </a:schemeClr>
          </a:solidFill>
          <a:ln w="28575">
            <a:solidFill>
              <a:schemeClr val="tx1"/>
            </a:solidFill>
          </a:ln>
        </p:spPr>
        <p:txBody>
          <a:bodyPr/>
          <a:lstStyle>
            <a:lvl1pPr marL="342900" indent="-3429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ctr" defTabSz="914400" rtl="0" eaLnBrk="0" fontAlgn="base" latinLnBrk="0" hangingPunct="0">
              <a:lnSpc>
                <a:spcPct val="100000"/>
              </a:lnSpc>
              <a:spcBef>
                <a:spcPct val="20000"/>
              </a:spcBef>
              <a:spcAft>
                <a:spcPct val="0"/>
              </a:spcAft>
              <a:buClr>
                <a:srgbClr val="00B0F0"/>
              </a:buClr>
              <a:buSzTx/>
              <a:buFont typeface="Arial" pitchFamily="34" charset="0"/>
              <a:buNone/>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Communicating effectively will also help </a:t>
            </a:r>
            <a:b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b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to prevent misunderstandings.</a:t>
            </a:r>
          </a:p>
        </p:txBody>
      </p:sp>
    </p:spTree>
    <p:extLst>
      <p:ext uri="{BB962C8B-B14F-4D97-AF65-F5344CB8AC3E}">
        <p14:creationId xmlns:p14="http://schemas.microsoft.com/office/powerpoint/2010/main" val="358444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6CA42AB-036B-49C4-9ECB-88AAFE77B5C1}"/>
              </a:ext>
            </a:extLst>
          </p:cNvPr>
          <p:cNvSpPr>
            <a:spLocks noGrp="1"/>
          </p:cNvSpPr>
          <p:nvPr>
            <p:ph type="title"/>
          </p:nvPr>
        </p:nvSpPr>
        <p:spPr/>
        <p:txBody>
          <a:bodyPr/>
          <a:lstStyle/>
          <a:p>
            <a:r>
              <a:rPr lang="en-US" dirty="0"/>
              <a:t>Importance of effective </a:t>
            </a:r>
            <a:br>
              <a:rPr lang="en-US" dirty="0"/>
            </a:br>
            <a:r>
              <a:rPr lang="en-US" dirty="0"/>
              <a:t>communication cont.</a:t>
            </a:r>
            <a:endParaRPr lang="en-GB" dirty="0"/>
          </a:p>
        </p:txBody>
      </p:sp>
      <p:sp>
        <p:nvSpPr>
          <p:cNvPr id="5" name="Content Placeholder 3">
            <a:extLst>
              <a:ext uri="{FF2B5EF4-FFF2-40B4-BE49-F238E27FC236}">
                <a16:creationId xmlns:a16="http://schemas.microsoft.com/office/drawing/2014/main" xmlns="" id="{3ECAC747-E10E-4406-A3F7-8A0680FAFF23}"/>
              </a:ext>
            </a:extLst>
          </p:cNvPr>
          <p:cNvSpPr txBox="1">
            <a:spLocks/>
          </p:cNvSpPr>
          <p:nvPr/>
        </p:nvSpPr>
        <p:spPr>
          <a:xfrm>
            <a:off x="251519" y="1700808"/>
            <a:ext cx="8636119" cy="1959040"/>
          </a:xfrm>
          <a:prstGeom prst="rect">
            <a:avLst/>
          </a:prstGeom>
        </p:spPr>
        <p:txBody>
          <a:bodyPr/>
          <a:lstStyle>
            <a:lvl1pPr marL="342900" indent="-3429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
                <a:srgbClr val="00B0F0"/>
              </a:buClr>
              <a:buSzTx/>
              <a:buFont typeface="Arial" pitchFamily="34" charset="0"/>
              <a:buNone/>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Communicating effectively will also help to:</a:t>
            </a:r>
          </a:p>
          <a:p>
            <a:pPr marL="0" marR="0" lvl="0" indent="0" algn="l" defTabSz="914400" rtl="0" eaLnBrk="0" fontAlgn="base" latinLnBrk="0" hangingPunct="0">
              <a:lnSpc>
                <a:spcPct val="100000"/>
              </a:lnSpc>
              <a:spcBef>
                <a:spcPct val="20000"/>
              </a:spcBef>
              <a:spcAft>
                <a:spcPct val="0"/>
              </a:spcAft>
              <a:buClr>
                <a:srgbClr val="00B0F0"/>
              </a:buClr>
              <a:buSzTx/>
              <a:buFont typeface="Arial" pitchFamily="34" charset="0"/>
              <a:buNone/>
              <a:tabLst/>
              <a:defRPr/>
            </a:pPr>
            <a:endParaRPr kumimoji="0" lang="en-GB" sz="1100" b="1" i="0" u="none" strike="noStrike" kern="0" cap="none" spc="0" normalizeH="0" baseline="0" noProof="0" dirty="0">
              <a:ln>
                <a:noFill/>
              </a:ln>
              <a:solidFill>
                <a:srgbClr val="000000"/>
              </a:solidFill>
              <a:effectLst/>
              <a:uLnTx/>
              <a:uFillTx/>
              <a:latin typeface="Arial" pitchFamily="34" charset="0"/>
              <a:ea typeface="+mn-ea"/>
              <a:cs typeface="Arial"/>
            </a:endParaRP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prevent misunderstandings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prevent mistakes being made</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reduce incidents of conflict, aggression or violence</a:t>
            </a:r>
          </a:p>
        </p:txBody>
      </p:sp>
      <p:sp>
        <p:nvSpPr>
          <p:cNvPr id="6" name="Rounded Rectangle 5">
            <a:extLst>
              <a:ext uri="{FF2B5EF4-FFF2-40B4-BE49-F238E27FC236}">
                <a16:creationId xmlns:a16="http://schemas.microsoft.com/office/drawing/2014/main" xmlns="" id="{84940914-E64D-48C5-BE5C-B771C5BAF580}"/>
              </a:ext>
            </a:extLst>
          </p:cNvPr>
          <p:cNvSpPr/>
          <p:nvPr/>
        </p:nvSpPr>
        <p:spPr>
          <a:xfrm>
            <a:off x="251520" y="3814717"/>
            <a:ext cx="8636119" cy="1225868"/>
          </a:xfrm>
          <a:prstGeom prst="roundRect">
            <a:avLst/>
          </a:prstGeom>
          <a:solidFill>
            <a:srgbClr val="ABE9FF"/>
          </a:solidFill>
          <a:ln w="38100">
            <a:solidFill>
              <a:srgbClr val="00B0F0"/>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Security operatives need to come across as positive, assertive and professional at all times if they are to be treated with respect by anyone they come into contact with.</a:t>
            </a:r>
          </a:p>
        </p:txBody>
      </p:sp>
    </p:spTree>
    <p:extLst>
      <p:ext uri="{BB962C8B-B14F-4D97-AF65-F5344CB8AC3E}">
        <p14:creationId xmlns:p14="http://schemas.microsoft.com/office/powerpoint/2010/main" val="328706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a:extLst>
              <a:ext uri="{FF2B5EF4-FFF2-40B4-BE49-F238E27FC236}">
                <a16:creationId xmlns:a16="http://schemas.microsoft.com/office/drawing/2014/main" xmlns="" id="{C30665C2-8E78-441B-8825-478A9107F5AB}"/>
              </a:ext>
            </a:extLst>
          </p:cNvPr>
          <p:cNvSpPr txBox="1">
            <a:spLocks noChangeArrowheads="1"/>
          </p:cNvSpPr>
          <p:nvPr/>
        </p:nvSpPr>
        <p:spPr bwMode="auto">
          <a:xfrm>
            <a:off x="317500" y="1836738"/>
            <a:ext cx="641985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quality</a:t>
            </a:r>
            <a:r>
              <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leading international industry experts from all fields, with supporting training materials available from Highfield</a:t>
            </a:r>
          </a:p>
          <a:p>
            <a:pPr marL="342900" marR="0" lvl="0" indent="-3429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value</a:t>
            </a:r>
            <a:r>
              <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we will not be beaten on value. We concentrate on the areas important to our clients, including dedicated customer support, exceptional supporting documentation and unbeatable service and turnaround times</a:t>
            </a:r>
          </a:p>
          <a:p>
            <a:pPr marL="342900" marR="0" lvl="0" indent="-3429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service</a:t>
            </a:r>
            <a:r>
              <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we provide all of our centres with their own dedicated account manager and have a turnaround time of 4 working days for results and certification</a:t>
            </a:r>
          </a:p>
          <a:p>
            <a:pPr marL="342900" marR="0" lvl="0" indent="-342900" algn="l" defTabSz="9144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GB" altLang="en-US" sz="18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integrity</a:t>
            </a:r>
            <a:r>
              <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we provide our centres with accurate and honest information at all times - we never put profit before good advice.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GB"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ounded Rectangle 11">
            <a:extLst>
              <a:ext uri="{FF2B5EF4-FFF2-40B4-BE49-F238E27FC236}">
                <a16:creationId xmlns:a16="http://schemas.microsoft.com/office/drawing/2014/main" xmlns="" id="{F3F27DBA-AF9D-4353-84CC-1E3400FBA878}"/>
              </a:ext>
            </a:extLst>
          </p:cNvPr>
          <p:cNvSpPr/>
          <p:nvPr/>
        </p:nvSpPr>
        <p:spPr>
          <a:xfrm>
            <a:off x="467544" y="1212202"/>
            <a:ext cx="8929687" cy="5048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Everything we do centres around our core values of:</a:t>
            </a:r>
          </a:p>
        </p:txBody>
      </p:sp>
      <p:sp>
        <p:nvSpPr>
          <p:cNvPr id="31749" name="Title 10">
            <a:extLst>
              <a:ext uri="{FF2B5EF4-FFF2-40B4-BE49-F238E27FC236}">
                <a16:creationId xmlns:a16="http://schemas.microsoft.com/office/drawing/2014/main" xmlns="" id="{80A5E1A7-9548-401D-9434-591C0879209E}"/>
              </a:ext>
            </a:extLst>
          </p:cNvPr>
          <p:cNvSpPr>
            <a:spLocks noGrp="1" noChangeArrowheads="1"/>
          </p:cNvSpPr>
          <p:nvPr>
            <p:ph type="title"/>
          </p:nvPr>
        </p:nvSpPr>
        <p:spPr bwMode="auto">
          <a:xfrm>
            <a:off x="1331640" y="-7430"/>
            <a:ext cx="7632848" cy="908720"/>
          </a:xfrm>
          <a:prstGeom prst="rect">
            <a:avLst/>
          </a:prstGeom>
        </p:spPr>
        <p:txBody>
          <a:bodyPr vert="horz" wrap="square" lIns="91440" tIns="45720" rIns="91440" bIns="45720" numCol="1" anchor="ctr" anchorCtr="0" compatLnSpc="1">
            <a:prstTxWarp prst="textNoShape">
              <a:avLst/>
            </a:prstTxWarp>
          </a:bodyPr>
          <a:lstStyle/>
          <a:p>
            <a:pPr algn="r" eaLnBrk="1" hangingPunct="1">
              <a:defRPr/>
            </a:pPr>
            <a:r>
              <a:rPr lang="en-GB" altLang="en-US" sz="2800" b="1" dirty="0">
                <a:solidFill>
                  <a:schemeClr val="bg1"/>
                </a:solidFill>
                <a:latin typeface="Arial" panose="020B0604020202020204" pitchFamily="34" charset="0"/>
                <a:cs typeface="Arial" panose="020B0604020202020204" pitchFamily="34" charset="0"/>
              </a:rPr>
              <a:t>Why use </a:t>
            </a:r>
            <a:r>
              <a:rPr lang="en-GB" altLang="en-US" sz="2800" b="1" dirty="0" smtClean="0">
                <a:solidFill>
                  <a:schemeClr val="bg1"/>
                </a:solidFill>
                <a:latin typeface="Arial" panose="020B0604020202020204" pitchFamily="34" charset="0"/>
                <a:cs typeface="Arial" panose="020B0604020202020204" pitchFamily="34" charset="0"/>
              </a:rPr>
              <a:t>MARKHOR?</a:t>
            </a:r>
            <a:endParaRPr lang="en-GB" alt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CCTV</a:t>
            </a:r>
          </a:p>
        </p:txBody>
      </p:sp>
      <p:sp>
        <p:nvSpPr>
          <p:cNvPr id="7" name="Rounded Rectangle 5"/>
          <p:cNvSpPr>
            <a:spLocks noChangeArrowheads="1"/>
          </p:cNvSpPr>
          <p:nvPr/>
        </p:nvSpPr>
        <p:spPr bwMode="auto">
          <a:xfrm>
            <a:off x="410015" y="2289993"/>
            <a:ext cx="8337186" cy="1975009"/>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	CCTV operators: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i="0" u="none" strike="noStrike" kern="1200" cap="none" spc="0" normalizeH="0" baseline="0" noProof="0" dirty="0">
                <a:ln>
                  <a:noFill/>
                </a:ln>
                <a:effectLst/>
                <a:uLnTx/>
                <a:uFillTx/>
                <a:latin typeface="Arial" charset="0"/>
                <a:ea typeface="+mn-ea"/>
                <a:cs typeface="Arial" charset="0"/>
              </a:rPr>
              <a:t>those who carry out guarding activities using closed-circuit television equipment to either monitor the activities of members of the public in a public or private place, or to identify a particular person.</a:t>
            </a:r>
          </a:p>
        </p:txBody>
      </p:sp>
      <p:grpSp>
        <p:nvGrpSpPr>
          <p:cNvPr id="10" name="Group 63">
            <a:extLst>
              <a:ext uri="{FF2B5EF4-FFF2-40B4-BE49-F238E27FC236}">
                <a16:creationId xmlns:a16="http://schemas.microsoft.com/office/drawing/2014/main" xmlns="" id="{83F109F6-D27A-49A1-ADA9-E0BB372C4CC4}"/>
              </a:ext>
            </a:extLst>
          </p:cNvPr>
          <p:cNvGrpSpPr>
            <a:grpSpLocks/>
          </p:cNvGrpSpPr>
          <p:nvPr/>
        </p:nvGrpSpPr>
        <p:grpSpPr bwMode="auto">
          <a:xfrm>
            <a:off x="396426" y="1961380"/>
            <a:ext cx="790575" cy="657225"/>
            <a:chOff x="2166297" y="4501361"/>
            <a:chExt cx="792000" cy="658801"/>
          </a:xfrm>
          <a:solidFill>
            <a:srgbClr val="F58305"/>
          </a:solidFill>
        </p:grpSpPr>
        <p:sp>
          <p:nvSpPr>
            <p:cNvPr id="11" name="Oval 10">
              <a:extLst>
                <a:ext uri="{FF2B5EF4-FFF2-40B4-BE49-F238E27FC236}">
                  <a16:creationId xmlns:a16="http://schemas.microsoft.com/office/drawing/2014/main" xmlns="" id="{7A1E7564-D1D1-4296-822F-FFB0EAF9FC90}"/>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2" name="Picture 65" descr="A close up of a logo&#10;&#10;Description automatically generated">
              <a:extLst>
                <a:ext uri="{FF2B5EF4-FFF2-40B4-BE49-F238E27FC236}">
                  <a16:creationId xmlns:a16="http://schemas.microsoft.com/office/drawing/2014/main" xmlns="" id="{82E7E654-FAC2-49E9-81BE-BDD761B54307}"/>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spTree>
    <p:extLst>
      <p:ext uri="{BB962C8B-B14F-4D97-AF65-F5344CB8AC3E}">
        <p14:creationId xmlns:p14="http://schemas.microsoft.com/office/powerpoint/2010/main" val="23069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Communicating in a team</a:t>
            </a:r>
          </a:p>
        </p:txBody>
      </p:sp>
      <p:sp>
        <p:nvSpPr>
          <p:cNvPr id="3" name="Rounded Rectangle 2"/>
          <p:cNvSpPr/>
          <p:nvPr/>
        </p:nvSpPr>
        <p:spPr>
          <a:xfrm>
            <a:off x="297546" y="1556792"/>
            <a:ext cx="5339130" cy="3997690"/>
          </a:xfrm>
          <a:prstGeom prst="roundRect">
            <a:avLst/>
          </a:prstGeom>
          <a:noFill/>
          <a:ln w="38100">
            <a:solidFill>
              <a:srgbClr val="00B0F0"/>
            </a:solidFill>
          </a:ln>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Effective communication in a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team is essential</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Communication skills play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an important role in how you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interact with your colleagues,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supervisors and managers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You should treat all members of </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staff with courtesy and respect</a:t>
            </a:r>
            <a:b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and you should expect to be treated in the same way.</a:t>
            </a:r>
          </a:p>
        </p:txBody>
      </p:sp>
    </p:spTree>
    <p:extLst>
      <p:ext uri="{BB962C8B-B14F-4D97-AF65-F5344CB8AC3E}">
        <p14:creationId xmlns:p14="http://schemas.microsoft.com/office/powerpoint/2010/main" val="329344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E354B5C5-CBD7-42A5-A8E6-01E82BCFC195}"/>
              </a:ext>
            </a:extLst>
          </p:cNvPr>
          <p:cNvSpPr/>
          <p:nvPr/>
        </p:nvSpPr>
        <p:spPr>
          <a:xfrm>
            <a:off x="221784" y="1896858"/>
            <a:ext cx="8094632" cy="476726"/>
          </a:xfrm>
          <a:prstGeom prst="roundRect">
            <a:avLst/>
          </a:prstGeom>
          <a:solidFill>
            <a:srgbClr val="00B0F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Good teamwork in the workplace:</a:t>
            </a:r>
          </a:p>
        </p:txBody>
      </p:sp>
      <p:sp>
        <p:nvSpPr>
          <p:cNvPr id="2" name="Title 1">
            <a:extLst>
              <a:ext uri="{FF2B5EF4-FFF2-40B4-BE49-F238E27FC236}">
                <a16:creationId xmlns:a16="http://schemas.microsoft.com/office/drawing/2014/main" xmlns="" id="{6E1BEA5B-873E-4B15-BE32-757798E09B59}"/>
              </a:ext>
            </a:extLst>
          </p:cNvPr>
          <p:cNvSpPr>
            <a:spLocks noGrp="1"/>
          </p:cNvSpPr>
          <p:nvPr>
            <p:ph type="title"/>
          </p:nvPr>
        </p:nvSpPr>
        <p:spPr/>
        <p:txBody>
          <a:bodyPr/>
          <a:lstStyle/>
          <a:p>
            <a:r>
              <a:rPr lang="en-GB" dirty="0"/>
              <a:t>Effective communication in a team </a:t>
            </a:r>
          </a:p>
        </p:txBody>
      </p:sp>
      <p:sp>
        <p:nvSpPr>
          <p:cNvPr id="3" name="Content Placeholder 2">
            <a:extLst>
              <a:ext uri="{FF2B5EF4-FFF2-40B4-BE49-F238E27FC236}">
                <a16:creationId xmlns:a16="http://schemas.microsoft.com/office/drawing/2014/main" xmlns="" id="{56E671F6-6035-40EC-B935-BB81DEF14CC2}"/>
              </a:ext>
            </a:extLst>
          </p:cNvPr>
          <p:cNvSpPr>
            <a:spLocks noGrp="1"/>
          </p:cNvSpPr>
          <p:nvPr>
            <p:ph idx="1"/>
          </p:nvPr>
        </p:nvSpPr>
        <p:spPr>
          <a:xfrm>
            <a:off x="251520" y="2782102"/>
            <a:ext cx="6408712" cy="2375090"/>
          </a:xfrm>
          <a:prstGeom prst="roundRect">
            <a:avLst/>
          </a:prstGeom>
          <a:ln w="28575">
            <a:solidFill>
              <a:srgbClr val="00B0F0"/>
            </a:solidFill>
          </a:ln>
        </p:spPr>
        <p:txBody>
          <a:bodyPr anchor="ctr"/>
          <a:lstStyle/>
          <a:p>
            <a:r>
              <a:rPr lang="en-GB" dirty="0"/>
              <a:t>promotes safety </a:t>
            </a:r>
          </a:p>
          <a:p>
            <a:r>
              <a:rPr lang="en-GB" dirty="0"/>
              <a:t>provides a professional and safe service and establishment </a:t>
            </a:r>
          </a:p>
          <a:p>
            <a:r>
              <a:rPr lang="en-GB" dirty="0"/>
              <a:t>supports colleagues </a:t>
            </a:r>
          </a:p>
          <a:p>
            <a:r>
              <a:rPr lang="en-GB" dirty="0"/>
              <a:t>promotes efficiency. </a:t>
            </a:r>
          </a:p>
        </p:txBody>
      </p:sp>
    </p:spTree>
    <p:extLst>
      <p:ext uri="{BB962C8B-B14F-4D97-AF65-F5344CB8AC3E}">
        <p14:creationId xmlns:p14="http://schemas.microsoft.com/office/powerpoint/2010/main" val="426512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Diverse customer needs</a:t>
            </a:r>
          </a:p>
        </p:txBody>
      </p:sp>
      <p:sp>
        <p:nvSpPr>
          <p:cNvPr id="4" name="Content Placeholder 3"/>
          <p:cNvSpPr>
            <a:spLocks noGrp="1"/>
          </p:cNvSpPr>
          <p:nvPr>
            <p:ph idx="1"/>
          </p:nvPr>
        </p:nvSpPr>
        <p:spPr>
          <a:xfrm>
            <a:off x="9324528" y="1268760"/>
            <a:ext cx="4032448" cy="4824536"/>
          </a:xfrm>
        </p:spPr>
        <p:txBody>
          <a:bodyPr/>
          <a:lstStyle/>
          <a:p>
            <a:pPr>
              <a:spcBef>
                <a:spcPts val="600"/>
              </a:spcBef>
            </a:pPr>
            <a:endParaRPr lang="en-GB" sz="2000" dirty="0"/>
          </a:p>
          <a:p>
            <a:pPr>
              <a:spcBef>
                <a:spcPts val="600"/>
              </a:spcBef>
            </a:pPr>
            <a:endParaRPr lang="en-GB" sz="2000" dirty="0"/>
          </a:p>
        </p:txBody>
      </p:sp>
      <p:sp>
        <p:nvSpPr>
          <p:cNvPr id="3" name="Rectangle: Rounded Corners 2">
            <a:extLst>
              <a:ext uri="{FF2B5EF4-FFF2-40B4-BE49-F238E27FC236}">
                <a16:creationId xmlns:a16="http://schemas.microsoft.com/office/drawing/2014/main" xmlns="" id="{F9A622B5-CD44-4134-9C34-37DCD45945E7}"/>
              </a:ext>
            </a:extLst>
          </p:cNvPr>
          <p:cNvSpPr/>
          <p:nvPr/>
        </p:nvSpPr>
        <p:spPr>
          <a:xfrm>
            <a:off x="251520" y="2060848"/>
            <a:ext cx="8640960" cy="851297"/>
          </a:xfrm>
          <a:prstGeom prst="roundRect">
            <a:avLst/>
          </a:prstGeom>
          <a:solidFill>
            <a:srgbClr val="00B0F0"/>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All customers are different people, with differing </a:t>
            </a:r>
            <a:br>
              <a:rPr kumimoji="0" lang="en-GB" sz="2200" b="1" i="0" u="none" strike="noStrike" kern="1200" cap="none" spc="0" normalizeH="0" baseline="0" noProof="0" dirty="0">
                <a:ln>
                  <a:noFill/>
                </a:ln>
                <a:effectLst/>
                <a:uLnTx/>
                <a:uFillTx/>
                <a:latin typeface="Arial" charset="0"/>
                <a:ea typeface="+mn-ea"/>
                <a:cs typeface="Arial" charset="0"/>
              </a:rPr>
            </a:br>
            <a:r>
              <a:rPr kumimoji="0" lang="en-GB" sz="2200" b="1" i="0" u="none" strike="noStrike" kern="1200" cap="none" spc="0" normalizeH="0" baseline="0" noProof="0" dirty="0">
                <a:ln>
                  <a:noFill/>
                </a:ln>
                <a:effectLst/>
                <a:uLnTx/>
                <a:uFillTx/>
                <a:latin typeface="Arial" charset="0"/>
                <a:ea typeface="+mn-ea"/>
                <a:cs typeface="Arial" charset="0"/>
              </a:rPr>
              <a:t>needs and expectations</a:t>
            </a:r>
          </a:p>
        </p:txBody>
      </p:sp>
      <p:sp>
        <p:nvSpPr>
          <p:cNvPr id="6" name="Rectangle: Rounded Corners 5">
            <a:extLst>
              <a:ext uri="{FF2B5EF4-FFF2-40B4-BE49-F238E27FC236}">
                <a16:creationId xmlns:a16="http://schemas.microsoft.com/office/drawing/2014/main" xmlns="" id="{8ADD69D7-996B-451D-B13E-5429142380AA}"/>
              </a:ext>
            </a:extLst>
          </p:cNvPr>
          <p:cNvSpPr/>
          <p:nvPr/>
        </p:nvSpPr>
        <p:spPr>
          <a:xfrm>
            <a:off x="251520" y="3107432"/>
            <a:ext cx="8640960" cy="476726"/>
          </a:xfrm>
          <a:prstGeom prst="roundRect">
            <a:avLst/>
          </a:prstGeom>
          <a:solidFill>
            <a:schemeClr val="tx1"/>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People form their own personal values as they grow up</a:t>
            </a:r>
          </a:p>
        </p:txBody>
      </p:sp>
      <p:sp>
        <p:nvSpPr>
          <p:cNvPr id="7" name="Rectangle: Rounded Corners 6">
            <a:extLst>
              <a:ext uri="{FF2B5EF4-FFF2-40B4-BE49-F238E27FC236}">
                <a16:creationId xmlns:a16="http://schemas.microsoft.com/office/drawing/2014/main" xmlns="" id="{93812BD6-D931-40A4-953D-C39CD1D79815}"/>
              </a:ext>
            </a:extLst>
          </p:cNvPr>
          <p:cNvSpPr/>
          <p:nvPr/>
        </p:nvSpPr>
        <p:spPr>
          <a:xfrm>
            <a:off x="251520" y="3779445"/>
            <a:ext cx="8640960" cy="1225868"/>
          </a:xfrm>
          <a:prstGeom prst="roundRect">
            <a:avLst/>
          </a:prstGeom>
          <a:solidFill>
            <a:schemeClr val="bg2"/>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Security operatives need to take into account other people’s values and try to choose the most appropriate and effective way of dealing with them.</a:t>
            </a:r>
          </a:p>
        </p:txBody>
      </p:sp>
    </p:spTree>
    <p:extLst>
      <p:ext uri="{BB962C8B-B14F-4D97-AF65-F5344CB8AC3E}">
        <p14:creationId xmlns:p14="http://schemas.microsoft.com/office/powerpoint/2010/main" val="199838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FC2B84B-7F96-4516-88A5-83E7D28DF0E0}"/>
              </a:ext>
            </a:extLst>
          </p:cNvPr>
          <p:cNvSpPr>
            <a:spLocks noGrp="1"/>
          </p:cNvSpPr>
          <p:nvPr>
            <p:ph type="title"/>
          </p:nvPr>
        </p:nvSpPr>
        <p:spPr/>
        <p:txBody>
          <a:bodyPr/>
          <a:lstStyle/>
          <a:p>
            <a:r>
              <a:rPr lang="en-GB" dirty="0"/>
              <a:t>Customers with particular needs</a:t>
            </a:r>
          </a:p>
        </p:txBody>
      </p:sp>
      <p:sp>
        <p:nvSpPr>
          <p:cNvPr id="4" name="Content Placeholder 3">
            <a:extLst>
              <a:ext uri="{FF2B5EF4-FFF2-40B4-BE49-F238E27FC236}">
                <a16:creationId xmlns:a16="http://schemas.microsoft.com/office/drawing/2014/main" xmlns="" id="{4A58D073-94E6-48C6-A7D2-1635F5035664}"/>
              </a:ext>
            </a:extLst>
          </p:cNvPr>
          <p:cNvSpPr>
            <a:spLocks noGrp="1"/>
          </p:cNvSpPr>
          <p:nvPr>
            <p:ph idx="1"/>
          </p:nvPr>
        </p:nvSpPr>
        <p:spPr>
          <a:xfrm>
            <a:off x="251520" y="1484784"/>
            <a:ext cx="8640960" cy="3672408"/>
          </a:xfrm>
        </p:spPr>
        <p:txBody>
          <a:bodyPr/>
          <a:lstStyle/>
          <a:p>
            <a:pPr marL="0" indent="0">
              <a:buNone/>
            </a:pPr>
            <a:r>
              <a:rPr lang="en-GB" sz="2000" dirty="0"/>
              <a:t>You may need to consider adapting to how you would communicate with individuals who have particular needs such as:</a:t>
            </a:r>
          </a:p>
          <a:p>
            <a:pPr marL="0" indent="0">
              <a:buNone/>
            </a:pPr>
            <a:endParaRPr lang="en-GB" sz="1000" dirty="0"/>
          </a:p>
          <a:p>
            <a:r>
              <a:rPr lang="en-GB" sz="2000" dirty="0"/>
              <a:t>physical disabilities</a:t>
            </a:r>
          </a:p>
          <a:p>
            <a:r>
              <a:rPr lang="en-GB" sz="2000" dirty="0"/>
              <a:t>learning difficulties</a:t>
            </a:r>
          </a:p>
          <a:p>
            <a:r>
              <a:rPr lang="en-GB" sz="2000" dirty="0"/>
              <a:t>sensory impairment </a:t>
            </a:r>
          </a:p>
          <a:p>
            <a:r>
              <a:rPr lang="en-GB" sz="2000" dirty="0"/>
              <a:t>English as a second language</a:t>
            </a:r>
          </a:p>
          <a:p>
            <a:r>
              <a:rPr lang="en-GB" sz="2000" dirty="0"/>
              <a:t>being under the influence of drink and drugs</a:t>
            </a:r>
          </a:p>
          <a:p>
            <a:pPr marL="0" indent="0">
              <a:buNone/>
            </a:pPr>
            <a:endParaRPr lang="en-GB" sz="1000" dirty="0"/>
          </a:p>
          <a:p>
            <a:pPr marL="0" indent="0">
              <a:buNone/>
            </a:pPr>
            <a:r>
              <a:rPr lang="en-GB" sz="2000" dirty="0"/>
              <a:t>You may need to speak slower when giving information, assistance or directions or draw a picture to provide guidance</a:t>
            </a:r>
          </a:p>
          <a:p>
            <a:pPr marL="0" indent="0">
              <a:buNone/>
            </a:pPr>
            <a:endParaRPr lang="en-GB" sz="2000" dirty="0"/>
          </a:p>
          <a:p>
            <a:pPr marL="0" indent="0">
              <a:buNone/>
            </a:pPr>
            <a:endParaRPr lang="en-GB" dirty="0"/>
          </a:p>
          <a:p>
            <a:pPr marL="0" indent="0">
              <a:buNone/>
            </a:pPr>
            <a:endParaRPr lang="en-GB" dirty="0"/>
          </a:p>
        </p:txBody>
      </p:sp>
      <p:sp>
        <p:nvSpPr>
          <p:cNvPr id="5" name="Rounded Rectangle 4">
            <a:extLst>
              <a:ext uri="{FF2B5EF4-FFF2-40B4-BE49-F238E27FC236}">
                <a16:creationId xmlns:a16="http://schemas.microsoft.com/office/drawing/2014/main" xmlns="" id="{B45CF85C-1F61-4696-8180-AA4289AB9D6E}"/>
              </a:ext>
            </a:extLst>
          </p:cNvPr>
          <p:cNvSpPr/>
          <p:nvPr/>
        </p:nvSpPr>
        <p:spPr>
          <a:xfrm>
            <a:off x="179512" y="5327472"/>
            <a:ext cx="8640960" cy="442674"/>
          </a:xfrm>
          <a:prstGeom prst="roundRect">
            <a:avLst/>
          </a:prstGeom>
          <a:solidFill>
            <a:schemeClr val="bg1">
              <a:lumMod val="75000"/>
            </a:schemeClr>
          </a:solidFill>
          <a:ln w="38100">
            <a:solidFill>
              <a:schemeClr val="tx1"/>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lang="en-GB" sz="2000" kern="0" dirty="0">
                <a:solidFill>
                  <a:srgbClr val="000000"/>
                </a:solidFill>
              </a:rPr>
              <a:t>Remember it is important to acknowledge and respect all individuals.</a:t>
            </a:r>
            <a:endParaRPr kumimoji="0" lang="en-GB" sz="2000" b="1" i="0" u="none" strike="noStrike" kern="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8439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2AE52-7B8D-45A1-8671-897BD37689CE}"/>
              </a:ext>
            </a:extLst>
          </p:cNvPr>
          <p:cNvSpPr>
            <a:spLocks noGrp="1"/>
          </p:cNvSpPr>
          <p:nvPr>
            <p:ph type="title"/>
          </p:nvPr>
        </p:nvSpPr>
        <p:spPr/>
        <p:txBody>
          <a:bodyPr/>
          <a:lstStyle/>
          <a:p>
            <a:r>
              <a:rPr lang="en-GB" dirty="0"/>
              <a:t>The principles of customer service </a:t>
            </a:r>
          </a:p>
        </p:txBody>
      </p:sp>
      <p:sp>
        <p:nvSpPr>
          <p:cNvPr id="3" name="Content Placeholder 2">
            <a:extLst>
              <a:ext uri="{FF2B5EF4-FFF2-40B4-BE49-F238E27FC236}">
                <a16:creationId xmlns:a16="http://schemas.microsoft.com/office/drawing/2014/main" xmlns="" id="{B4DCA860-5D9C-4B08-91FB-41A937EBC4C8}"/>
              </a:ext>
            </a:extLst>
          </p:cNvPr>
          <p:cNvSpPr>
            <a:spLocks noGrp="1"/>
          </p:cNvSpPr>
          <p:nvPr>
            <p:ph idx="1"/>
          </p:nvPr>
        </p:nvSpPr>
        <p:spPr>
          <a:xfrm>
            <a:off x="251520" y="2123263"/>
            <a:ext cx="6768752" cy="720080"/>
          </a:xfrm>
        </p:spPr>
        <p:txBody>
          <a:bodyPr/>
          <a:lstStyle/>
          <a:p>
            <a:pPr marL="0" indent="0">
              <a:buNone/>
            </a:pPr>
            <a:r>
              <a:rPr lang="en-GB" dirty="0"/>
              <a:t>One main role of a security operative is looking after people</a:t>
            </a:r>
          </a:p>
        </p:txBody>
      </p:sp>
      <p:sp>
        <p:nvSpPr>
          <p:cNvPr id="4" name="Rectangle: Rounded Corners 3">
            <a:extLst>
              <a:ext uri="{FF2B5EF4-FFF2-40B4-BE49-F238E27FC236}">
                <a16:creationId xmlns:a16="http://schemas.microsoft.com/office/drawing/2014/main" xmlns="" id="{823DC09E-F614-4E6D-8487-2343CC5E0EF3}"/>
              </a:ext>
            </a:extLst>
          </p:cNvPr>
          <p:cNvSpPr/>
          <p:nvPr/>
        </p:nvSpPr>
        <p:spPr>
          <a:xfrm>
            <a:off x="251520" y="3070880"/>
            <a:ext cx="7992888" cy="1600438"/>
          </a:xfrm>
          <a:prstGeom prst="roundRect">
            <a:avLst/>
          </a:prstGeom>
          <a:solidFill>
            <a:srgbClr val="00B0F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How people are treated is very important. </a:t>
            </a:r>
            <a:b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Customer care is all about delivering service </a:t>
            </a:r>
            <a:b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and providing security to customers on a </a:t>
            </a:r>
            <a:b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day-to-day basis.</a:t>
            </a:r>
          </a:p>
        </p:txBody>
      </p:sp>
    </p:spTree>
    <p:extLst>
      <p:ext uri="{BB962C8B-B14F-4D97-AF65-F5344CB8AC3E}">
        <p14:creationId xmlns:p14="http://schemas.microsoft.com/office/powerpoint/2010/main" val="12783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608016-2DEC-4E31-AC72-3BF3301436DF}"/>
              </a:ext>
            </a:extLst>
          </p:cNvPr>
          <p:cNvSpPr>
            <a:spLocks noGrp="1"/>
          </p:cNvSpPr>
          <p:nvPr>
            <p:ph type="title"/>
          </p:nvPr>
        </p:nvSpPr>
        <p:spPr/>
        <p:txBody>
          <a:bodyPr/>
          <a:lstStyle/>
          <a:p>
            <a:r>
              <a:rPr lang="en-GB" dirty="0"/>
              <a:t>The principles of customer service cont. </a:t>
            </a:r>
          </a:p>
        </p:txBody>
      </p:sp>
      <p:sp>
        <p:nvSpPr>
          <p:cNvPr id="3" name="Content Placeholder 2">
            <a:extLst>
              <a:ext uri="{FF2B5EF4-FFF2-40B4-BE49-F238E27FC236}">
                <a16:creationId xmlns:a16="http://schemas.microsoft.com/office/drawing/2014/main" xmlns="" id="{08CC5DAA-3E2B-4B7B-96D6-FE2BD1BE34E5}"/>
              </a:ext>
            </a:extLst>
          </p:cNvPr>
          <p:cNvSpPr>
            <a:spLocks noGrp="1"/>
          </p:cNvSpPr>
          <p:nvPr>
            <p:ph idx="1"/>
          </p:nvPr>
        </p:nvSpPr>
        <p:spPr>
          <a:xfrm>
            <a:off x="251520" y="1340768"/>
            <a:ext cx="8640960" cy="4464496"/>
          </a:xfrm>
        </p:spPr>
        <p:txBody>
          <a:bodyPr/>
          <a:lstStyle/>
          <a:p>
            <a:pPr marL="0" indent="0">
              <a:buNone/>
            </a:pPr>
            <a:r>
              <a:rPr lang="en-GB" dirty="0">
                <a:solidFill>
                  <a:srgbClr val="00B0F0"/>
                </a:solidFill>
              </a:rPr>
              <a:t>Examples of delivering good customer care include:</a:t>
            </a:r>
          </a:p>
          <a:p>
            <a:pPr marL="0" indent="0">
              <a:buNone/>
            </a:pPr>
            <a:r>
              <a:rPr lang="en-GB" sz="1100" dirty="0">
                <a:solidFill>
                  <a:srgbClr val="00B0F0"/>
                </a:solidFill>
              </a:rPr>
              <a:t> </a:t>
            </a:r>
          </a:p>
          <a:p>
            <a:r>
              <a:rPr lang="en-GB" dirty="0"/>
              <a:t>being professional with every customer </a:t>
            </a:r>
          </a:p>
          <a:p>
            <a:r>
              <a:rPr lang="en-GB" dirty="0"/>
              <a:t>being approachable </a:t>
            </a:r>
          </a:p>
          <a:p>
            <a:r>
              <a:rPr lang="en-GB" dirty="0"/>
              <a:t>communicating with them effectively </a:t>
            </a:r>
          </a:p>
          <a:p>
            <a:r>
              <a:rPr lang="en-GB" dirty="0"/>
              <a:t>acknowledging them </a:t>
            </a:r>
          </a:p>
          <a:p>
            <a:r>
              <a:rPr lang="en-GB" dirty="0"/>
              <a:t>concerning yourself with customers’ needs </a:t>
            </a:r>
          </a:p>
          <a:p>
            <a:r>
              <a:rPr lang="en-GB" dirty="0"/>
              <a:t>building a rapport </a:t>
            </a:r>
          </a:p>
          <a:p>
            <a:r>
              <a:rPr lang="en-GB" dirty="0"/>
              <a:t>treating customers as you would wish to be treated yourself </a:t>
            </a:r>
          </a:p>
          <a:p>
            <a:r>
              <a:rPr lang="en-GB" dirty="0"/>
              <a:t>going out of your way to help customers </a:t>
            </a:r>
          </a:p>
          <a:p>
            <a:r>
              <a:rPr lang="en-GB" dirty="0"/>
              <a:t>leaving customers pleased with how you have dealt </a:t>
            </a:r>
            <a:br>
              <a:rPr lang="en-GB" dirty="0"/>
            </a:br>
            <a:r>
              <a:rPr lang="en-GB" dirty="0"/>
              <a:t>with them. </a:t>
            </a:r>
          </a:p>
        </p:txBody>
      </p:sp>
    </p:spTree>
    <p:extLst>
      <p:ext uri="{BB962C8B-B14F-4D97-AF65-F5344CB8AC3E}">
        <p14:creationId xmlns:p14="http://schemas.microsoft.com/office/powerpoint/2010/main" val="148764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AB0A5F9-7747-4E74-BB62-D45CB059F4F1}"/>
              </a:ext>
            </a:extLst>
          </p:cNvPr>
          <p:cNvSpPr>
            <a:spLocks noGrp="1"/>
          </p:cNvSpPr>
          <p:nvPr>
            <p:ph type="title"/>
          </p:nvPr>
        </p:nvSpPr>
        <p:spPr/>
        <p:txBody>
          <a:bodyPr/>
          <a:lstStyle/>
          <a:p>
            <a:r>
              <a:rPr lang="en-GB" dirty="0"/>
              <a:t>Dealing with problems</a:t>
            </a:r>
          </a:p>
        </p:txBody>
      </p:sp>
      <p:sp>
        <p:nvSpPr>
          <p:cNvPr id="4" name="Content Placeholder 3">
            <a:extLst>
              <a:ext uri="{FF2B5EF4-FFF2-40B4-BE49-F238E27FC236}">
                <a16:creationId xmlns:a16="http://schemas.microsoft.com/office/drawing/2014/main" xmlns="" id="{1B80AFD5-BD81-467F-AD27-33DA45E823D4}"/>
              </a:ext>
            </a:extLst>
          </p:cNvPr>
          <p:cNvSpPr>
            <a:spLocks noGrp="1"/>
          </p:cNvSpPr>
          <p:nvPr>
            <p:ph idx="1"/>
          </p:nvPr>
        </p:nvSpPr>
        <p:spPr/>
        <p:txBody>
          <a:bodyPr/>
          <a:lstStyle/>
          <a:p>
            <a:pPr marL="0" indent="0">
              <a:buNone/>
            </a:pPr>
            <a:r>
              <a:rPr lang="en-GB" dirty="0"/>
              <a:t>Good customer service can often avoid problems occurring even if the problems haven’t been caused by you or are out </a:t>
            </a:r>
            <a:br>
              <a:rPr lang="en-GB" dirty="0"/>
            </a:br>
            <a:r>
              <a:rPr lang="en-GB" dirty="0"/>
              <a:t>of your control</a:t>
            </a:r>
          </a:p>
          <a:p>
            <a:pPr marL="0" indent="0">
              <a:buNone/>
            </a:pPr>
            <a:endParaRPr lang="en-GB" sz="1100" dirty="0"/>
          </a:p>
          <a:p>
            <a:pPr marL="0" indent="0">
              <a:buNone/>
            </a:pPr>
            <a:r>
              <a:rPr lang="en-GB" dirty="0"/>
              <a:t>To appease the customer in these circumstances you can:</a:t>
            </a:r>
          </a:p>
          <a:p>
            <a:pPr marL="0" indent="0">
              <a:buNone/>
            </a:pPr>
            <a:endParaRPr lang="en-GB" sz="1100" dirty="0"/>
          </a:p>
          <a:p>
            <a:r>
              <a:rPr lang="en-GB" dirty="0"/>
              <a:t>acknowledge and listen to them</a:t>
            </a:r>
          </a:p>
          <a:p>
            <a:r>
              <a:rPr lang="en-GB" dirty="0"/>
              <a:t>establish the customers’ need</a:t>
            </a:r>
          </a:p>
          <a:p>
            <a:r>
              <a:rPr lang="en-GB" dirty="0"/>
              <a:t>put yourself in the customer’s position</a:t>
            </a:r>
          </a:p>
          <a:p>
            <a:r>
              <a:rPr lang="en-GB" dirty="0"/>
              <a:t>accept responsibility for the problem</a:t>
            </a:r>
          </a:p>
          <a:p>
            <a:r>
              <a:rPr lang="en-GB" dirty="0"/>
              <a:t>involve the customer in the proposed solution</a:t>
            </a:r>
          </a:p>
          <a:p>
            <a:r>
              <a:rPr lang="en-GB" dirty="0"/>
              <a:t>see it through, make sure any promised actions </a:t>
            </a:r>
          </a:p>
          <a:p>
            <a:pPr marL="0" indent="0">
              <a:buNone/>
            </a:pPr>
            <a:r>
              <a:rPr lang="en-GB" dirty="0"/>
              <a:t>    are carried out.</a:t>
            </a:r>
          </a:p>
        </p:txBody>
      </p:sp>
    </p:spTree>
    <p:extLst>
      <p:ext uri="{BB962C8B-B14F-4D97-AF65-F5344CB8AC3E}">
        <p14:creationId xmlns:p14="http://schemas.microsoft.com/office/powerpoint/2010/main" val="192642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BA21BB-0D9A-4A73-AB0D-9AE2CAD86398}"/>
              </a:ext>
            </a:extLst>
          </p:cNvPr>
          <p:cNvSpPr>
            <a:spLocks noGrp="1"/>
          </p:cNvSpPr>
          <p:nvPr>
            <p:ph type="title"/>
          </p:nvPr>
        </p:nvSpPr>
        <p:spPr/>
        <p:txBody>
          <a:bodyPr/>
          <a:lstStyle/>
          <a:p>
            <a:r>
              <a:rPr lang="en-GB" dirty="0"/>
              <a:t>Different types of customer </a:t>
            </a:r>
          </a:p>
        </p:txBody>
      </p:sp>
      <p:sp>
        <p:nvSpPr>
          <p:cNvPr id="4" name="Rounded Rectangle 2">
            <a:extLst>
              <a:ext uri="{FF2B5EF4-FFF2-40B4-BE49-F238E27FC236}">
                <a16:creationId xmlns:a16="http://schemas.microsoft.com/office/drawing/2014/main" xmlns="" id="{DCB50694-E3C0-4BA0-83A1-008BE517E5DF}"/>
              </a:ext>
            </a:extLst>
          </p:cNvPr>
          <p:cNvSpPr/>
          <p:nvPr/>
        </p:nvSpPr>
        <p:spPr>
          <a:xfrm>
            <a:off x="251520" y="2348880"/>
            <a:ext cx="8640960" cy="851297"/>
          </a:xfrm>
          <a:prstGeom prst="roundRect">
            <a:avLst/>
          </a:prstGeom>
          <a:solidFill>
            <a:srgbClr val="ABE9FF"/>
          </a:solidFill>
          <a:ln w="38100">
            <a:solidFill>
              <a:srgbClr val="00B0F0"/>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Security operatives must understand that every single person they come into contact with is a customer </a:t>
            </a:r>
          </a:p>
        </p:txBody>
      </p:sp>
      <p:sp>
        <p:nvSpPr>
          <p:cNvPr id="5" name="Rounded Rectangle 4">
            <a:extLst>
              <a:ext uri="{FF2B5EF4-FFF2-40B4-BE49-F238E27FC236}">
                <a16:creationId xmlns:a16="http://schemas.microsoft.com/office/drawing/2014/main" xmlns="" id="{240F3E44-92FA-4161-8ED7-8F10E019A1C8}"/>
              </a:ext>
            </a:extLst>
          </p:cNvPr>
          <p:cNvSpPr/>
          <p:nvPr/>
        </p:nvSpPr>
        <p:spPr>
          <a:xfrm>
            <a:off x="251520" y="3573016"/>
            <a:ext cx="8640960" cy="851297"/>
          </a:xfrm>
          <a:prstGeom prst="roundRect">
            <a:avLst/>
          </a:prstGeom>
          <a:solidFill>
            <a:schemeClr val="bg1">
              <a:lumMod val="75000"/>
            </a:schemeClr>
          </a:solidFill>
          <a:ln w="38100">
            <a:solidFill>
              <a:schemeClr val="tx1"/>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charset="0"/>
                <a:ea typeface="+mn-ea"/>
                <a:cs typeface="Arial" charset="0"/>
              </a:rPr>
              <a:t>Security operatives provide customer service to both internal and external customers (direct and indirect). </a:t>
            </a:r>
          </a:p>
        </p:txBody>
      </p:sp>
    </p:spTree>
    <p:extLst>
      <p:ext uri="{BB962C8B-B14F-4D97-AF65-F5344CB8AC3E}">
        <p14:creationId xmlns:p14="http://schemas.microsoft.com/office/powerpoint/2010/main" val="25327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Customers</a:t>
            </a:r>
          </a:p>
        </p:txBody>
      </p:sp>
      <p:grpSp>
        <p:nvGrpSpPr>
          <p:cNvPr id="12" name="Group 11">
            <a:extLst>
              <a:ext uri="{FF2B5EF4-FFF2-40B4-BE49-F238E27FC236}">
                <a16:creationId xmlns:a16="http://schemas.microsoft.com/office/drawing/2014/main" xmlns="" id="{CD7E99C0-FB5F-4A4B-B20D-A1896B615E6E}"/>
              </a:ext>
            </a:extLst>
          </p:cNvPr>
          <p:cNvGrpSpPr/>
          <p:nvPr/>
        </p:nvGrpSpPr>
        <p:grpSpPr>
          <a:xfrm>
            <a:off x="251520" y="1340768"/>
            <a:ext cx="8640960" cy="1872208"/>
            <a:chOff x="251520" y="1196752"/>
            <a:chExt cx="8640960" cy="1872208"/>
          </a:xfrm>
        </p:grpSpPr>
        <p:sp>
          <p:nvSpPr>
            <p:cNvPr id="3" name="Rectangle: Rounded Corners 2">
              <a:extLst>
                <a:ext uri="{FF2B5EF4-FFF2-40B4-BE49-F238E27FC236}">
                  <a16:creationId xmlns:a16="http://schemas.microsoft.com/office/drawing/2014/main" xmlns="" id="{336F5795-EB65-4668-9586-8F72572CDF9F}"/>
                </a:ext>
              </a:extLst>
            </p:cNvPr>
            <p:cNvSpPr/>
            <p:nvPr/>
          </p:nvSpPr>
          <p:spPr bwMode="auto">
            <a:xfrm>
              <a:off x="251520" y="1700808"/>
              <a:ext cx="8640960" cy="1368152"/>
            </a:xfrm>
            <a:prstGeom prst="roundRect">
              <a:avLst/>
            </a:prstGeom>
            <a:solidFill>
              <a:srgbClr val="ABE9FF"/>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Internally, within your own company, your customers include your work colleagues, supervisors, managers and anyone working for any other company or organisation on the site</a:t>
              </a:r>
            </a:p>
          </p:txBody>
        </p:sp>
        <p:sp>
          <p:nvSpPr>
            <p:cNvPr id="6" name="Rectangle 5">
              <a:extLst>
                <a:ext uri="{FF2B5EF4-FFF2-40B4-BE49-F238E27FC236}">
                  <a16:creationId xmlns:a16="http://schemas.microsoft.com/office/drawing/2014/main" xmlns="" id="{240F78A0-E397-44E6-8A61-AFCA0986BF83}"/>
                </a:ext>
              </a:extLst>
            </p:cNvPr>
            <p:cNvSpPr/>
            <p:nvPr/>
          </p:nvSpPr>
          <p:spPr>
            <a:xfrm>
              <a:off x="395536" y="1196752"/>
              <a:ext cx="2712602"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Internal customers</a:t>
              </a:r>
            </a:p>
          </p:txBody>
        </p:sp>
      </p:grpSp>
      <p:grpSp>
        <p:nvGrpSpPr>
          <p:cNvPr id="11" name="Group 10">
            <a:extLst>
              <a:ext uri="{FF2B5EF4-FFF2-40B4-BE49-F238E27FC236}">
                <a16:creationId xmlns:a16="http://schemas.microsoft.com/office/drawing/2014/main" xmlns="" id="{F655959F-7329-4AB4-971E-2A13AB635021}"/>
              </a:ext>
            </a:extLst>
          </p:cNvPr>
          <p:cNvGrpSpPr/>
          <p:nvPr/>
        </p:nvGrpSpPr>
        <p:grpSpPr>
          <a:xfrm>
            <a:off x="251520" y="3429000"/>
            <a:ext cx="8640960" cy="1872208"/>
            <a:chOff x="251520" y="3284984"/>
            <a:chExt cx="8640960" cy="1872208"/>
          </a:xfrm>
        </p:grpSpPr>
        <p:sp>
          <p:nvSpPr>
            <p:cNvPr id="7" name="Rectangle: Rounded Corners 6">
              <a:extLst>
                <a:ext uri="{FF2B5EF4-FFF2-40B4-BE49-F238E27FC236}">
                  <a16:creationId xmlns:a16="http://schemas.microsoft.com/office/drawing/2014/main" xmlns="" id="{F23B473D-AE8A-4DA8-AADC-90BC6B36FAE7}"/>
                </a:ext>
              </a:extLst>
            </p:cNvPr>
            <p:cNvSpPr/>
            <p:nvPr/>
          </p:nvSpPr>
          <p:spPr bwMode="auto">
            <a:xfrm>
              <a:off x="251520" y="3789040"/>
              <a:ext cx="8640960" cy="1368152"/>
            </a:xfrm>
            <a:prstGeom prst="roundRect">
              <a:avLst/>
            </a:prstGeom>
            <a:solidFill>
              <a:srgbClr val="ABE9FF"/>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Other customers you may come into contact with include visitors to the site, workmen, delivery drivers, the emergency services, neighbours and members of the public.</a:t>
              </a:r>
            </a:p>
          </p:txBody>
        </p:sp>
        <p:sp>
          <p:nvSpPr>
            <p:cNvPr id="8" name="Rectangle 7">
              <a:extLst>
                <a:ext uri="{FF2B5EF4-FFF2-40B4-BE49-F238E27FC236}">
                  <a16:creationId xmlns:a16="http://schemas.microsoft.com/office/drawing/2014/main" xmlns="" id="{466A05EB-03A8-4391-8D03-6921BB7B0541}"/>
                </a:ext>
              </a:extLst>
            </p:cNvPr>
            <p:cNvSpPr/>
            <p:nvPr/>
          </p:nvSpPr>
          <p:spPr>
            <a:xfrm>
              <a:off x="395536" y="3284984"/>
              <a:ext cx="2805576"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External customers</a:t>
              </a:r>
            </a:p>
          </p:txBody>
        </p:sp>
      </p:grpSp>
    </p:spTree>
    <p:extLst>
      <p:ext uri="{BB962C8B-B14F-4D97-AF65-F5344CB8AC3E}">
        <p14:creationId xmlns:p14="http://schemas.microsoft.com/office/powerpoint/2010/main" val="42798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Phonetic alphabet</a:t>
            </a:r>
          </a:p>
        </p:txBody>
      </p:sp>
      <p:sp>
        <p:nvSpPr>
          <p:cNvPr id="4" name="Content Placeholder 3"/>
          <p:cNvSpPr>
            <a:spLocks noGrp="1"/>
          </p:cNvSpPr>
          <p:nvPr>
            <p:ph idx="1"/>
          </p:nvPr>
        </p:nvSpPr>
        <p:spPr>
          <a:xfrm>
            <a:off x="251520" y="1844824"/>
            <a:ext cx="5976664" cy="2736304"/>
          </a:xfrm>
        </p:spPr>
        <p:txBody>
          <a:bodyPr/>
          <a:lstStyle/>
          <a:p>
            <a:pPr>
              <a:spcBef>
                <a:spcPts val="600"/>
              </a:spcBef>
            </a:pPr>
            <a:r>
              <a:rPr lang="en-GB" sz="1800" dirty="0"/>
              <a:t>was developed in the 1950s to be intelligible and pronounceable to all NATO allies in the heat of battle</a:t>
            </a:r>
          </a:p>
          <a:p>
            <a:pPr>
              <a:spcBef>
                <a:spcPts val="600"/>
              </a:spcBef>
            </a:pPr>
            <a:r>
              <a:rPr lang="en-GB" sz="1800" dirty="0"/>
              <a:t>is now widely used in business and telecommunications in Europe and the rest of the world</a:t>
            </a:r>
          </a:p>
          <a:p>
            <a:pPr>
              <a:spcBef>
                <a:spcPts val="600"/>
              </a:spcBef>
            </a:pPr>
            <a:r>
              <a:rPr lang="en-GB" sz="1800" dirty="0"/>
              <a:t>requires words to be spelt out by their letters during a conversation</a:t>
            </a:r>
          </a:p>
        </p:txBody>
      </p:sp>
      <p:sp>
        <p:nvSpPr>
          <p:cNvPr id="3" name="Rounded Rectangle 2"/>
          <p:cNvSpPr/>
          <p:nvPr/>
        </p:nvSpPr>
        <p:spPr>
          <a:xfrm>
            <a:off x="251520" y="1285786"/>
            <a:ext cx="7056784" cy="408623"/>
          </a:xfrm>
          <a:prstGeom prst="roundRect">
            <a:avLst/>
          </a:prstGeom>
          <a:solidFill>
            <a:srgbClr val="00B0F0"/>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1800" b="1" i="0" u="none" strike="noStrike" kern="0" cap="none" spc="0" normalizeH="0" baseline="0" noProof="0" dirty="0">
                <a:ln>
                  <a:noFill/>
                </a:ln>
                <a:solidFill>
                  <a:srgbClr val="FFFFFF"/>
                </a:solidFill>
                <a:effectLst/>
                <a:uLnTx/>
                <a:uFillTx/>
                <a:latin typeface="Arial" charset="0"/>
                <a:ea typeface="+mn-ea"/>
                <a:cs typeface="Arial" charset="0"/>
              </a:rPr>
              <a:t>The NATO phonetic alphabet:</a:t>
            </a:r>
          </a:p>
        </p:txBody>
      </p:sp>
      <p:sp>
        <p:nvSpPr>
          <p:cNvPr id="5" name="Rectangle: Rounded Corners 4">
            <a:extLst>
              <a:ext uri="{FF2B5EF4-FFF2-40B4-BE49-F238E27FC236}">
                <a16:creationId xmlns:a16="http://schemas.microsoft.com/office/drawing/2014/main" xmlns="" id="{C35F0313-9B13-4DCC-ADDB-B15AC4833019}"/>
              </a:ext>
            </a:extLst>
          </p:cNvPr>
          <p:cNvSpPr/>
          <p:nvPr/>
        </p:nvSpPr>
        <p:spPr>
          <a:xfrm>
            <a:off x="357255" y="4550658"/>
            <a:ext cx="7301428" cy="1021556"/>
          </a:xfrm>
          <a:prstGeom prst="roundRect">
            <a:avLst/>
          </a:prstGeom>
          <a:solidFill>
            <a:schemeClr val="bg1">
              <a:lumMod val="85000"/>
            </a:schemeClr>
          </a:solidFill>
          <a:ln w="28575">
            <a:solidFill>
              <a:schemeClr val="tx1"/>
            </a:solidFill>
          </a:ln>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charset="0"/>
                <a:ea typeface="+mn-ea"/>
                <a:cs typeface="Arial" charset="0"/>
              </a:rPr>
              <a:t>The normal alphabet cannot be used as some </a:t>
            </a:r>
            <a:br>
              <a:rPr kumimoji="0" lang="en-GB" sz="18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1800" b="1" i="0" u="none" strike="noStrike" kern="1200" cap="none" spc="0" normalizeH="0" baseline="0" noProof="0" dirty="0">
                <a:ln>
                  <a:noFill/>
                </a:ln>
                <a:solidFill>
                  <a:srgbClr val="000000"/>
                </a:solidFill>
                <a:effectLst/>
                <a:uLnTx/>
                <a:uFillTx/>
                <a:latin typeface="Arial" charset="0"/>
                <a:ea typeface="+mn-ea"/>
                <a:cs typeface="Arial" charset="0"/>
              </a:rPr>
              <a:t>letters, for example P, B, C and D sound similar </a:t>
            </a:r>
            <a:br>
              <a:rPr kumimoji="0" lang="en-GB" sz="18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1800" b="1" i="0" u="none" strike="noStrike" kern="1200" cap="none" spc="0" normalizeH="0" baseline="0" noProof="0" dirty="0">
                <a:ln>
                  <a:noFill/>
                </a:ln>
                <a:solidFill>
                  <a:srgbClr val="000000"/>
                </a:solidFill>
                <a:effectLst/>
                <a:uLnTx/>
                <a:uFillTx/>
                <a:latin typeface="Arial" charset="0"/>
                <a:ea typeface="+mn-ea"/>
                <a:cs typeface="Arial" charset="0"/>
              </a:rPr>
              <a:t>and, over certain media, can be totally indistinguishable.</a:t>
            </a:r>
          </a:p>
        </p:txBody>
      </p:sp>
    </p:spTree>
    <p:extLst>
      <p:ext uri="{BB962C8B-B14F-4D97-AF65-F5344CB8AC3E}">
        <p14:creationId xmlns:p14="http://schemas.microsoft.com/office/powerpoint/2010/main" val="252912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Close protection</a:t>
            </a:r>
          </a:p>
        </p:txBody>
      </p:sp>
      <p:sp>
        <p:nvSpPr>
          <p:cNvPr id="5" name="Rounded Rectangle 5"/>
          <p:cNvSpPr>
            <a:spLocks noChangeArrowheads="1"/>
          </p:cNvSpPr>
          <p:nvPr/>
        </p:nvSpPr>
        <p:spPr bwMode="auto">
          <a:xfrm>
            <a:off x="411503" y="2609727"/>
            <a:ext cx="5890177" cy="1975009"/>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	Close protection operatives: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i="0" u="none" strike="noStrike" kern="1200" cap="none" spc="0" normalizeH="0" baseline="0" noProof="0" dirty="0">
                <a:ln>
                  <a:noFill/>
                </a:ln>
                <a:effectLst/>
                <a:uLnTx/>
                <a:uFillTx/>
                <a:latin typeface="Arial" charset="0"/>
                <a:ea typeface="+mn-ea"/>
                <a:cs typeface="Arial" charset="0"/>
              </a:rPr>
              <a:t>those who guard one or more individuals against assaults or injuries that might be suffered as a consequence of the unlawful conduct of others.</a:t>
            </a:r>
          </a:p>
        </p:txBody>
      </p:sp>
      <p:grpSp>
        <p:nvGrpSpPr>
          <p:cNvPr id="7" name="Group 63">
            <a:extLst>
              <a:ext uri="{FF2B5EF4-FFF2-40B4-BE49-F238E27FC236}">
                <a16:creationId xmlns:a16="http://schemas.microsoft.com/office/drawing/2014/main" xmlns="" id="{AC4046B6-B299-4365-8431-9704D1A7D076}"/>
              </a:ext>
            </a:extLst>
          </p:cNvPr>
          <p:cNvGrpSpPr>
            <a:grpSpLocks/>
          </p:cNvGrpSpPr>
          <p:nvPr/>
        </p:nvGrpSpPr>
        <p:grpSpPr bwMode="auto">
          <a:xfrm>
            <a:off x="396426" y="2281116"/>
            <a:ext cx="790575" cy="657225"/>
            <a:chOff x="2166297" y="4501361"/>
            <a:chExt cx="792000" cy="658801"/>
          </a:xfrm>
          <a:solidFill>
            <a:srgbClr val="F58305"/>
          </a:solidFill>
        </p:grpSpPr>
        <p:sp>
          <p:nvSpPr>
            <p:cNvPr id="8" name="Oval 7">
              <a:extLst>
                <a:ext uri="{FF2B5EF4-FFF2-40B4-BE49-F238E27FC236}">
                  <a16:creationId xmlns:a16="http://schemas.microsoft.com/office/drawing/2014/main" xmlns="" id="{E381291A-FB87-4C61-9CD3-C3D7DDE86688}"/>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9" name="Picture 65" descr="A close up of a logo&#10;&#10;Description automatically generated">
              <a:extLst>
                <a:ext uri="{FF2B5EF4-FFF2-40B4-BE49-F238E27FC236}">
                  <a16:creationId xmlns:a16="http://schemas.microsoft.com/office/drawing/2014/main" xmlns="" id="{3FFF44C3-2C07-4F4A-B2CF-B867CCF6EE89}"/>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pic>
        <p:nvPicPr>
          <p:cNvPr id="4" name="Picture 3" descr="A picture containing toy&#10;&#10;Description automatically generated">
            <a:extLst>
              <a:ext uri="{FF2B5EF4-FFF2-40B4-BE49-F238E27FC236}">
                <a16:creationId xmlns:a16="http://schemas.microsoft.com/office/drawing/2014/main" xmlns="" id="{62C06342-1D72-4410-91CB-306A7FAFE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9366" y="1196752"/>
            <a:ext cx="2119241" cy="4284282"/>
          </a:xfrm>
          <a:prstGeom prst="rect">
            <a:avLst/>
          </a:prstGeom>
        </p:spPr>
      </p:pic>
    </p:spTree>
    <p:extLst>
      <p:ext uri="{BB962C8B-B14F-4D97-AF65-F5344CB8AC3E}">
        <p14:creationId xmlns:p14="http://schemas.microsoft.com/office/powerpoint/2010/main" val="199689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Phonetic alphabet</a:t>
            </a:r>
          </a:p>
        </p:txBody>
      </p:sp>
      <p:sp>
        <p:nvSpPr>
          <p:cNvPr id="3" name="Rounded Rectangle 2"/>
          <p:cNvSpPr/>
          <p:nvPr/>
        </p:nvSpPr>
        <p:spPr>
          <a:xfrm>
            <a:off x="267828" y="1269630"/>
            <a:ext cx="8624652" cy="442674"/>
          </a:xfrm>
          <a:prstGeom prst="roundRect">
            <a:avLst/>
          </a:prstGeom>
          <a:solidFill>
            <a:srgbClr val="00B0F0"/>
          </a:solidFill>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mn-ea"/>
                <a:cs typeface="Arial" charset="0"/>
              </a:rPr>
              <a:t>LETTERS</a:t>
            </a:r>
          </a:p>
        </p:txBody>
      </p:sp>
      <p:sp>
        <p:nvSpPr>
          <p:cNvPr id="9" name="Rounded Rectangle 8"/>
          <p:cNvSpPr/>
          <p:nvPr/>
        </p:nvSpPr>
        <p:spPr bwMode="auto">
          <a:xfrm>
            <a:off x="269728" y="1974947"/>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A</a:t>
            </a:r>
          </a:p>
        </p:txBody>
      </p:sp>
      <p:sp>
        <p:nvSpPr>
          <p:cNvPr id="10" name="Rounded Rectangle 9"/>
          <p:cNvSpPr/>
          <p:nvPr/>
        </p:nvSpPr>
        <p:spPr bwMode="auto">
          <a:xfrm>
            <a:off x="269728" y="2551947"/>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B</a:t>
            </a:r>
          </a:p>
        </p:txBody>
      </p:sp>
      <p:sp>
        <p:nvSpPr>
          <p:cNvPr id="11" name="Rounded Rectangle 10"/>
          <p:cNvSpPr/>
          <p:nvPr/>
        </p:nvSpPr>
        <p:spPr bwMode="auto">
          <a:xfrm>
            <a:off x="269728" y="3107636"/>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C</a:t>
            </a:r>
          </a:p>
        </p:txBody>
      </p:sp>
      <p:sp>
        <p:nvSpPr>
          <p:cNvPr id="12" name="Rounded Rectangle 11"/>
          <p:cNvSpPr/>
          <p:nvPr/>
        </p:nvSpPr>
        <p:spPr bwMode="auto">
          <a:xfrm>
            <a:off x="269728" y="3686626"/>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D</a:t>
            </a:r>
          </a:p>
        </p:txBody>
      </p:sp>
      <p:sp>
        <p:nvSpPr>
          <p:cNvPr id="13" name="Rounded Rectangle 12"/>
          <p:cNvSpPr/>
          <p:nvPr/>
        </p:nvSpPr>
        <p:spPr bwMode="auto">
          <a:xfrm>
            <a:off x="269728" y="4263626"/>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E</a:t>
            </a:r>
          </a:p>
        </p:txBody>
      </p:sp>
      <p:sp>
        <p:nvSpPr>
          <p:cNvPr id="14" name="Rounded Rectangle 13"/>
          <p:cNvSpPr/>
          <p:nvPr/>
        </p:nvSpPr>
        <p:spPr bwMode="auto">
          <a:xfrm>
            <a:off x="269728" y="4819315"/>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F</a:t>
            </a:r>
          </a:p>
        </p:txBody>
      </p:sp>
      <p:sp>
        <p:nvSpPr>
          <p:cNvPr id="15" name="Rounded Rectangle 14"/>
          <p:cNvSpPr/>
          <p:nvPr/>
        </p:nvSpPr>
        <p:spPr bwMode="auto">
          <a:xfrm>
            <a:off x="269728" y="5409272"/>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G</a:t>
            </a:r>
          </a:p>
        </p:txBody>
      </p:sp>
      <p:sp>
        <p:nvSpPr>
          <p:cNvPr id="16" name="Rounded Rectangle 15"/>
          <p:cNvSpPr/>
          <p:nvPr/>
        </p:nvSpPr>
        <p:spPr bwMode="auto">
          <a:xfrm>
            <a:off x="2119355" y="1974947"/>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H</a:t>
            </a:r>
          </a:p>
        </p:txBody>
      </p:sp>
      <p:sp>
        <p:nvSpPr>
          <p:cNvPr id="18" name="Rounded Rectangle 17"/>
          <p:cNvSpPr/>
          <p:nvPr/>
        </p:nvSpPr>
        <p:spPr bwMode="auto">
          <a:xfrm>
            <a:off x="2119355" y="2568683"/>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I</a:t>
            </a:r>
          </a:p>
        </p:txBody>
      </p:sp>
      <p:sp>
        <p:nvSpPr>
          <p:cNvPr id="19" name="Rounded Rectangle 18"/>
          <p:cNvSpPr/>
          <p:nvPr/>
        </p:nvSpPr>
        <p:spPr bwMode="auto">
          <a:xfrm>
            <a:off x="2119355" y="3145683"/>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J</a:t>
            </a:r>
          </a:p>
        </p:txBody>
      </p:sp>
      <p:sp>
        <p:nvSpPr>
          <p:cNvPr id="20" name="Rounded Rectangle 19"/>
          <p:cNvSpPr/>
          <p:nvPr/>
        </p:nvSpPr>
        <p:spPr bwMode="auto">
          <a:xfrm>
            <a:off x="2119355" y="3701372"/>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K</a:t>
            </a:r>
          </a:p>
        </p:txBody>
      </p:sp>
      <p:sp>
        <p:nvSpPr>
          <p:cNvPr id="21" name="Rounded Rectangle 20"/>
          <p:cNvSpPr/>
          <p:nvPr/>
        </p:nvSpPr>
        <p:spPr bwMode="auto">
          <a:xfrm>
            <a:off x="2119355" y="4280362"/>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L</a:t>
            </a:r>
          </a:p>
        </p:txBody>
      </p:sp>
      <p:sp>
        <p:nvSpPr>
          <p:cNvPr id="22" name="Rounded Rectangle 21"/>
          <p:cNvSpPr/>
          <p:nvPr/>
        </p:nvSpPr>
        <p:spPr bwMode="auto">
          <a:xfrm>
            <a:off x="2119355" y="4857362"/>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M</a:t>
            </a:r>
          </a:p>
        </p:txBody>
      </p:sp>
      <p:sp>
        <p:nvSpPr>
          <p:cNvPr id="23" name="Rounded Rectangle 22"/>
          <p:cNvSpPr/>
          <p:nvPr/>
        </p:nvSpPr>
        <p:spPr bwMode="auto">
          <a:xfrm>
            <a:off x="2119355" y="5413051"/>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N</a:t>
            </a:r>
          </a:p>
        </p:txBody>
      </p:sp>
      <p:sp>
        <p:nvSpPr>
          <p:cNvPr id="24" name="Rounded Rectangle 23"/>
          <p:cNvSpPr/>
          <p:nvPr/>
        </p:nvSpPr>
        <p:spPr bwMode="auto">
          <a:xfrm>
            <a:off x="4249348" y="1974947"/>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O</a:t>
            </a:r>
          </a:p>
        </p:txBody>
      </p:sp>
      <p:sp>
        <p:nvSpPr>
          <p:cNvPr id="25" name="Rounded Rectangle 24"/>
          <p:cNvSpPr/>
          <p:nvPr/>
        </p:nvSpPr>
        <p:spPr bwMode="auto">
          <a:xfrm>
            <a:off x="4249348" y="2551947"/>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P</a:t>
            </a:r>
          </a:p>
        </p:txBody>
      </p:sp>
      <p:sp>
        <p:nvSpPr>
          <p:cNvPr id="26" name="Rounded Rectangle 25"/>
          <p:cNvSpPr/>
          <p:nvPr/>
        </p:nvSpPr>
        <p:spPr bwMode="auto">
          <a:xfrm>
            <a:off x="4249348" y="3132361"/>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Q</a:t>
            </a:r>
          </a:p>
        </p:txBody>
      </p:sp>
      <p:sp>
        <p:nvSpPr>
          <p:cNvPr id="27" name="Rounded Rectangle 26"/>
          <p:cNvSpPr/>
          <p:nvPr/>
        </p:nvSpPr>
        <p:spPr bwMode="auto">
          <a:xfrm>
            <a:off x="4249348" y="3709361"/>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R</a:t>
            </a:r>
          </a:p>
        </p:txBody>
      </p:sp>
      <p:sp>
        <p:nvSpPr>
          <p:cNvPr id="28" name="Rounded Rectangle 27"/>
          <p:cNvSpPr/>
          <p:nvPr/>
        </p:nvSpPr>
        <p:spPr bwMode="auto">
          <a:xfrm>
            <a:off x="4249348" y="4265050"/>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S</a:t>
            </a:r>
          </a:p>
        </p:txBody>
      </p:sp>
      <p:sp>
        <p:nvSpPr>
          <p:cNvPr id="29" name="Rounded Rectangle 28"/>
          <p:cNvSpPr/>
          <p:nvPr/>
        </p:nvSpPr>
        <p:spPr bwMode="auto">
          <a:xfrm>
            <a:off x="4249348" y="4844040"/>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T</a:t>
            </a:r>
          </a:p>
        </p:txBody>
      </p:sp>
      <p:sp>
        <p:nvSpPr>
          <p:cNvPr id="30" name="Rounded Rectangle 29"/>
          <p:cNvSpPr/>
          <p:nvPr/>
        </p:nvSpPr>
        <p:spPr bwMode="auto">
          <a:xfrm>
            <a:off x="4249348" y="5421040"/>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U</a:t>
            </a:r>
          </a:p>
        </p:txBody>
      </p:sp>
      <p:sp>
        <p:nvSpPr>
          <p:cNvPr id="31" name="Rounded Rectangle 30"/>
          <p:cNvSpPr/>
          <p:nvPr/>
        </p:nvSpPr>
        <p:spPr bwMode="auto">
          <a:xfrm>
            <a:off x="6256631" y="1974947"/>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V</a:t>
            </a:r>
          </a:p>
        </p:txBody>
      </p:sp>
      <p:sp>
        <p:nvSpPr>
          <p:cNvPr id="32" name="Rounded Rectangle 31"/>
          <p:cNvSpPr/>
          <p:nvPr/>
        </p:nvSpPr>
        <p:spPr bwMode="auto">
          <a:xfrm>
            <a:off x="6256631" y="2564904"/>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W</a:t>
            </a:r>
          </a:p>
        </p:txBody>
      </p:sp>
      <p:sp>
        <p:nvSpPr>
          <p:cNvPr id="33" name="Rounded Rectangle 32"/>
          <p:cNvSpPr/>
          <p:nvPr/>
        </p:nvSpPr>
        <p:spPr bwMode="auto">
          <a:xfrm>
            <a:off x="6256631" y="3141904"/>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X</a:t>
            </a:r>
          </a:p>
        </p:txBody>
      </p:sp>
      <p:sp>
        <p:nvSpPr>
          <p:cNvPr id="34" name="Rounded Rectangle 33"/>
          <p:cNvSpPr/>
          <p:nvPr/>
        </p:nvSpPr>
        <p:spPr bwMode="auto">
          <a:xfrm>
            <a:off x="6256631" y="3717032"/>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Y</a:t>
            </a:r>
          </a:p>
        </p:txBody>
      </p:sp>
      <p:sp>
        <p:nvSpPr>
          <p:cNvPr id="35" name="Rounded Rectangle 34"/>
          <p:cNvSpPr/>
          <p:nvPr/>
        </p:nvSpPr>
        <p:spPr bwMode="auto">
          <a:xfrm>
            <a:off x="6256631" y="4294032"/>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Z</a:t>
            </a:r>
          </a:p>
        </p:txBody>
      </p:sp>
      <p:sp>
        <p:nvSpPr>
          <p:cNvPr id="7" name="Rectangle 6"/>
          <p:cNvSpPr/>
          <p:nvPr/>
        </p:nvSpPr>
        <p:spPr>
          <a:xfrm>
            <a:off x="762955" y="2011007"/>
            <a:ext cx="898003"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Alpha</a:t>
            </a:r>
          </a:p>
        </p:txBody>
      </p:sp>
      <p:sp>
        <p:nvSpPr>
          <p:cNvPr id="14336" name="Rectangle 14335"/>
          <p:cNvSpPr/>
          <p:nvPr/>
        </p:nvSpPr>
        <p:spPr>
          <a:xfrm>
            <a:off x="763402" y="2588007"/>
            <a:ext cx="912429"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Bravo</a:t>
            </a:r>
          </a:p>
        </p:txBody>
      </p:sp>
      <p:sp>
        <p:nvSpPr>
          <p:cNvPr id="14337" name="Rectangle 14336"/>
          <p:cNvSpPr/>
          <p:nvPr/>
        </p:nvSpPr>
        <p:spPr>
          <a:xfrm>
            <a:off x="763402" y="3141581"/>
            <a:ext cx="1053494"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Charlie</a:t>
            </a:r>
          </a:p>
        </p:txBody>
      </p:sp>
      <p:sp>
        <p:nvSpPr>
          <p:cNvPr id="14339" name="Rectangle 14338"/>
          <p:cNvSpPr/>
          <p:nvPr/>
        </p:nvSpPr>
        <p:spPr>
          <a:xfrm>
            <a:off x="762955" y="3720076"/>
            <a:ext cx="811441"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Delta</a:t>
            </a:r>
          </a:p>
        </p:txBody>
      </p:sp>
      <p:sp>
        <p:nvSpPr>
          <p:cNvPr id="14340" name="Rectangle 14339"/>
          <p:cNvSpPr/>
          <p:nvPr/>
        </p:nvSpPr>
        <p:spPr>
          <a:xfrm>
            <a:off x="737728" y="4297571"/>
            <a:ext cx="813043"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Echo</a:t>
            </a:r>
          </a:p>
        </p:txBody>
      </p:sp>
      <p:sp>
        <p:nvSpPr>
          <p:cNvPr id="14341" name="Rectangle 14340"/>
          <p:cNvSpPr/>
          <p:nvPr/>
        </p:nvSpPr>
        <p:spPr>
          <a:xfrm>
            <a:off x="763402" y="4853260"/>
            <a:ext cx="1067921"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Foxtrot</a:t>
            </a:r>
          </a:p>
        </p:txBody>
      </p:sp>
      <p:sp>
        <p:nvSpPr>
          <p:cNvPr id="14342" name="Rectangle 14341"/>
          <p:cNvSpPr/>
          <p:nvPr/>
        </p:nvSpPr>
        <p:spPr>
          <a:xfrm>
            <a:off x="762955" y="5443217"/>
            <a:ext cx="696024"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Golf</a:t>
            </a:r>
          </a:p>
        </p:txBody>
      </p:sp>
      <p:sp>
        <p:nvSpPr>
          <p:cNvPr id="14343" name="Rectangle 14342"/>
          <p:cNvSpPr/>
          <p:nvPr/>
        </p:nvSpPr>
        <p:spPr>
          <a:xfrm>
            <a:off x="2613029" y="2008892"/>
            <a:ext cx="82586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Hotel</a:t>
            </a:r>
          </a:p>
        </p:txBody>
      </p:sp>
      <p:sp>
        <p:nvSpPr>
          <p:cNvPr id="14344" name="Rectangle 14343"/>
          <p:cNvSpPr/>
          <p:nvPr/>
        </p:nvSpPr>
        <p:spPr>
          <a:xfrm>
            <a:off x="2604570" y="2602628"/>
            <a:ext cx="78258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India</a:t>
            </a:r>
          </a:p>
        </p:txBody>
      </p:sp>
      <p:sp>
        <p:nvSpPr>
          <p:cNvPr id="14345" name="Rectangle 14344"/>
          <p:cNvSpPr/>
          <p:nvPr/>
        </p:nvSpPr>
        <p:spPr>
          <a:xfrm>
            <a:off x="2604570" y="3179628"/>
            <a:ext cx="853119"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Juliet</a:t>
            </a:r>
          </a:p>
        </p:txBody>
      </p:sp>
      <p:sp>
        <p:nvSpPr>
          <p:cNvPr id="14346" name="Rectangle 14345"/>
          <p:cNvSpPr/>
          <p:nvPr/>
        </p:nvSpPr>
        <p:spPr>
          <a:xfrm>
            <a:off x="2602735" y="3735317"/>
            <a:ext cx="668773"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Kilo</a:t>
            </a:r>
          </a:p>
        </p:txBody>
      </p:sp>
      <p:sp>
        <p:nvSpPr>
          <p:cNvPr id="14347" name="Rectangle 14346"/>
          <p:cNvSpPr/>
          <p:nvPr/>
        </p:nvSpPr>
        <p:spPr>
          <a:xfrm>
            <a:off x="2606927" y="4314307"/>
            <a:ext cx="78258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Lima</a:t>
            </a:r>
          </a:p>
        </p:txBody>
      </p:sp>
      <p:sp>
        <p:nvSpPr>
          <p:cNvPr id="14348" name="Rectangle 14347"/>
          <p:cNvSpPr/>
          <p:nvPr/>
        </p:nvSpPr>
        <p:spPr>
          <a:xfrm>
            <a:off x="2602735" y="4891307"/>
            <a:ext cx="753732"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Mike</a:t>
            </a:r>
          </a:p>
        </p:txBody>
      </p:sp>
      <p:sp>
        <p:nvSpPr>
          <p:cNvPr id="14349" name="Rectangle 14348"/>
          <p:cNvSpPr/>
          <p:nvPr/>
        </p:nvSpPr>
        <p:spPr>
          <a:xfrm>
            <a:off x="2602735" y="5446996"/>
            <a:ext cx="1439818"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November</a:t>
            </a:r>
          </a:p>
        </p:txBody>
      </p:sp>
      <p:sp>
        <p:nvSpPr>
          <p:cNvPr id="14350" name="Rectangle 14349"/>
          <p:cNvSpPr/>
          <p:nvPr/>
        </p:nvSpPr>
        <p:spPr>
          <a:xfrm>
            <a:off x="4736920" y="2008892"/>
            <a:ext cx="91082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Oscar</a:t>
            </a:r>
          </a:p>
        </p:txBody>
      </p:sp>
      <p:sp>
        <p:nvSpPr>
          <p:cNvPr id="14351" name="Rectangle 14350"/>
          <p:cNvSpPr/>
          <p:nvPr/>
        </p:nvSpPr>
        <p:spPr>
          <a:xfrm>
            <a:off x="4736920" y="2598713"/>
            <a:ext cx="79861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Papa</a:t>
            </a:r>
          </a:p>
        </p:txBody>
      </p:sp>
      <p:sp>
        <p:nvSpPr>
          <p:cNvPr id="14352" name="Rectangle 14351"/>
          <p:cNvSpPr/>
          <p:nvPr/>
        </p:nvSpPr>
        <p:spPr>
          <a:xfrm>
            <a:off x="4717348" y="3166306"/>
            <a:ext cx="1125629"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Quebec</a:t>
            </a:r>
          </a:p>
        </p:txBody>
      </p:sp>
      <p:sp>
        <p:nvSpPr>
          <p:cNvPr id="14353" name="Rectangle 14352"/>
          <p:cNvSpPr/>
          <p:nvPr/>
        </p:nvSpPr>
        <p:spPr>
          <a:xfrm>
            <a:off x="4717348" y="3743306"/>
            <a:ext cx="105509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Romeo</a:t>
            </a:r>
          </a:p>
        </p:txBody>
      </p:sp>
      <p:sp>
        <p:nvSpPr>
          <p:cNvPr id="14354" name="Rectangle 14353"/>
          <p:cNvSpPr/>
          <p:nvPr/>
        </p:nvSpPr>
        <p:spPr>
          <a:xfrm>
            <a:off x="4717348" y="4298995"/>
            <a:ext cx="91082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Sierra</a:t>
            </a:r>
          </a:p>
        </p:txBody>
      </p:sp>
      <p:sp>
        <p:nvSpPr>
          <p:cNvPr id="14355" name="Rectangle 14354"/>
          <p:cNvSpPr/>
          <p:nvPr/>
        </p:nvSpPr>
        <p:spPr>
          <a:xfrm>
            <a:off x="4717348" y="4877985"/>
            <a:ext cx="93666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Tango</a:t>
            </a:r>
          </a:p>
        </p:txBody>
      </p:sp>
      <p:sp>
        <p:nvSpPr>
          <p:cNvPr id="14356" name="Rectangle 14355"/>
          <p:cNvSpPr/>
          <p:nvPr/>
        </p:nvSpPr>
        <p:spPr>
          <a:xfrm>
            <a:off x="4719705" y="5454985"/>
            <a:ext cx="116730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Uniform</a:t>
            </a:r>
          </a:p>
        </p:txBody>
      </p:sp>
      <p:sp>
        <p:nvSpPr>
          <p:cNvPr id="14357" name="Rectangle 14356"/>
          <p:cNvSpPr/>
          <p:nvPr/>
        </p:nvSpPr>
        <p:spPr>
          <a:xfrm>
            <a:off x="6724631" y="2008892"/>
            <a:ext cx="906210"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Victor</a:t>
            </a:r>
          </a:p>
        </p:txBody>
      </p:sp>
      <p:sp>
        <p:nvSpPr>
          <p:cNvPr id="14358" name="Rectangle 14357"/>
          <p:cNvSpPr/>
          <p:nvPr/>
        </p:nvSpPr>
        <p:spPr>
          <a:xfrm>
            <a:off x="6726988" y="2598849"/>
            <a:ext cx="1225015"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Whiskey</a:t>
            </a:r>
          </a:p>
        </p:txBody>
      </p:sp>
      <p:sp>
        <p:nvSpPr>
          <p:cNvPr id="14359" name="Rectangle 14358"/>
          <p:cNvSpPr/>
          <p:nvPr/>
        </p:nvSpPr>
        <p:spPr>
          <a:xfrm>
            <a:off x="6726988" y="3175849"/>
            <a:ext cx="825867"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X-ray</a:t>
            </a:r>
          </a:p>
        </p:txBody>
      </p:sp>
      <p:sp>
        <p:nvSpPr>
          <p:cNvPr id="14360" name="Rectangle 14359"/>
          <p:cNvSpPr/>
          <p:nvPr/>
        </p:nvSpPr>
        <p:spPr>
          <a:xfrm>
            <a:off x="6724631" y="3750977"/>
            <a:ext cx="1069780"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Yankee</a:t>
            </a:r>
          </a:p>
        </p:txBody>
      </p:sp>
      <p:sp>
        <p:nvSpPr>
          <p:cNvPr id="14361" name="Rectangle 14360"/>
          <p:cNvSpPr/>
          <p:nvPr/>
        </p:nvSpPr>
        <p:spPr>
          <a:xfrm>
            <a:off x="6724631" y="4334905"/>
            <a:ext cx="797013"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Zulu.</a:t>
            </a:r>
          </a:p>
        </p:txBody>
      </p:sp>
    </p:spTree>
    <p:extLst>
      <p:ext uri="{BB962C8B-B14F-4D97-AF65-F5344CB8AC3E}">
        <p14:creationId xmlns:p14="http://schemas.microsoft.com/office/powerpoint/2010/main" val="17268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B0C31814-1FCC-774A-BC35-5A6E8910A823}"/>
              </a:ext>
            </a:extLst>
          </p:cNvPr>
          <p:cNvSpPr txBox="1"/>
          <p:nvPr/>
        </p:nvSpPr>
        <p:spPr>
          <a:xfrm>
            <a:off x="902644" y="1438453"/>
            <a:ext cx="7977518" cy="830997"/>
          </a:xfrm>
          <a:prstGeom prst="rect">
            <a:avLst/>
          </a:prstGeom>
          <a:noFill/>
        </p:spPr>
        <p:txBody>
          <a:bodyPr wrap="square" rtlCol="0">
            <a:spAutoFit/>
          </a:bodyPr>
          <a:lstStyle/>
          <a:p>
            <a:pPr lvl="0" eaLnBrk="0" hangingPunct="0">
              <a:spcBef>
                <a:spcPct val="20000"/>
              </a:spcBef>
              <a:buClr>
                <a:srgbClr val="00B0F0"/>
              </a:buClr>
              <a:defRPr/>
            </a:pPr>
            <a:r>
              <a:rPr lang="en-GB" kern="0" dirty="0">
                <a:solidFill>
                  <a:schemeClr val="tx1"/>
                </a:solidFill>
                <a:latin typeface="Arial"/>
                <a:cs typeface="Arial"/>
              </a:rPr>
              <a:t>Provide THREE examples of verbal </a:t>
            </a:r>
            <a:br>
              <a:rPr lang="en-GB" kern="0" dirty="0">
                <a:solidFill>
                  <a:schemeClr val="tx1"/>
                </a:solidFill>
                <a:latin typeface="Arial"/>
                <a:cs typeface="Arial"/>
              </a:rPr>
            </a:br>
            <a:r>
              <a:rPr lang="en-GB" kern="0" dirty="0">
                <a:solidFill>
                  <a:schemeClr val="tx1"/>
                </a:solidFill>
                <a:latin typeface="Arial"/>
                <a:cs typeface="Arial"/>
              </a:rPr>
              <a:t>and non-verbal communication.</a:t>
            </a:r>
            <a:endParaRPr lang="en-GB" kern="0" dirty="0">
              <a:solidFill>
                <a:schemeClr val="tx1"/>
              </a:solidFill>
              <a:highlight>
                <a:srgbClr val="FF0000"/>
              </a:highlight>
              <a:latin typeface="Arial"/>
              <a:cs typeface="Arial"/>
            </a:endParaRPr>
          </a:p>
        </p:txBody>
      </p:sp>
      <p:sp>
        <p:nvSpPr>
          <p:cNvPr id="12" name="Oval 11">
            <a:extLst>
              <a:ext uri="{FF2B5EF4-FFF2-40B4-BE49-F238E27FC236}">
                <a16:creationId xmlns:a16="http://schemas.microsoft.com/office/drawing/2014/main" xmlns="" id="{6217F571-91FF-0744-866E-18A8DA924EBC}"/>
              </a:ext>
            </a:extLst>
          </p:cNvPr>
          <p:cNvSpPr/>
          <p:nvPr/>
        </p:nvSpPr>
        <p:spPr bwMode="auto">
          <a:xfrm>
            <a:off x="251520" y="160353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3" name="Rounded Rectangle 12">
            <a:extLst>
              <a:ext uri="{FF2B5EF4-FFF2-40B4-BE49-F238E27FC236}">
                <a16:creationId xmlns:a16="http://schemas.microsoft.com/office/drawing/2014/main" xmlns="" id="{6A9979B9-69EA-1C4D-9F9B-88B48DA7F02B}"/>
              </a:ext>
            </a:extLst>
          </p:cNvPr>
          <p:cNvSpPr/>
          <p:nvPr/>
        </p:nvSpPr>
        <p:spPr bwMode="auto">
          <a:xfrm>
            <a:off x="239202" y="2431927"/>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14" name="Group 13">
            <a:extLst>
              <a:ext uri="{FF2B5EF4-FFF2-40B4-BE49-F238E27FC236}">
                <a16:creationId xmlns:a16="http://schemas.microsoft.com/office/drawing/2014/main" xmlns="" id="{660B91FF-FD4C-4D47-9637-1B0E616C12FA}"/>
              </a:ext>
            </a:extLst>
          </p:cNvPr>
          <p:cNvGrpSpPr/>
          <p:nvPr/>
        </p:nvGrpSpPr>
        <p:grpSpPr>
          <a:xfrm>
            <a:off x="395536" y="2620961"/>
            <a:ext cx="8323794" cy="2709314"/>
            <a:chOff x="395536" y="2620961"/>
            <a:chExt cx="8323794" cy="2709314"/>
          </a:xfrm>
        </p:grpSpPr>
        <p:sp>
          <p:nvSpPr>
            <p:cNvPr id="15" name="Rounded Rectangle 14">
              <a:extLst>
                <a:ext uri="{FF2B5EF4-FFF2-40B4-BE49-F238E27FC236}">
                  <a16:creationId xmlns:a16="http://schemas.microsoft.com/office/drawing/2014/main" xmlns="" id="{65D45EC6-783C-904C-B44A-339D5879F3E1}"/>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16" name="Rounded Rectangle 15">
              <a:extLst>
                <a:ext uri="{FF2B5EF4-FFF2-40B4-BE49-F238E27FC236}">
                  <a16:creationId xmlns:a16="http://schemas.microsoft.com/office/drawing/2014/main" xmlns="" id="{16CC610B-0E0F-C846-AF14-BDDB77FF1D71}"/>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dirty="0">
                  <a:solidFill>
                    <a:schemeClr val="tx1"/>
                  </a:solidFill>
                  <a:latin typeface="Arial" panose="020B0604020202020204" pitchFamily="34" charset="0"/>
                  <a:cs typeface="Arial" panose="020B0604020202020204" pitchFamily="34" charset="0"/>
                </a:rPr>
                <a:t>Verbal</a:t>
              </a:r>
              <a:endParaRPr lang="en-GB" sz="2000" dirty="0"/>
            </a:p>
          </p:txBody>
        </p:sp>
        <p:cxnSp>
          <p:nvCxnSpPr>
            <p:cNvPr id="17" name="Straight Connector 16">
              <a:extLst>
                <a:ext uri="{FF2B5EF4-FFF2-40B4-BE49-F238E27FC236}">
                  <a16:creationId xmlns:a16="http://schemas.microsoft.com/office/drawing/2014/main" xmlns="" id="{8B16A107-9D50-EB41-822B-485A793B60FC}"/>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ounded Rectangle 17">
              <a:extLst>
                <a:ext uri="{FF2B5EF4-FFF2-40B4-BE49-F238E27FC236}">
                  <a16:creationId xmlns:a16="http://schemas.microsoft.com/office/drawing/2014/main" xmlns="" id="{B5477AF9-1A0C-794C-91E9-DBBCF03511FE}"/>
                </a:ext>
              </a:extLst>
            </p:cNvPr>
            <p:cNvSpPr/>
            <p:nvPr/>
          </p:nvSpPr>
          <p:spPr bwMode="auto">
            <a:xfrm>
              <a:off x="5546438" y="2639438"/>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2000" dirty="0">
                  <a:solidFill>
                    <a:schemeClr val="tx1"/>
                  </a:solidFill>
                  <a:latin typeface="Arial" panose="020B0604020202020204" pitchFamily="34" charset="0"/>
                  <a:cs typeface="Arial" panose="020B0604020202020204" pitchFamily="34" charset="0"/>
                </a:rPr>
                <a:t>Non-Verbal</a:t>
              </a:r>
              <a:endParaRPr lang="en-GB" sz="2000" dirty="0"/>
            </a:p>
          </p:txBody>
        </p:sp>
        <p:cxnSp>
          <p:nvCxnSpPr>
            <p:cNvPr id="19" name="Straight Connector 18">
              <a:extLst>
                <a:ext uri="{FF2B5EF4-FFF2-40B4-BE49-F238E27FC236}">
                  <a16:creationId xmlns:a16="http://schemas.microsoft.com/office/drawing/2014/main" xmlns="" id="{889F9744-AF7E-FF4F-8055-BA3527958C38}"/>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0" name="Rounded Rectangle 4">
            <a:extLst>
              <a:ext uri="{FF2B5EF4-FFF2-40B4-BE49-F238E27FC236}">
                <a16:creationId xmlns:a16="http://schemas.microsoft.com/office/drawing/2014/main" xmlns="" id="{0855DFC3-946D-6E4D-AEB5-A8CD8DD76492}"/>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1" name="Picture 20">
            <a:extLst>
              <a:ext uri="{FF2B5EF4-FFF2-40B4-BE49-F238E27FC236}">
                <a16:creationId xmlns:a16="http://schemas.microsoft.com/office/drawing/2014/main" xmlns="" id="{E59D47D0-CD86-DE44-8C37-9B24B2464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2" name="TextBox 21">
            <a:extLst>
              <a:ext uri="{FF2B5EF4-FFF2-40B4-BE49-F238E27FC236}">
                <a16:creationId xmlns:a16="http://schemas.microsoft.com/office/drawing/2014/main" xmlns="" id="{35FBBD21-3D36-B14C-A980-4FE93DABB6C7}"/>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7</a:t>
            </a:r>
          </a:p>
        </p:txBody>
      </p:sp>
    </p:spTree>
    <p:extLst>
      <p:ext uri="{BB962C8B-B14F-4D97-AF65-F5344CB8AC3E}">
        <p14:creationId xmlns:p14="http://schemas.microsoft.com/office/powerpoint/2010/main" val="74469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B0C31814-1FCC-774A-BC35-5A6E8910A823}"/>
              </a:ext>
            </a:extLst>
          </p:cNvPr>
          <p:cNvSpPr txBox="1"/>
          <p:nvPr/>
        </p:nvSpPr>
        <p:spPr>
          <a:xfrm>
            <a:off x="902644" y="1438453"/>
            <a:ext cx="7977518" cy="830997"/>
          </a:xfrm>
          <a:prstGeom prst="rect">
            <a:avLst/>
          </a:prstGeom>
          <a:noFill/>
        </p:spPr>
        <p:txBody>
          <a:bodyPr wrap="square" rtlCol="0">
            <a:spAutoFit/>
          </a:bodyPr>
          <a:lstStyle/>
          <a:p>
            <a:pPr lvl="0" eaLnBrk="0" hangingPunct="0">
              <a:spcBef>
                <a:spcPct val="20000"/>
              </a:spcBef>
              <a:buClr>
                <a:srgbClr val="00B0F0"/>
              </a:buClr>
              <a:defRPr/>
            </a:pPr>
            <a:r>
              <a:rPr lang="en-GB" kern="0" dirty="0">
                <a:solidFill>
                  <a:schemeClr val="tx1"/>
                </a:solidFill>
                <a:latin typeface="Arial"/>
                <a:cs typeface="Arial"/>
              </a:rPr>
              <a:t>Provide THREE examples of verbal </a:t>
            </a:r>
            <a:br>
              <a:rPr lang="en-GB" kern="0" dirty="0">
                <a:solidFill>
                  <a:schemeClr val="tx1"/>
                </a:solidFill>
                <a:latin typeface="Arial"/>
                <a:cs typeface="Arial"/>
              </a:rPr>
            </a:br>
            <a:r>
              <a:rPr lang="en-GB" kern="0" dirty="0">
                <a:solidFill>
                  <a:schemeClr val="tx1"/>
                </a:solidFill>
                <a:latin typeface="Arial"/>
                <a:cs typeface="Arial"/>
              </a:rPr>
              <a:t>and non-verbal communication.</a:t>
            </a:r>
            <a:endParaRPr lang="en-GB" kern="0" dirty="0">
              <a:solidFill>
                <a:schemeClr val="tx1"/>
              </a:solidFill>
              <a:highlight>
                <a:srgbClr val="FF0000"/>
              </a:highlight>
              <a:latin typeface="Arial"/>
              <a:cs typeface="Arial"/>
            </a:endParaRPr>
          </a:p>
        </p:txBody>
      </p:sp>
      <p:sp>
        <p:nvSpPr>
          <p:cNvPr id="12" name="Oval 11">
            <a:extLst>
              <a:ext uri="{FF2B5EF4-FFF2-40B4-BE49-F238E27FC236}">
                <a16:creationId xmlns:a16="http://schemas.microsoft.com/office/drawing/2014/main" xmlns="" id="{6217F571-91FF-0744-866E-18A8DA924EBC}"/>
              </a:ext>
            </a:extLst>
          </p:cNvPr>
          <p:cNvSpPr/>
          <p:nvPr/>
        </p:nvSpPr>
        <p:spPr bwMode="auto">
          <a:xfrm>
            <a:off x="251520" y="160353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3" name="Rounded Rectangle 12">
            <a:extLst>
              <a:ext uri="{FF2B5EF4-FFF2-40B4-BE49-F238E27FC236}">
                <a16:creationId xmlns:a16="http://schemas.microsoft.com/office/drawing/2014/main" xmlns="" id="{6A9979B9-69EA-1C4D-9F9B-88B48DA7F02B}"/>
              </a:ext>
            </a:extLst>
          </p:cNvPr>
          <p:cNvSpPr/>
          <p:nvPr/>
        </p:nvSpPr>
        <p:spPr bwMode="auto">
          <a:xfrm>
            <a:off x="239202" y="2431927"/>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14" name="Group 13">
            <a:extLst>
              <a:ext uri="{FF2B5EF4-FFF2-40B4-BE49-F238E27FC236}">
                <a16:creationId xmlns:a16="http://schemas.microsoft.com/office/drawing/2014/main" xmlns="" id="{660B91FF-FD4C-4D47-9637-1B0E616C12FA}"/>
              </a:ext>
            </a:extLst>
          </p:cNvPr>
          <p:cNvGrpSpPr/>
          <p:nvPr/>
        </p:nvGrpSpPr>
        <p:grpSpPr>
          <a:xfrm>
            <a:off x="395536" y="2620961"/>
            <a:ext cx="8323794" cy="2709314"/>
            <a:chOff x="395536" y="2620961"/>
            <a:chExt cx="8323794" cy="2709314"/>
          </a:xfrm>
        </p:grpSpPr>
        <p:sp>
          <p:nvSpPr>
            <p:cNvPr id="15" name="Rounded Rectangle 14">
              <a:extLst>
                <a:ext uri="{FF2B5EF4-FFF2-40B4-BE49-F238E27FC236}">
                  <a16:creationId xmlns:a16="http://schemas.microsoft.com/office/drawing/2014/main" xmlns="" id="{65D45EC6-783C-904C-B44A-339D5879F3E1}"/>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16" name="Rounded Rectangle 15">
              <a:extLst>
                <a:ext uri="{FF2B5EF4-FFF2-40B4-BE49-F238E27FC236}">
                  <a16:creationId xmlns:a16="http://schemas.microsoft.com/office/drawing/2014/main" xmlns="" id="{16CC610B-0E0F-C846-AF14-BDDB77FF1D71}"/>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dirty="0">
                  <a:solidFill>
                    <a:schemeClr val="tx1"/>
                  </a:solidFill>
                  <a:latin typeface="Arial" panose="020B0604020202020204" pitchFamily="34" charset="0"/>
                  <a:cs typeface="Arial" panose="020B0604020202020204" pitchFamily="34" charset="0"/>
                </a:rPr>
                <a:t>Verbal</a:t>
              </a:r>
              <a:endParaRPr lang="en-GB" sz="2000" dirty="0"/>
            </a:p>
          </p:txBody>
        </p:sp>
        <p:cxnSp>
          <p:nvCxnSpPr>
            <p:cNvPr id="17" name="Straight Connector 16">
              <a:extLst>
                <a:ext uri="{FF2B5EF4-FFF2-40B4-BE49-F238E27FC236}">
                  <a16:creationId xmlns:a16="http://schemas.microsoft.com/office/drawing/2014/main" xmlns="" id="{8B16A107-9D50-EB41-822B-485A793B60FC}"/>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ounded Rectangle 17">
              <a:extLst>
                <a:ext uri="{FF2B5EF4-FFF2-40B4-BE49-F238E27FC236}">
                  <a16:creationId xmlns:a16="http://schemas.microsoft.com/office/drawing/2014/main" xmlns="" id="{B5477AF9-1A0C-794C-91E9-DBBCF03511FE}"/>
                </a:ext>
              </a:extLst>
            </p:cNvPr>
            <p:cNvSpPr/>
            <p:nvPr/>
          </p:nvSpPr>
          <p:spPr bwMode="auto">
            <a:xfrm>
              <a:off x="5546438" y="2639438"/>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GB" sz="2000" dirty="0">
                  <a:solidFill>
                    <a:schemeClr val="tx1"/>
                  </a:solidFill>
                  <a:latin typeface="Arial" panose="020B0604020202020204" pitchFamily="34" charset="0"/>
                  <a:cs typeface="Arial" panose="020B0604020202020204" pitchFamily="34" charset="0"/>
                </a:rPr>
                <a:t>Non-Verbal</a:t>
              </a:r>
              <a:endParaRPr lang="en-GB" sz="2000" dirty="0"/>
            </a:p>
          </p:txBody>
        </p:sp>
        <p:cxnSp>
          <p:nvCxnSpPr>
            <p:cNvPr id="19" name="Straight Connector 18">
              <a:extLst>
                <a:ext uri="{FF2B5EF4-FFF2-40B4-BE49-F238E27FC236}">
                  <a16:creationId xmlns:a16="http://schemas.microsoft.com/office/drawing/2014/main" xmlns="" id="{889F9744-AF7E-FF4F-8055-BA3527958C38}"/>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0" name="Rounded Rectangle 4">
            <a:extLst>
              <a:ext uri="{FF2B5EF4-FFF2-40B4-BE49-F238E27FC236}">
                <a16:creationId xmlns:a16="http://schemas.microsoft.com/office/drawing/2014/main" xmlns="" id="{0855DFC3-946D-6E4D-AEB5-A8CD8DD76492}"/>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1" name="Picture 20">
            <a:extLst>
              <a:ext uri="{FF2B5EF4-FFF2-40B4-BE49-F238E27FC236}">
                <a16:creationId xmlns:a16="http://schemas.microsoft.com/office/drawing/2014/main" xmlns="" id="{E59D47D0-CD86-DE44-8C37-9B24B2464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2" name="TextBox 21">
            <a:extLst>
              <a:ext uri="{FF2B5EF4-FFF2-40B4-BE49-F238E27FC236}">
                <a16:creationId xmlns:a16="http://schemas.microsoft.com/office/drawing/2014/main" xmlns="" id="{35FBBD21-3D36-B14C-A980-4FE93DABB6C7}"/>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7</a:t>
            </a:r>
          </a:p>
        </p:txBody>
      </p:sp>
      <p:sp>
        <p:nvSpPr>
          <p:cNvPr id="23" name="TextBox 22">
            <a:extLst>
              <a:ext uri="{FF2B5EF4-FFF2-40B4-BE49-F238E27FC236}">
                <a16:creationId xmlns:a16="http://schemas.microsoft.com/office/drawing/2014/main" xmlns="" id="{6214F6D9-0660-BA47-A30C-069E2268942F}"/>
              </a:ext>
            </a:extLst>
          </p:cNvPr>
          <p:cNvSpPr txBox="1"/>
          <p:nvPr/>
        </p:nvSpPr>
        <p:spPr>
          <a:xfrm>
            <a:off x="476544" y="3313067"/>
            <a:ext cx="3934617" cy="646331"/>
          </a:xfrm>
          <a:prstGeom prst="rect">
            <a:avLst/>
          </a:prstGeom>
          <a:noFill/>
        </p:spPr>
        <p:txBody>
          <a:bodyPr wrap="square" rtlCol="0">
            <a:spAutoFit/>
          </a:bodyPr>
          <a:lstStyle/>
          <a:p>
            <a:pPr>
              <a:spcBef>
                <a:spcPts val="600"/>
              </a:spcBef>
              <a:buClr>
                <a:srgbClr val="00B0F0"/>
              </a:buClr>
            </a:pPr>
            <a:r>
              <a:rPr lang="en-US" sz="1800" dirty="0">
                <a:solidFill>
                  <a:srgbClr val="FF0000"/>
                </a:solidFill>
              </a:rPr>
              <a:t>Speaking, pitch and tone of voice, listening. </a:t>
            </a:r>
          </a:p>
        </p:txBody>
      </p:sp>
      <p:sp>
        <p:nvSpPr>
          <p:cNvPr id="24" name="TextBox 23">
            <a:extLst>
              <a:ext uri="{FF2B5EF4-FFF2-40B4-BE49-F238E27FC236}">
                <a16:creationId xmlns:a16="http://schemas.microsoft.com/office/drawing/2014/main" xmlns="" id="{F7464373-94AD-A04C-ACFA-806D5AB13D31}"/>
              </a:ext>
            </a:extLst>
          </p:cNvPr>
          <p:cNvSpPr txBox="1"/>
          <p:nvPr/>
        </p:nvSpPr>
        <p:spPr>
          <a:xfrm>
            <a:off x="4647949" y="3313067"/>
            <a:ext cx="3934617" cy="369332"/>
          </a:xfrm>
          <a:prstGeom prst="rect">
            <a:avLst/>
          </a:prstGeom>
          <a:noFill/>
        </p:spPr>
        <p:txBody>
          <a:bodyPr wrap="square" rtlCol="0">
            <a:spAutoFit/>
          </a:bodyPr>
          <a:lstStyle/>
          <a:p>
            <a:pPr>
              <a:spcBef>
                <a:spcPts val="600"/>
              </a:spcBef>
              <a:buClr>
                <a:srgbClr val="00B0F0"/>
              </a:buClr>
            </a:pPr>
            <a:r>
              <a:rPr lang="en-US" sz="1800" dirty="0">
                <a:solidFill>
                  <a:srgbClr val="FF0000"/>
                </a:solidFill>
              </a:rPr>
              <a:t>Gestures, stance, eye contact. </a:t>
            </a:r>
          </a:p>
        </p:txBody>
      </p:sp>
    </p:spTree>
    <p:extLst>
      <p:ext uri="{BB962C8B-B14F-4D97-AF65-F5344CB8AC3E}">
        <p14:creationId xmlns:p14="http://schemas.microsoft.com/office/powerpoint/2010/main" val="117698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D35A6204-C97F-9141-B9BF-81535DC9D1DF}"/>
              </a:ext>
            </a:extLst>
          </p:cNvPr>
          <p:cNvSpPr txBox="1"/>
          <p:nvPr/>
        </p:nvSpPr>
        <p:spPr>
          <a:xfrm>
            <a:off x="902644" y="1409547"/>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Give THREE examples of good </a:t>
            </a:r>
            <a:br>
              <a:rPr lang="en-GB" sz="2200" kern="0" dirty="0">
                <a:solidFill>
                  <a:schemeClr val="tx1"/>
                </a:solidFill>
                <a:latin typeface="Arial"/>
                <a:cs typeface="Arial"/>
              </a:rPr>
            </a:br>
            <a:r>
              <a:rPr lang="en-GB" sz="2200" kern="0" dirty="0">
                <a:solidFill>
                  <a:schemeClr val="tx1"/>
                </a:solidFill>
                <a:latin typeface="Arial"/>
                <a:cs typeface="Arial"/>
              </a:rPr>
              <a:t>customer service.</a:t>
            </a:r>
            <a:endParaRPr lang="en-GB" sz="2200" kern="0" dirty="0">
              <a:solidFill>
                <a:schemeClr val="tx1"/>
              </a:solidFill>
              <a:highlight>
                <a:srgbClr val="FF0000"/>
              </a:highlight>
              <a:latin typeface="Arial"/>
              <a:cs typeface="Arial"/>
            </a:endParaRPr>
          </a:p>
        </p:txBody>
      </p:sp>
      <p:sp>
        <p:nvSpPr>
          <p:cNvPr id="17" name="Oval 16">
            <a:extLst>
              <a:ext uri="{FF2B5EF4-FFF2-40B4-BE49-F238E27FC236}">
                <a16:creationId xmlns:a16="http://schemas.microsoft.com/office/drawing/2014/main" xmlns="" id="{CA99E506-B479-E145-A0B1-B3C2EA0FB82C}"/>
              </a:ext>
            </a:extLst>
          </p:cNvPr>
          <p:cNvSpPr/>
          <p:nvPr/>
        </p:nvSpPr>
        <p:spPr bwMode="auto">
          <a:xfrm>
            <a:off x="251520" y="154226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8" name="Rounded Rectangle 17">
            <a:extLst>
              <a:ext uri="{FF2B5EF4-FFF2-40B4-BE49-F238E27FC236}">
                <a16:creationId xmlns:a16="http://schemas.microsoft.com/office/drawing/2014/main" xmlns="" id="{B4CF1BDB-FC06-4243-B5EE-3437B1A57885}"/>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19" name="Group 18">
            <a:extLst>
              <a:ext uri="{FF2B5EF4-FFF2-40B4-BE49-F238E27FC236}">
                <a16:creationId xmlns:a16="http://schemas.microsoft.com/office/drawing/2014/main" xmlns="" id="{90223FD3-EB59-9545-9C1A-BD7195161E08}"/>
              </a:ext>
            </a:extLst>
          </p:cNvPr>
          <p:cNvGrpSpPr/>
          <p:nvPr/>
        </p:nvGrpSpPr>
        <p:grpSpPr>
          <a:xfrm>
            <a:off x="395536" y="2506802"/>
            <a:ext cx="8323794" cy="2146334"/>
            <a:chOff x="395536" y="2843919"/>
            <a:chExt cx="8323794" cy="2146334"/>
          </a:xfrm>
        </p:grpSpPr>
        <p:sp>
          <p:nvSpPr>
            <p:cNvPr id="20" name="Rounded Rectangle 19">
              <a:extLst>
                <a:ext uri="{FF2B5EF4-FFF2-40B4-BE49-F238E27FC236}">
                  <a16:creationId xmlns:a16="http://schemas.microsoft.com/office/drawing/2014/main" xmlns="" id="{4B9B3FA3-F5FF-1A41-A8DE-CDBCB92CFE18}"/>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1" name="Rounded Rectangle 20">
              <a:extLst>
                <a:ext uri="{FF2B5EF4-FFF2-40B4-BE49-F238E27FC236}">
                  <a16:creationId xmlns:a16="http://schemas.microsoft.com/office/drawing/2014/main" xmlns="" id="{A4F066FA-22B1-174D-B0E9-44ED3F989B8D}"/>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2" name="Rounded Rectangle 21">
              <a:extLst>
                <a:ext uri="{FF2B5EF4-FFF2-40B4-BE49-F238E27FC236}">
                  <a16:creationId xmlns:a16="http://schemas.microsoft.com/office/drawing/2014/main" xmlns="" id="{2962E38E-4734-D64F-97EB-1985FEDC537C}"/>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3" name="Rounded Rectangle 22">
              <a:extLst>
                <a:ext uri="{FF2B5EF4-FFF2-40B4-BE49-F238E27FC236}">
                  <a16:creationId xmlns:a16="http://schemas.microsoft.com/office/drawing/2014/main" xmlns="" id="{34ADD99B-E1A0-9D46-B2B6-A16FFCA5AE98}"/>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grpSp>
      <p:sp>
        <p:nvSpPr>
          <p:cNvPr id="25" name="Rounded Rectangle 4">
            <a:extLst>
              <a:ext uri="{FF2B5EF4-FFF2-40B4-BE49-F238E27FC236}">
                <a16:creationId xmlns:a16="http://schemas.microsoft.com/office/drawing/2014/main" xmlns="" id="{03E22879-E4BC-2D44-AF6D-21D180026E0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6" name="Picture 25">
            <a:extLst>
              <a:ext uri="{FF2B5EF4-FFF2-40B4-BE49-F238E27FC236}">
                <a16:creationId xmlns:a16="http://schemas.microsoft.com/office/drawing/2014/main" xmlns="" id="{050D13BF-06F0-6B45-A2BB-B95A3F7F4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7" name="TextBox 26">
            <a:extLst>
              <a:ext uri="{FF2B5EF4-FFF2-40B4-BE49-F238E27FC236}">
                <a16:creationId xmlns:a16="http://schemas.microsoft.com/office/drawing/2014/main" xmlns="" id="{94382757-54F1-5042-BFDD-9C2E20095C4E}"/>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7</a:t>
            </a:r>
          </a:p>
        </p:txBody>
      </p:sp>
    </p:spTree>
    <p:extLst>
      <p:ext uri="{BB962C8B-B14F-4D97-AF65-F5344CB8AC3E}">
        <p14:creationId xmlns:p14="http://schemas.microsoft.com/office/powerpoint/2010/main" val="354865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D35A6204-C97F-9141-B9BF-81535DC9D1DF}"/>
              </a:ext>
            </a:extLst>
          </p:cNvPr>
          <p:cNvSpPr txBox="1"/>
          <p:nvPr/>
        </p:nvSpPr>
        <p:spPr>
          <a:xfrm>
            <a:off x="902644" y="1409547"/>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Give THREE examples of good </a:t>
            </a:r>
            <a:br>
              <a:rPr lang="en-GB" sz="2200" kern="0" dirty="0">
                <a:solidFill>
                  <a:schemeClr val="tx1"/>
                </a:solidFill>
                <a:latin typeface="Arial"/>
                <a:cs typeface="Arial"/>
              </a:rPr>
            </a:br>
            <a:r>
              <a:rPr lang="en-GB" sz="2200" kern="0" dirty="0">
                <a:solidFill>
                  <a:schemeClr val="tx1"/>
                </a:solidFill>
                <a:latin typeface="Arial"/>
                <a:cs typeface="Arial"/>
              </a:rPr>
              <a:t>customer service.</a:t>
            </a:r>
            <a:endParaRPr lang="en-GB" sz="2200" kern="0" dirty="0">
              <a:solidFill>
                <a:schemeClr val="tx1"/>
              </a:solidFill>
              <a:highlight>
                <a:srgbClr val="FF0000"/>
              </a:highlight>
              <a:latin typeface="Arial"/>
              <a:cs typeface="Arial"/>
            </a:endParaRPr>
          </a:p>
        </p:txBody>
      </p:sp>
      <p:sp>
        <p:nvSpPr>
          <p:cNvPr id="17" name="Oval 16">
            <a:extLst>
              <a:ext uri="{FF2B5EF4-FFF2-40B4-BE49-F238E27FC236}">
                <a16:creationId xmlns:a16="http://schemas.microsoft.com/office/drawing/2014/main" xmlns="" id="{CA99E506-B479-E145-A0B1-B3C2EA0FB82C}"/>
              </a:ext>
            </a:extLst>
          </p:cNvPr>
          <p:cNvSpPr/>
          <p:nvPr/>
        </p:nvSpPr>
        <p:spPr bwMode="auto">
          <a:xfrm>
            <a:off x="251520" y="154226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8" name="Rounded Rectangle 17">
            <a:extLst>
              <a:ext uri="{FF2B5EF4-FFF2-40B4-BE49-F238E27FC236}">
                <a16:creationId xmlns:a16="http://schemas.microsoft.com/office/drawing/2014/main" xmlns="" id="{B4CF1BDB-FC06-4243-B5EE-3437B1A57885}"/>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19" name="Group 18">
            <a:extLst>
              <a:ext uri="{FF2B5EF4-FFF2-40B4-BE49-F238E27FC236}">
                <a16:creationId xmlns:a16="http://schemas.microsoft.com/office/drawing/2014/main" xmlns="" id="{90223FD3-EB59-9545-9C1A-BD7195161E08}"/>
              </a:ext>
            </a:extLst>
          </p:cNvPr>
          <p:cNvGrpSpPr/>
          <p:nvPr/>
        </p:nvGrpSpPr>
        <p:grpSpPr>
          <a:xfrm>
            <a:off x="395536" y="2506802"/>
            <a:ext cx="8323794" cy="2146334"/>
            <a:chOff x="395536" y="2843919"/>
            <a:chExt cx="8323794" cy="2146334"/>
          </a:xfrm>
        </p:grpSpPr>
        <p:sp>
          <p:nvSpPr>
            <p:cNvPr id="20" name="Rounded Rectangle 19">
              <a:extLst>
                <a:ext uri="{FF2B5EF4-FFF2-40B4-BE49-F238E27FC236}">
                  <a16:creationId xmlns:a16="http://schemas.microsoft.com/office/drawing/2014/main" xmlns="" id="{4B9B3FA3-F5FF-1A41-A8DE-CDBCB92CFE18}"/>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1" name="Rounded Rectangle 20">
              <a:extLst>
                <a:ext uri="{FF2B5EF4-FFF2-40B4-BE49-F238E27FC236}">
                  <a16:creationId xmlns:a16="http://schemas.microsoft.com/office/drawing/2014/main" xmlns="" id="{A4F066FA-22B1-174D-B0E9-44ED3F989B8D}"/>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2" name="Rounded Rectangle 21">
              <a:extLst>
                <a:ext uri="{FF2B5EF4-FFF2-40B4-BE49-F238E27FC236}">
                  <a16:creationId xmlns:a16="http://schemas.microsoft.com/office/drawing/2014/main" xmlns="" id="{2962E38E-4734-D64F-97EB-1985FEDC537C}"/>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3" name="Rounded Rectangle 22">
              <a:extLst>
                <a:ext uri="{FF2B5EF4-FFF2-40B4-BE49-F238E27FC236}">
                  <a16:creationId xmlns:a16="http://schemas.microsoft.com/office/drawing/2014/main" xmlns="" id="{34ADD99B-E1A0-9D46-B2B6-A16FFCA5AE98}"/>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grpSp>
      <p:sp>
        <p:nvSpPr>
          <p:cNvPr id="25" name="Rounded Rectangle 4">
            <a:extLst>
              <a:ext uri="{FF2B5EF4-FFF2-40B4-BE49-F238E27FC236}">
                <a16:creationId xmlns:a16="http://schemas.microsoft.com/office/drawing/2014/main" xmlns="" id="{03E22879-E4BC-2D44-AF6D-21D180026E0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6" name="Picture 25">
            <a:extLst>
              <a:ext uri="{FF2B5EF4-FFF2-40B4-BE49-F238E27FC236}">
                <a16:creationId xmlns:a16="http://schemas.microsoft.com/office/drawing/2014/main" xmlns="" id="{050D13BF-06F0-6B45-A2BB-B95A3F7F4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7" name="TextBox 26">
            <a:extLst>
              <a:ext uri="{FF2B5EF4-FFF2-40B4-BE49-F238E27FC236}">
                <a16:creationId xmlns:a16="http://schemas.microsoft.com/office/drawing/2014/main" xmlns="" id="{94382757-54F1-5042-BFDD-9C2E20095C4E}"/>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7</a:t>
            </a:r>
          </a:p>
        </p:txBody>
      </p:sp>
      <p:sp>
        <p:nvSpPr>
          <p:cNvPr id="28" name="TextBox 27">
            <a:extLst>
              <a:ext uri="{FF2B5EF4-FFF2-40B4-BE49-F238E27FC236}">
                <a16:creationId xmlns:a16="http://schemas.microsoft.com/office/drawing/2014/main" xmlns="" id="{214ADF10-64AE-2744-802B-6AF3B9E9DB50}"/>
              </a:ext>
            </a:extLst>
          </p:cNvPr>
          <p:cNvSpPr txBox="1"/>
          <p:nvPr/>
        </p:nvSpPr>
        <p:spPr>
          <a:xfrm>
            <a:off x="1233350" y="2484723"/>
            <a:ext cx="5642906" cy="1822230"/>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Being professional with every customer</a:t>
            </a:r>
          </a:p>
          <a:p>
            <a:pPr>
              <a:lnSpc>
                <a:spcPct val="200000"/>
              </a:lnSpc>
              <a:spcBef>
                <a:spcPts val="600"/>
              </a:spcBef>
              <a:buClr>
                <a:srgbClr val="00B0F0"/>
              </a:buClr>
            </a:pPr>
            <a:r>
              <a:rPr lang="en-US" sz="1800" dirty="0">
                <a:solidFill>
                  <a:srgbClr val="FF0000"/>
                </a:solidFill>
              </a:rPr>
              <a:t>Being approachable</a:t>
            </a:r>
          </a:p>
          <a:p>
            <a:pPr>
              <a:lnSpc>
                <a:spcPct val="200000"/>
              </a:lnSpc>
              <a:spcBef>
                <a:spcPts val="600"/>
              </a:spcBef>
              <a:buClr>
                <a:srgbClr val="00B0F0"/>
              </a:buClr>
            </a:pPr>
            <a:r>
              <a:rPr lang="en-US" sz="1800" dirty="0">
                <a:solidFill>
                  <a:srgbClr val="FF0000"/>
                </a:solidFill>
              </a:rPr>
              <a:t>Communicating effectively.</a:t>
            </a:r>
          </a:p>
        </p:txBody>
      </p:sp>
    </p:spTree>
    <p:extLst>
      <p:ext uri="{BB962C8B-B14F-4D97-AF65-F5344CB8AC3E}">
        <p14:creationId xmlns:p14="http://schemas.microsoft.com/office/powerpoint/2010/main" val="216438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6C33853C-3E4E-4E4F-BB6F-E1CCE9A11A2F}"/>
              </a:ext>
            </a:extLst>
          </p:cNvPr>
          <p:cNvSpPr/>
          <p:nvPr/>
        </p:nvSpPr>
        <p:spPr bwMode="auto">
          <a:xfrm>
            <a:off x="239202" y="2751496"/>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5AF0BB59-FF1A-8D45-8E9D-02A3AD01755D}"/>
              </a:ext>
            </a:extLst>
          </p:cNvPr>
          <p:cNvSpPr/>
          <p:nvPr/>
        </p:nvSpPr>
        <p:spPr bwMode="auto">
          <a:xfrm>
            <a:off x="383218" y="2940530"/>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874FFB5D-780F-5049-9090-24530345BF10}"/>
              </a:ext>
            </a:extLst>
          </p:cNvPr>
          <p:cNvSpPr txBox="1"/>
          <p:nvPr/>
        </p:nvSpPr>
        <p:spPr>
          <a:xfrm>
            <a:off x="902644" y="1750764"/>
            <a:ext cx="7977518" cy="830997"/>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State the importance of effective communication </a:t>
            </a:r>
            <a:br>
              <a:rPr lang="en-GB" kern="0" dirty="0">
                <a:solidFill>
                  <a:schemeClr val="tx1"/>
                </a:solidFill>
                <a:latin typeface="Arial"/>
                <a:cs typeface="Arial"/>
              </a:rPr>
            </a:br>
            <a:r>
              <a:rPr lang="en-GB" kern="0" dirty="0">
                <a:solidFill>
                  <a:schemeClr val="tx1"/>
                </a:solidFill>
                <a:latin typeface="Arial"/>
                <a:cs typeface="Arial"/>
              </a:rPr>
              <a:t>in the workplace.</a:t>
            </a:r>
          </a:p>
        </p:txBody>
      </p:sp>
      <p:sp>
        <p:nvSpPr>
          <p:cNvPr id="14" name="Oval 13">
            <a:extLst>
              <a:ext uri="{FF2B5EF4-FFF2-40B4-BE49-F238E27FC236}">
                <a16:creationId xmlns:a16="http://schemas.microsoft.com/office/drawing/2014/main" xmlns="" id="{F53194F7-4046-AE48-B2A0-CF7375941EE6}"/>
              </a:ext>
            </a:extLst>
          </p:cNvPr>
          <p:cNvSpPr/>
          <p:nvPr/>
        </p:nvSpPr>
        <p:spPr bwMode="auto">
          <a:xfrm>
            <a:off x="251520" y="1918645"/>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5" name="Rounded Rectangle 4">
            <a:extLst>
              <a:ext uri="{FF2B5EF4-FFF2-40B4-BE49-F238E27FC236}">
                <a16:creationId xmlns:a16="http://schemas.microsoft.com/office/drawing/2014/main" xmlns="" id="{0E3D0845-FBD3-D846-9F21-3B1AE245324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4CA2CAB7-10F8-9F45-9ACA-AA2CCE2CC1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069C388B-47E2-DC48-9A9A-4827E5D8D5BA}"/>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7</a:t>
            </a:r>
          </a:p>
        </p:txBody>
      </p:sp>
    </p:spTree>
    <p:extLst>
      <p:ext uri="{BB962C8B-B14F-4D97-AF65-F5344CB8AC3E}">
        <p14:creationId xmlns:p14="http://schemas.microsoft.com/office/powerpoint/2010/main" val="724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6C33853C-3E4E-4E4F-BB6F-E1CCE9A11A2F}"/>
              </a:ext>
            </a:extLst>
          </p:cNvPr>
          <p:cNvSpPr/>
          <p:nvPr/>
        </p:nvSpPr>
        <p:spPr bwMode="auto">
          <a:xfrm>
            <a:off x="239202" y="2751496"/>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5AF0BB59-FF1A-8D45-8E9D-02A3AD01755D}"/>
              </a:ext>
            </a:extLst>
          </p:cNvPr>
          <p:cNvSpPr/>
          <p:nvPr/>
        </p:nvSpPr>
        <p:spPr bwMode="auto">
          <a:xfrm>
            <a:off x="383218" y="2940530"/>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874FFB5D-780F-5049-9090-24530345BF10}"/>
              </a:ext>
            </a:extLst>
          </p:cNvPr>
          <p:cNvSpPr txBox="1"/>
          <p:nvPr/>
        </p:nvSpPr>
        <p:spPr>
          <a:xfrm>
            <a:off x="902644" y="1750764"/>
            <a:ext cx="7977518" cy="830997"/>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State the importance of effective communication </a:t>
            </a:r>
            <a:br>
              <a:rPr lang="en-GB" kern="0" dirty="0">
                <a:solidFill>
                  <a:schemeClr val="tx1"/>
                </a:solidFill>
                <a:latin typeface="Arial"/>
                <a:cs typeface="Arial"/>
              </a:rPr>
            </a:br>
            <a:r>
              <a:rPr lang="en-GB" kern="0" dirty="0">
                <a:solidFill>
                  <a:schemeClr val="tx1"/>
                </a:solidFill>
                <a:latin typeface="Arial"/>
                <a:cs typeface="Arial"/>
              </a:rPr>
              <a:t>in the workplace.</a:t>
            </a:r>
          </a:p>
        </p:txBody>
      </p:sp>
      <p:sp>
        <p:nvSpPr>
          <p:cNvPr id="14" name="Oval 13">
            <a:extLst>
              <a:ext uri="{FF2B5EF4-FFF2-40B4-BE49-F238E27FC236}">
                <a16:creationId xmlns:a16="http://schemas.microsoft.com/office/drawing/2014/main" xmlns="" id="{F53194F7-4046-AE48-B2A0-CF7375941EE6}"/>
              </a:ext>
            </a:extLst>
          </p:cNvPr>
          <p:cNvSpPr/>
          <p:nvPr/>
        </p:nvSpPr>
        <p:spPr bwMode="auto">
          <a:xfrm>
            <a:off x="251520" y="1918645"/>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5" name="Rounded Rectangle 4">
            <a:extLst>
              <a:ext uri="{FF2B5EF4-FFF2-40B4-BE49-F238E27FC236}">
                <a16:creationId xmlns:a16="http://schemas.microsoft.com/office/drawing/2014/main" xmlns="" id="{0E3D0845-FBD3-D846-9F21-3B1AE245324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4CA2CAB7-10F8-9F45-9ACA-AA2CCE2CC1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069C388B-47E2-DC48-9A9A-4827E5D8D5BA}"/>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7</a:t>
            </a:r>
          </a:p>
        </p:txBody>
      </p:sp>
      <p:sp>
        <p:nvSpPr>
          <p:cNvPr id="18" name="TextBox 17">
            <a:extLst>
              <a:ext uri="{FF2B5EF4-FFF2-40B4-BE49-F238E27FC236}">
                <a16:creationId xmlns:a16="http://schemas.microsoft.com/office/drawing/2014/main" xmlns="" id="{0C5C04E6-803D-A947-80B9-2565C5491E9C}"/>
              </a:ext>
            </a:extLst>
          </p:cNvPr>
          <p:cNvSpPr txBox="1"/>
          <p:nvPr/>
        </p:nvSpPr>
        <p:spPr>
          <a:xfrm>
            <a:off x="539552" y="2886130"/>
            <a:ext cx="7992887" cy="769441"/>
          </a:xfrm>
          <a:prstGeom prst="rect">
            <a:avLst/>
          </a:prstGeom>
          <a:noFill/>
        </p:spPr>
        <p:txBody>
          <a:bodyPr wrap="square" rtlCol="0">
            <a:spAutoFit/>
          </a:bodyPr>
          <a:lstStyle/>
          <a:p>
            <a:pPr>
              <a:spcBef>
                <a:spcPts val="600"/>
              </a:spcBef>
              <a:buClr>
                <a:srgbClr val="00B0F0"/>
              </a:buClr>
            </a:pPr>
            <a:r>
              <a:rPr lang="en-US" sz="2200" dirty="0">
                <a:solidFill>
                  <a:srgbClr val="FF0000"/>
                </a:solidFill>
              </a:rPr>
              <a:t>Helps to successfully get the job done and ensures all people receive a good impression of you.</a:t>
            </a:r>
          </a:p>
        </p:txBody>
      </p:sp>
    </p:spTree>
    <p:extLst>
      <p:ext uri="{BB962C8B-B14F-4D97-AF65-F5344CB8AC3E}">
        <p14:creationId xmlns:p14="http://schemas.microsoft.com/office/powerpoint/2010/main" val="81297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04DE2223-28C4-4167-B49F-1C0F2CA1E977}"/>
              </a:ext>
            </a:extLst>
          </p:cNvPr>
          <p:cNvSpPr/>
          <p:nvPr/>
        </p:nvSpPr>
        <p:spPr>
          <a:xfrm>
            <a:off x="3130740" y="5013176"/>
            <a:ext cx="2882520"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charset="0"/>
                <a:ea typeface="+mn-ea"/>
                <a:cs typeface="Arial" charset="0"/>
              </a:rPr>
              <a:t>Record keeping</a:t>
            </a:r>
          </a:p>
        </p:txBody>
      </p:sp>
      <p:grpSp>
        <p:nvGrpSpPr>
          <p:cNvPr id="8" name="Group 7">
            <a:extLst>
              <a:ext uri="{FF2B5EF4-FFF2-40B4-BE49-F238E27FC236}">
                <a16:creationId xmlns:a16="http://schemas.microsoft.com/office/drawing/2014/main" xmlns="" id="{BA1FC561-ED1E-4476-AEA5-480872D0F3C3}"/>
              </a:ext>
            </a:extLst>
          </p:cNvPr>
          <p:cNvGrpSpPr/>
          <p:nvPr/>
        </p:nvGrpSpPr>
        <p:grpSpPr>
          <a:xfrm>
            <a:off x="7148569" y="4455358"/>
            <a:ext cx="1976777" cy="1638035"/>
            <a:chOff x="7221769" y="4437151"/>
            <a:chExt cx="1976777" cy="1638035"/>
          </a:xfrm>
        </p:grpSpPr>
        <p:sp>
          <p:nvSpPr>
            <p:cNvPr id="9" name="Oval 5">
              <a:hlinkClick r:id="" action="ppaction://noaction"/>
              <a:extLst>
                <a:ext uri="{FF2B5EF4-FFF2-40B4-BE49-F238E27FC236}">
                  <a16:creationId xmlns:a16="http://schemas.microsoft.com/office/drawing/2014/main" xmlns="" id="{4A2285A0-D6A5-4577-9309-7E79F0787FBD}"/>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1:8</a:t>
              </a:r>
            </a:p>
          </p:txBody>
        </p:sp>
        <p:pic>
          <p:nvPicPr>
            <p:cNvPr id="10" name="Picture 9">
              <a:extLst>
                <a:ext uri="{FF2B5EF4-FFF2-40B4-BE49-F238E27FC236}">
                  <a16:creationId xmlns:a16="http://schemas.microsoft.com/office/drawing/2014/main" xmlns="" id="{BC7DBE31-8AA5-42B7-9CDC-ED5D9A6CA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extLst>
      <p:ext uri="{BB962C8B-B14F-4D97-AF65-F5344CB8AC3E}">
        <p14:creationId xmlns:p14="http://schemas.microsoft.com/office/powerpoint/2010/main" val="337056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Why is accurate record-keeping important?</a:t>
            </a:r>
            <a:endParaRPr lang="en-GB" altLang="en-US" dirty="0"/>
          </a:p>
        </p:txBody>
      </p:sp>
      <p:pic>
        <p:nvPicPr>
          <p:cNvPr id="4" name="Picture 3">
            <a:extLst>
              <a:ext uri="{FF2B5EF4-FFF2-40B4-BE49-F238E27FC236}">
                <a16:creationId xmlns:a16="http://schemas.microsoft.com/office/drawing/2014/main" xmlns="" id="{F7878DDA-95A4-4021-8C53-AC075114EB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436800" y="125382"/>
            <a:ext cx="792000" cy="657956"/>
          </a:xfrm>
          <a:prstGeom prst="ellipse">
            <a:avLst/>
          </a:prstGeom>
          <a:solidFill>
            <a:srgbClr val="00B0F0"/>
          </a:solidFill>
          <a:ln w="31750">
            <a:solidFill>
              <a:schemeClr val="bg1"/>
            </a:solidFill>
          </a:ln>
        </p:spPr>
      </p:pic>
      <p:sp>
        <p:nvSpPr>
          <p:cNvPr id="7" name="Rounded Rectangle 2">
            <a:extLst>
              <a:ext uri="{FF2B5EF4-FFF2-40B4-BE49-F238E27FC236}">
                <a16:creationId xmlns:a16="http://schemas.microsoft.com/office/drawing/2014/main" xmlns="" id="{76F9C494-C6EC-49AA-AFE5-21326FEA0CA1}"/>
              </a:ext>
            </a:extLst>
          </p:cNvPr>
          <p:cNvSpPr/>
          <p:nvPr/>
        </p:nvSpPr>
        <p:spPr>
          <a:xfrm>
            <a:off x="251518" y="2420888"/>
            <a:ext cx="8712969" cy="476726"/>
          </a:xfrm>
          <a:prstGeom prst="roundRect">
            <a:avLst/>
          </a:prstGeom>
          <a:solidFill>
            <a:srgbClr val="00B0F0"/>
          </a:solidFill>
          <a:ln w="38100">
            <a:solidFill>
              <a:schemeClr val="bg1"/>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charset="0"/>
                <a:ea typeface="+mn-ea"/>
                <a:cs typeface="Arial" charset="0"/>
              </a:rPr>
              <a:t>To comply with legislation</a:t>
            </a:r>
          </a:p>
        </p:txBody>
      </p:sp>
      <p:sp>
        <p:nvSpPr>
          <p:cNvPr id="8" name="Rounded Rectangle 4">
            <a:extLst>
              <a:ext uri="{FF2B5EF4-FFF2-40B4-BE49-F238E27FC236}">
                <a16:creationId xmlns:a16="http://schemas.microsoft.com/office/drawing/2014/main" xmlns="" id="{531D27E3-48FF-4608-AA44-F0FABEC8A2EE}"/>
              </a:ext>
            </a:extLst>
          </p:cNvPr>
          <p:cNvSpPr/>
          <p:nvPr/>
        </p:nvSpPr>
        <p:spPr>
          <a:xfrm>
            <a:off x="251519" y="3204211"/>
            <a:ext cx="8712971" cy="476726"/>
          </a:xfrm>
          <a:prstGeom prst="roundRect">
            <a:avLst/>
          </a:prstGeom>
          <a:solidFill>
            <a:schemeClr val="tx1"/>
          </a:solidFill>
          <a:ln w="38100">
            <a:solidFill>
              <a:schemeClr val="bg1"/>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charset="0"/>
                <a:ea typeface="+mn-ea"/>
                <a:cs typeface="Arial" charset="0"/>
              </a:rPr>
              <a:t>To provide a clear audit trail of the incident or accident</a:t>
            </a:r>
          </a:p>
        </p:txBody>
      </p:sp>
      <p:sp>
        <p:nvSpPr>
          <p:cNvPr id="9" name="Rounded Rectangle 5">
            <a:extLst>
              <a:ext uri="{FF2B5EF4-FFF2-40B4-BE49-F238E27FC236}">
                <a16:creationId xmlns:a16="http://schemas.microsoft.com/office/drawing/2014/main" xmlns="" id="{FEEAA055-C0FE-474C-A2B2-C97D55CD2A11}"/>
              </a:ext>
            </a:extLst>
          </p:cNvPr>
          <p:cNvSpPr/>
          <p:nvPr/>
        </p:nvSpPr>
        <p:spPr>
          <a:xfrm>
            <a:off x="221000" y="3987534"/>
            <a:ext cx="8712971" cy="476726"/>
          </a:xfrm>
          <a:prstGeom prst="roundRect">
            <a:avLst/>
          </a:prstGeom>
          <a:solidFill>
            <a:schemeClr val="bg2"/>
          </a:solidFill>
          <a:ln w="38100">
            <a:solidFill>
              <a:schemeClr val="bg1"/>
            </a:solidFill>
          </a:ln>
        </p:spPr>
        <p:txBody>
          <a:bodyPr wrap="square">
            <a:spAutoFit/>
          </a:bodyPr>
          <a:lstStyle/>
          <a:p>
            <a:pPr marL="0" marR="0" lvl="0" indent="0" algn="ctr" defTabSz="914400" rtl="0" eaLnBrk="0" fontAlgn="base" latinLnBrk="0" hangingPunct="0">
              <a:lnSpc>
                <a:spcPct val="100000"/>
              </a:lnSpc>
              <a:spcBef>
                <a:spcPts val="6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charset="0"/>
                <a:ea typeface="+mn-ea"/>
                <a:cs typeface="Arial" charset="0"/>
              </a:rPr>
              <a:t>To prevent yourself from having to rely on your memory.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Reports/Records</a:t>
            </a:r>
          </a:p>
        </p:txBody>
      </p:sp>
      <p:sp>
        <p:nvSpPr>
          <p:cNvPr id="3" name="TextBox 2"/>
          <p:cNvSpPr txBox="1"/>
          <p:nvPr/>
        </p:nvSpPr>
        <p:spPr>
          <a:xfrm>
            <a:off x="292963" y="2060848"/>
            <a:ext cx="4320480" cy="38164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incident reports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accident records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searches and checks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logbooks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pocket notebooks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search/visitor/ key registers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duty sheets</a:t>
            </a:r>
          </a:p>
          <a:p>
            <a:pPr marL="0" marR="0" lvl="0" indent="0" algn="l" defTabSz="914400" rtl="0" eaLnBrk="1" fontAlgn="auto" latinLnBrk="0" hangingPunct="1">
              <a:lnSpc>
                <a:spcPct val="100000"/>
              </a:lnSpc>
              <a:spcBef>
                <a:spcPts val="600"/>
              </a:spcBef>
              <a:spcAft>
                <a:spcPts val="0"/>
              </a:spcAft>
              <a:buClr>
                <a:srgbClr val="00B0F0"/>
              </a:buClr>
              <a:buSzTx/>
              <a:buFontTx/>
              <a:buNone/>
              <a:tabLst/>
              <a:defRPr/>
            </a:pPr>
            <a:endParaRPr kumimoji="0" lang="en-GB" sz="2400" b="1"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endParaRPr kumimoji="0" lang="en-GB" sz="2400" b="1" i="0" u="none" strike="noStrike" kern="1200" cap="none" spc="0" normalizeH="0" baseline="0" noProof="0" dirty="0">
              <a:ln>
                <a:noFill/>
              </a:ln>
              <a:solidFill>
                <a:srgbClr val="000000"/>
              </a:solidFill>
              <a:effectLst/>
              <a:uLnTx/>
              <a:uFillTx/>
              <a:latin typeface="Arial"/>
              <a:ea typeface="+mn-ea"/>
              <a:cs typeface="Arial"/>
            </a:endParaRPr>
          </a:p>
        </p:txBody>
      </p:sp>
      <p:sp>
        <p:nvSpPr>
          <p:cNvPr id="4" name="Rounded Rectangle 3"/>
          <p:cNvSpPr/>
          <p:nvPr/>
        </p:nvSpPr>
        <p:spPr>
          <a:xfrm>
            <a:off x="251520" y="1313917"/>
            <a:ext cx="9289032" cy="476726"/>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Typical records you may complete include:</a:t>
            </a:r>
            <a:endParaRPr kumimoji="0" lang="en-GB" sz="2200" b="1" i="0" u="none" strike="noStrike" kern="1200" cap="none" spc="0" normalizeH="0" baseline="0" noProof="0" dirty="0">
              <a:ln>
                <a:noFill/>
              </a:ln>
              <a:solidFill>
                <a:srgbClr val="FFFFFF"/>
              </a:solidFill>
              <a:effectLst/>
              <a:uLnTx/>
              <a:uFillTx/>
              <a:latin typeface="Arial"/>
              <a:ea typeface="+mn-ea"/>
              <a:cs typeface="Arial"/>
            </a:endParaRPr>
          </a:p>
        </p:txBody>
      </p:sp>
      <p:sp>
        <p:nvSpPr>
          <p:cNvPr id="5" name="Rectangle 4"/>
          <p:cNvSpPr/>
          <p:nvPr/>
        </p:nvSpPr>
        <p:spPr>
          <a:xfrm>
            <a:off x="4613443" y="2060848"/>
            <a:ext cx="4320480" cy="2015936"/>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lost/found property registers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message books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handover reports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other site specific reports.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Vehicle immobilisers</a:t>
            </a:r>
          </a:p>
        </p:txBody>
      </p:sp>
      <p:sp>
        <p:nvSpPr>
          <p:cNvPr id="5" name="Rounded Rectangle 4"/>
          <p:cNvSpPr/>
          <p:nvPr/>
        </p:nvSpPr>
        <p:spPr>
          <a:xfrm>
            <a:off x="251520" y="4464441"/>
            <a:ext cx="8640960" cy="476726"/>
          </a:xfrm>
          <a:prstGeom prst="roundRect">
            <a:avLst/>
          </a:prstGeom>
          <a:solidFill>
            <a:schemeClr val="tx1"/>
          </a:solidFill>
          <a:ln w="38100">
            <a:solidFill>
              <a:schemeClr val="tx1"/>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BUT  -  only licensed by the SIA in Northern Ireland.</a:t>
            </a:r>
          </a:p>
        </p:txBody>
      </p:sp>
      <p:sp>
        <p:nvSpPr>
          <p:cNvPr id="7" name="Rounded Rectangle 5"/>
          <p:cNvSpPr>
            <a:spLocks noChangeArrowheads="1"/>
          </p:cNvSpPr>
          <p:nvPr/>
        </p:nvSpPr>
        <p:spPr bwMode="auto">
          <a:xfrm>
            <a:off x="251521" y="1750153"/>
            <a:ext cx="5472608" cy="2349579"/>
          </a:xfrm>
          <a:prstGeom prst="roundRect">
            <a:avLst>
              <a:gd name="adj" fmla="val 16667"/>
            </a:avLst>
          </a:prstGeom>
          <a:no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effectLst/>
                <a:uLnTx/>
                <a:uFillTx/>
                <a:latin typeface="Arial" charset="0"/>
                <a:ea typeface="+mn-ea"/>
                <a:cs typeface="Arial" charset="0"/>
              </a:rPr>
              <a:t>	</a:t>
            </a:r>
            <a:r>
              <a:rPr kumimoji="0" lang="en-GB" altLang="en-US" sz="2200" b="1" i="0" u="none" strike="noStrike" kern="1200" cap="none" spc="0" normalizeH="0" baseline="0" noProof="0" dirty="0">
                <a:ln>
                  <a:noFill/>
                </a:ln>
                <a:solidFill>
                  <a:srgbClr val="00B0F0"/>
                </a:solidFill>
                <a:effectLst/>
                <a:uLnTx/>
                <a:uFillTx/>
                <a:latin typeface="Arial" charset="0"/>
                <a:ea typeface="+mn-ea"/>
                <a:cs typeface="Arial" charset="0"/>
              </a:rPr>
              <a:t>Vehicle immobilisers: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effectLst/>
                <a:uLnTx/>
                <a:uFillTx/>
                <a:latin typeface="Arial" charset="0"/>
                <a:ea typeface="+mn-ea"/>
                <a:cs typeface="Arial" charset="0"/>
              </a:rPr>
              <a:t>security operatives who either remove or relocate vehicles, restrict the movement of vehicles using a device or release vehicles after demanding or collecting a charge</a:t>
            </a:r>
          </a:p>
        </p:txBody>
      </p:sp>
      <p:pic>
        <p:nvPicPr>
          <p:cNvPr id="3074" name="Picture 2" descr="\\DESIGNARCHIVE\Archive\Image Bank\CW ILLUSTRATION HISTORY\Illustrations 2014\Security Illustrations October 2014\DS Book Core Module Oct 2014\PNG\Pg8 Wheel Clamp Denver Boo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772816"/>
            <a:ext cx="2850456" cy="2461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19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Incident reports</a:t>
            </a:r>
          </a:p>
        </p:txBody>
      </p:sp>
      <p:sp>
        <p:nvSpPr>
          <p:cNvPr id="5" name="Rounded Rectangle 4"/>
          <p:cNvSpPr/>
          <p:nvPr/>
        </p:nvSpPr>
        <p:spPr bwMode="auto">
          <a:xfrm>
            <a:off x="251520" y="1596595"/>
            <a:ext cx="8352928" cy="468000"/>
          </a:xfrm>
          <a:prstGeom prst="roundRect">
            <a:avLst/>
          </a:prstGeom>
          <a:solidFill>
            <a:srgbClr val="00B0F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REMEMBER</a:t>
            </a:r>
          </a:p>
        </p:txBody>
      </p:sp>
      <p:sp>
        <p:nvSpPr>
          <p:cNvPr id="6" name="Rounded Rectangle 5"/>
          <p:cNvSpPr/>
          <p:nvPr/>
        </p:nvSpPr>
        <p:spPr bwMode="auto">
          <a:xfrm>
            <a:off x="494031" y="2508400"/>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400" b="1" i="0" u="none" strike="noStrike" kern="1200" cap="none" spc="0" normalizeH="0" baseline="0" noProof="0" dirty="0">
                <a:ln>
                  <a:noFill/>
                </a:ln>
                <a:solidFill>
                  <a:srgbClr val="00B0F0"/>
                </a:solidFill>
                <a:effectLst/>
                <a:uLnTx/>
                <a:uFillTx/>
                <a:latin typeface="Arial"/>
                <a:ea typeface="+mn-ea"/>
                <a:cs typeface="Arial"/>
              </a:rPr>
              <a:t>A</a:t>
            </a:r>
          </a:p>
        </p:txBody>
      </p:sp>
      <p:sp>
        <p:nvSpPr>
          <p:cNvPr id="7" name="Rounded Rectangle 6"/>
          <p:cNvSpPr/>
          <p:nvPr/>
        </p:nvSpPr>
        <p:spPr bwMode="auto">
          <a:xfrm>
            <a:off x="490323" y="3139818"/>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400" b="1" i="0" u="none" strike="noStrike" kern="1200" cap="none" spc="0" normalizeH="0" baseline="0" noProof="0" dirty="0">
                <a:ln>
                  <a:noFill/>
                </a:ln>
                <a:solidFill>
                  <a:srgbClr val="00B0F0"/>
                </a:solidFill>
                <a:effectLst/>
                <a:uLnTx/>
                <a:uFillTx/>
                <a:latin typeface="Arial"/>
                <a:ea typeface="+mn-ea"/>
                <a:cs typeface="Arial"/>
              </a:rPr>
              <a:t>B</a:t>
            </a:r>
          </a:p>
        </p:txBody>
      </p:sp>
      <p:sp>
        <p:nvSpPr>
          <p:cNvPr id="8" name="Rounded Rectangle 7"/>
          <p:cNvSpPr/>
          <p:nvPr/>
        </p:nvSpPr>
        <p:spPr bwMode="auto">
          <a:xfrm>
            <a:off x="494031" y="3785293"/>
            <a:ext cx="468000" cy="468000"/>
          </a:xfrm>
          <a:prstGeom prst="roundRect">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400" b="1" i="0" u="none" strike="noStrike" kern="1200" cap="none" spc="0" normalizeH="0" baseline="0" noProof="0" dirty="0">
                <a:ln>
                  <a:noFill/>
                </a:ln>
                <a:solidFill>
                  <a:srgbClr val="00B0F0"/>
                </a:solidFill>
                <a:effectLst/>
                <a:uLnTx/>
                <a:uFillTx/>
                <a:latin typeface="Arial"/>
                <a:ea typeface="+mn-ea"/>
                <a:cs typeface="Arial"/>
              </a:rPr>
              <a:t>C</a:t>
            </a:r>
          </a:p>
        </p:txBody>
      </p:sp>
      <p:sp>
        <p:nvSpPr>
          <p:cNvPr id="9" name="Rounded Rectangle 8"/>
          <p:cNvSpPr/>
          <p:nvPr/>
        </p:nvSpPr>
        <p:spPr bwMode="auto">
          <a:xfrm>
            <a:off x="1070095" y="2508400"/>
            <a:ext cx="198879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ACCURATE</a:t>
            </a:r>
          </a:p>
        </p:txBody>
      </p:sp>
      <p:sp>
        <p:nvSpPr>
          <p:cNvPr id="10" name="Rounded Rectangle 9"/>
          <p:cNvSpPr/>
          <p:nvPr/>
        </p:nvSpPr>
        <p:spPr bwMode="auto">
          <a:xfrm>
            <a:off x="1070095" y="3139818"/>
            <a:ext cx="198879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BRIEF</a:t>
            </a:r>
          </a:p>
        </p:txBody>
      </p:sp>
      <p:sp>
        <p:nvSpPr>
          <p:cNvPr id="11" name="Rounded Rectangle 10"/>
          <p:cNvSpPr/>
          <p:nvPr/>
        </p:nvSpPr>
        <p:spPr bwMode="auto">
          <a:xfrm>
            <a:off x="1070095" y="3785293"/>
            <a:ext cx="198879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CLEAR</a:t>
            </a:r>
          </a:p>
        </p:txBody>
      </p:sp>
      <p:sp>
        <p:nvSpPr>
          <p:cNvPr id="12" name="Rectangle: Rounded Corners 11"/>
          <p:cNvSpPr/>
          <p:nvPr/>
        </p:nvSpPr>
        <p:spPr>
          <a:xfrm>
            <a:off x="251520" y="4889676"/>
            <a:ext cx="8640960" cy="476726"/>
          </a:xfrm>
          <a:prstGeom prst="roundRect">
            <a:avLst/>
          </a:prstGeom>
          <a:solidFill>
            <a:schemeClr val="bg1">
              <a:lumMod val="75000"/>
            </a:schemeClr>
          </a:solidFill>
          <a:ln w="28575">
            <a:solidFill>
              <a:schemeClr val="tx1"/>
            </a:solidFill>
          </a:ln>
        </p:spPr>
        <p:txBody>
          <a:bodyPr wrap="square">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All communications should be accurate, brief and clear.</a:t>
            </a:r>
          </a:p>
        </p:txBody>
      </p:sp>
    </p:spTree>
    <p:extLst>
      <p:ext uri="{BB962C8B-B14F-4D97-AF65-F5344CB8AC3E}">
        <p14:creationId xmlns:p14="http://schemas.microsoft.com/office/powerpoint/2010/main" val="7363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Using notebooks</a:t>
            </a:r>
          </a:p>
        </p:txBody>
      </p:sp>
      <p:sp>
        <p:nvSpPr>
          <p:cNvPr id="4" name="Content Placeholder 3">
            <a:extLst>
              <a:ext uri="{FF2B5EF4-FFF2-40B4-BE49-F238E27FC236}">
                <a16:creationId xmlns:a16="http://schemas.microsoft.com/office/drawing/2014/main" xmlns="" id="{787A6814-22B5-314A-8386-D7759C571CDB}"/>
              </a:ext>
            </a:extLst>
          </p:cNvPr>
          <p:cNvSpPr>
            <a:spLocks noGrp="1"/>
          </p:cNvSpPr>
          <p:nvPr>
            <p:ph idx="1"/>
          </p:nvPr>
        </p:nvSpPr>
        <p:spPr/>
        <p:txBody>
          <a:bodyPr/>
          <a:lstStyle/>
          <a:p>
            <a:endParaRPr lang="en-US"/>
          </a:p>
        </p:txBody>
      </p:sp>
      <p:sp>
        <p:nvSpPr>
          <p:cNvPr id="3" name="TextBox 2"/>
          <p:cNvSpPr txBox="1"/>
          <p:nvPr/>
        </p:nvSpPr>
        <p:spPr>
          <a:xfrm>
            <a:off x="251520" y="1641425"/>
            <a:ext cx="8640960" cy="427809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Notebooks are still official documents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Must be used properly at all times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Only be used to record work-related </a:t>
            </a:r>
            <a:br>
              <a:rPr kumimoji="0" lang="en-US" sz="2200" b="1" i="0" u="none" strike="noStrike" kern="1200" cap="none" spc="0" normalizeH="0" baseline="0" noProof="0" dirty="0">
                <a:ln>
                  <a:noFill/>
                </a:ln>
                <a:solidFill>
                  <a:srgbClr val="000000"/>
                </a:solidFill>
                <a:effectLst/>
                <a:uLnTx/>
                <a:uFillTx/>
                <a:latin typeface="Arial"/>
                <a:ea typeface="+mn-ea"/>
                <a:cs typeface="Arial"/>
              </a:rPr>
            </a:br>
            <a:r>
              <a:rPr kumimoji="0" lang="en-US" sz="2200" b="1" i="0" u="none" strike="noStrike" kern="1200" cap="none" spc="0" normalizeH="0" baseline="0" noProof="0" dirty="0">
                <a:ln>
                  <a:noFill/>
                </a:ln>
                <a:solidFill>
                  <a:srgbClr val="000000"/>
                </a:solidFill>
                <a:effectLst/>
                <a:uLnTx/>
                <a:uFillTx/>
                <a:latin typeface="Arial"/>
                <a:ea typeface="+mn-ea"/>
                <a:cs typeface="Arial"/>
              </a:rPr>
              <a:t>matters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For making accurate, timely notes </a:t>
            </a:r>
            <a:br>
              <a:rPr kumimoji="0" lang="en-US" sz="2200" b="1" i="0" u="none" strike="noStrike" kern="1200" cap="none" spc="0" normalizeH="0" baseline="0" noProof="0" dirty="0">
                <a:ln>
                  <a:noFill/>
                </a:ln>
                <a:solidFill>
                  <a:srgbClr val="000000"/>
                </a:solidFill>
                <a:effectLst/>
                <a:uLnTx/>
                <a:uFillTx/>
                <a:latin typeface="Arial"/>
                <a:ea typeface="+mn-ea"/>
                <a:cs typeface="Arial"/>
              </a:rPr>
            </a:br>
            <a:r>
              <a:rPr kumimoji="0" lang="en-US" sz="2200" b="1" i="0" u="none" strike="noStrike" kern="1200" cap="none" spc="0" normalizeH="0" baseline="0" noProof="0" dirty="0">
                <a:ln>
                  <a:noFill/>
                </a:ln>
                <a:solidFill>
                  <a:srgbClr val="000000"/>
                </a:solidFill>
                <a:effectLst/>
                <a:uLnTx/>
                <a:uFillTx/>
                <a:latin typeface="Arial"/>
                <a:ea typeface="+mn-ea"/>
                <a:cs typeface="Arial"/>
              </a:rPr>
              <a:t>while working at the scene</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Ensure that sufficient details about a routine or unusual </a:t>
            </a:r>
            <a:br>
              <a:rPr kumimoji="0" lang="en-US" sz="2200" b="1" i="0" u="none" strike="noStrike" kern="1200" cap="none" spc="0" normalizeH="0" baseline="0" noProof="0" dirty="0">
                <a:ln>
                  <a:noFill/>
                </a:ln>
                <a:solidFill>
                  <a:srgbClr val="000000"/>
                </a:solidFill>
                <a:effectLst/>
                <a:uLnTx/>
                <a:uFillTx/>
                <a:latin typeface="Arial"/>
                <a:ea typeface="+mn-ea"/>
                <a:cs typeface="Arial"/>
              </a:rPr>
            </a:br>
            <a:r>
              <a:rPr kumimoji="0" lang="en-US" sz="2200" b="1" i="0" u="none" strike="noStrike" kern="1200" cap="none" spc="0" normalizeH="0" baseline="0" noProof="0" dirty="0">
                <a:ln>
                  <a:noFill/>
                </a:ln>
                <a:solidFill>
                  <a:srgbClr val="000000"/>
                </a:solidFill>
                <a:effectLst/>
                <a:uLnTx/>
                <a:uFillTx/>
                <a:latin typeface="Arial"/>
                <a:ea typeface="+mn-ea"/>
                <a:cs typeface="Arial"/>
              </a:rPr>
              <a:t>event are taken at the time</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Fuller report can be made of the incident later</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Must be kept securely as they may contain </a:t>
            </a:r>
            <a:br>
              <a:rPr kumimoji="0" lang="en-US" sz="2200" b="1" i="0" u="none" strike="noStrike" kern="1200" cap="none" spc="0" normalizeH="0" baseline="0" noProof="0" dirty="0">
                <a:ln>
                  <a:noFill/>
                </a:ln>
                <a:solidFill>
                  <a:srgbClr val="000000"/>
                </a:solidFill>
                <a:effectLst/>
                <a:uLnTx/>
                <a:uFillTx/>
                <a:latin typeface="Arial"/>
                <a:ea typeface="+mn-ea"/>
                <a:cs typeface="Arial"/>
              </a:rPr>
            </a:br>
            <a:r>
              <a:rPr kumimoji="0" lang="en-US" sz="2200" b="1" i="0" u="none" strike="noStrike" kern="1200" cap="none" spc="0" normalizeH="0" baseline="0" noProof="0" dirty="0">
                <a:ln>
                  <a:noFill/>
                </a:ln>
                <a:solidFill>
                  <a:srgbClr val="000000"/>
                </a:solidFill>
                <a:effectLst/>
                <a:uLnTx/>
                <a:uFillTx/>
                <a:latin typeface="Arial"/>
                <a:ea typeface="+mn-ea"/>
                <a:cs typeface="Arial"/>
              </a:rPr>
              <a:t>confidential information.</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Notebook rules</a:t>
            </a:r>
          </a:p>
        </p:txBody>
      </p:sp>
      <p:grpSp>
        <p:nvGrpSpPr>
          <p:cNvPr id="3" name="Group 2"/>
          <p:cNvGrpSpPr/>
          <p:nvPr/>
        </p:nvGrpSpPr>
        <p:grpSpPr>
          <a:xfrm>
            <a:off x="323528" y="1429802"/>
            <a:ext cx="8064896" cy="476726"/>
            <a:chOff x="323528" y="1429802"/>
            <a:chExt cx="8064896" cy="476726"/>
          </a:xfrm>
        </p:grpSpPr>
        <p:sp>
          <p:nvSpPr>
            <p:cNvPr id="4" name="Rounded Rectangle 3"/>
            <p:cNvSpPr/>
            <p:nvPr/>
          </p:nvSpPr>
          <p:spPr>
            <a:xfrm>
              <a:off x="323528" y="1429802"/>
              <a:ext cx="8064896" cy="476726"/>
            </a:xfrm>
            <a:prstGeom prst="roundRect">
              <a:avLst/>
            </a:prstGeom>
            <a:ln w="38100">
              <a:solidFill>
                <a:schemeClr val="tx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	</a:t>
              </a:r>
              <a:r>
                <a:rPr kumimoji="0" lang="en-US" sz="2200" b="1" i="0" u="none" strike="noStrike" kern="1200" cap="none" spc="0" normalizeH="0" baseline="0" noProof="0" dirty="0">
                  <a:ln>
                    <a:noFill/>
                  </a:ln>
                  <a:solidFill>
                    <a:srgbClr val="00B0F0"/>
                  </a:solidFill>
                  <a:effectLst/>
                  <a:uLnTx/>
                  <a:uFillTx/>
                  <a:latin typeface="Arial"/>
                  <a:ea typeface="+mn-ea"/>
                  <a:cs typeface="Arial"/>
                </a:rPr>
                <a:t>E</a:t>
              </a:r>
              <a:r>
                <a:rPr kumimoji="0" lang="en-US" sz="2200" b="1" i="0" u="none" strike="noStrike" kern="1200" cap="none" spc="0" normalizeH="0" baseline="0" noProof="0" dirty="0">
                  <a:ln>
                    <a:noFill/>
                  </a:ln>
                  <a:solidFill>
                    <a:srgbClr val="000000"/>
                  </a:solidFill>
                  <a:effectLst/>
                  <a:uLnTx/>
                  <a:uFillTx/>
                  <a:latin typeface="Arial"/>
                  <a:ea typeface="+mn-ea"/>
                  <a:cs typeface="Arial"/>
                </a:rPr>
                <a:t>rasers</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
          <p:nvSpPr>
            <p:cNvPr id="10" name="Rounded Rectangle 9"/>
            <p:cNvSpPr/>
            <p:nvPr/>
          </p:nvSpPr>
          <p:spPr>
            <a:xfrm>
              <a:off x="323528" y="1429802"/>
              <a:ext cx="907274" cy="476726"/>
            </a:xfrm>
            <a:prstGeom prst="roundRect">
              <a:avLst/>
            </a:prstGeom>
            <a:solidFill>
              <a:srgbClr val="00B0F0"/>
            </a:solidFill>
            <a:ln w="38100">
              <a:solidFill>
                <a:schemeClr val="tx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No</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5" name="Rounded Rectangle 4"/>
          <p:cNvSpPr/>
          <p:nvPr/>
        </p:nvSpPr>
        <p:spPr>
          <a:xfrm>
            <a:off x="323528" y="2215168"/>
            <a:ext cx="8064896" cy="476726"/>
          </a:xfrm>
          <a:prstGeom prst="roundRect">
            <a:avLst/>
          </a:prstGeom>
          <a:ln w="38100">
            <a:solidFill>
              <a:schemeClr val="tx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	</a:t>
            </a:r>
            <a:r>
              <a:rPr kumimoji="0" lang="en-US" sz="2200" b="1" i="0" u="none" strike="noStrike" kern="1200" cap="none" spc="0" normalizeH="0" baseline="0" noProof="0" dirty="0">
                <a:ln>
                  <a:noFill/>
                </a:ln>
                <a:solidFill>
                  <a:srgbClr val="00B0F0"/>
                </a:solidFill>
                <a:effectLst/>
                <a:uLnTx/>
                <a:uFillTx/>
                <a:latin typeface="Arial"/>
                <a:ea typeface="+mn-ea"/>
                <a:cs typeface="Arial"/>
              </a:rPr>
              <a:t>L</a:t>
            </a:r>
            <a:r>
              <a:rPr kumimoji="0" lang="en-US" sz="2200" b="1" i="0" u="none" strike="noStrike" kern="1200" cap="none" spc="0" normalizeH="0" baseline="0" noProof="0" dirty="0">
                <a:ln>
                  <a:noFill/>
                </a:ln>
                <a:solidFill>
                  <a:srgbClr val="000000"/>
                </a:solidFill>
                <a:effectLst/>
                <a:uLnTx/>
                <a:uFillTx/>
                <a:latin typeface="Arial"/>
                <a:ea typeface="+mn-ea"/>
                <a:cs typeface="Arial"/>
              </a:rPr>
              <a:t>eaves (pages) torn out</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
        <p:nvSpPr>
          <p:cNvPr id="6" name="Rounded Rectangle 5"/>
          <p:cNvSpPr/>
          <p:nvPr/>
        </p:nvSpPr>
        <p:spPr>
          <a:xfrm>
            <a:off x="323528" y="3007256"/>
            <a:ext cx="8064896" cy="476726"/>
          </a:xfrm>
          <a:prstGeom prst="roundRect">
            <a:avLst/>
          </a:prstGeom>
          <a:ln w="38100">
            <a:solidFill>
              <a:schemeClr val="tx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	</a:t>
            </a:r>
            <a:r>
              <a:rPr kumimoji="0" lang="en-US" sz="2200" b="1" i="0" u="none" strike="noStrike" kern="1200" cap="none" spc="0" normalizeH="0" baseline="0" noProof="0" dirty="0">
                <a:ln>
                  <a:noFill/>
                </a:ln>
                <a:solidFill>
                  <a:srgbClr val="00B0F0"/>
                </a:solidFill>
                <a:effectLst/>
                <a:uLnTx/>
                <a:uFillTx/>
                <a:latin typeface="Arial"/>
                <a:ea typeface="+mn-ea"/>
                <a:cs typeface="Arial"/>
              </a:rPr>
              <a:t>B</a:t>
            </a:r>
            <a:r>
              <a:rPr kumimoji="0" lang="en-US" sz="2200" b="1" i="0" u="none" strike="noStrike" kern="1200" cap="none" spc="0" normalizeH="0" baseline="0" noProof="0" dirty="0">
                <a:ln>
                  <a:noFill/>
                </a:ln>
                <a:solidFill>
                  <a:srgbClr val="000000"/>
                </a:solidFill>
                <a:effectLst/>
                <a:uLnTx/>
                <a:uFillTx/>
                <a:latin typeface="Arial"/>
                <a:ea typeface="+mn-ea"/>
                <a:cs typeface="Arial"/>
              </a:rPr>
              <a:t>lank spaces       </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
        <p:nvSpPr>
          <p:cNvPr id="7" name="Rounded Rectangle 6"/>
          <p:cNvSpPr/>
          <p:nvPr/>
        </p:nvSpPr>
        <p:spPr>
          <a:xfrm>
            <a:off x="323529" y="3806066"/>
            <a:ext cx="8064896" cy="476726"/>
          </a:xfrm>
          <a:prstGeom prst="roundRect">
            <a:avLst/>
          </a:prstGeom>
          <a:ln w="38100">
            <a:solidFill>
              <a:schemeClr val="tx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	</a:t>
            </a:r>
            <a:r>
              <a:rPr kumimoji="0" lang="en-US" sz="2200" b="1" i="0" u="none" strike="noStrike" kern="1200" cap="none" spc="0" normalizeH="0" baseline="0" noProof="0" dirty="0">
                <a:ln>
                  <a:noFill/>
                </a:ln>
                <a:solidFill>
                  <a:srgbClr val="00B0F0"/>
                </a:solidFill>
                <a:effectLst/>
                <a:uLnTx/>
                <a:uFillTx/>
                <a:latin typeface="Arial"/>
                <a:ea typeface="+mn-ea"/>
                <a:cs typeface="Arial"/>
              </a:rPr>
              <a:t>O</a:t>
            </a:r>
            <a:r>
              <a:rPr kumimoji="0" lang="en-US" sz="2200" b="1" i="0" u="none" strike="noStrike" kern="1200" cap="none" spc="0" normalizeH="0" baseline="0" noProof="0" dirty="0">
                <a:ln>
                  <a:noFill/>
                </a:ln>
                <a:solidFill>
                  <a:srgbClr val="000000"/>
                </a:solidFill>
                <a:effectLst/>
                <a:uLnTx/>
                <a:uFillTx/>
                <a:latin typeface="Arial"/>
                <a:ea typeface="+mn-ea"/>
                <a:cs typeface="Arial"/>
              </a:rPr>
              <a:t>verwriting</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
        <p:nvSpPr>
          <p:cNvPr id="8" name="Rounded Rectangle 7"/>
          <p:cNvSpPr/>
          <p:nvPr/>
        </p:nvSpPr>
        <p:spPr>
          <a:xfrm>
            <a:off x="323529" y="4591432"/>
            <a:ext cx="8064896" cy="476726"/>
          </a:xfrm>
          <a:prstGeom prst="roundRect">
            <a:avLst/>
          </a:prstGeom>
          <a:ln w="38100">
            <a:solidFill>
              <a:schemeClr val="tx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	</a:t>
            </a:r>
            <a:r>
              <a:rPr kumimoji="0" lang="en-US" sz="2200" b="1" i="0" u="none" strike="noStrike" kern="1200" cap="none" spc="0" normalizeH="0" baseline="0" noProof="0" dirty="0">
                <a:ln>
                  <a:noFill/>
                </a:ln>
                <a:solidFill>
                  <a:srgbClr val="00B0F0"/>
                </a:solidFill>
                <a:effectLst/>
                <a:uLnTx/>
                <a:uFillTx/>
                <a:latin typeface="Arial"/>
                <a:ea typeface="+mn-ea"/>
                <a:cs typeface="Arial"/>
              </a:rPr>
              <a:t>W</a:t>
            </a:r>
            <a:r>
              <a:rPr kumimoji="0" lang="en-US" sz="2200" b="1" i="0" u="none" strike="noStrike" kern="1200" cap="none" spc="0" normalizeH="0" baseline="0" noProof="0" dirty="0">
                <a:ln>
                  <a:noFill/>
                </a:ln>
                <a:solidFill>
                  <a:srgbClr val="000000"/>
                </a:solidFill>
                <a:effectLst/>
                <a:uLnTx/>
                <a:uFillTx/>
                <a:latin typeface="Arial"/>
                <a:ea typeface="+mn-ea"/>
                <a:cs typeface="Arial"/>
              </a:rPr>
              <a:t>riting between the lines</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
        <p:nvSpPr>
          <p:cNvPr id="9" name="Rounded Rectangle 8"/>
          <p:cNvSpPr/>
          <p:nvPr/>
        </p:nvSpPr>
        <p:spPr>
          <a:xfrm>
            <a:off x="323528" y="5383520"/>
            <a:ext cx="8064896" cy="476726"/>
          </a:xfrm>
          <a:prstGeom prst="roundRect">
            <a:avLst/>
          </a:prstGeom>
          <a:ln w="38100">
            <a:solidFill>
              <a:schemeClr val="tx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	</a:t>
            </a:r>
            <a:r>
              <a:rPr kumimoji="0" lang="en-US" sz="2200" b="1" i="0" u="none" strike="noStrike" kern="1200" cap="none" spc="0" normalizeH="0" baseline="0" noProof="0" dirty="0">
                <a:ln>
                  <a:noFill/>
                </a:ln>
                <a:solidFill>
                  <a:srgbClr val="00B0F0"/>
                </a:solidFill>
                <a:effectLst/>
                <a:uLnTx/>
                <a:uFillTx/>
                <a:latin typeface="Arial"/>
                <a:ea typeface="+mn-ea"/>
                <a:cs typeface="Arial"/>
              </a:rPr>
              <a:t>S</a:t>
            </a:r>
            <a:r>
              <a:rPr kumimoji="0" lang="en-US" sz="2200" b="1" i="0" u="none" strike="noStrike" kern="1200" cap="none" spc="0" normalizeH="0" baseline="0" noProof="0" dirty="0">
                <a:ln>
                  <a:noFill/>
                </a:ln>
                <a:solidFill>
                  <a:srgbClr val="000000"/>
                </a:solidFill>
                <a:effectLst/>
                <a:uLnTx/>
                <a:uFillTx/>
                <a:latin typeface="Arial"/>
                <a:ea typeface="+mn-ea"/>
                <a:cs typeface="Arial"/>
              </a:rPr>
              <a:t>tatements in direct speech.</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
        <p:nvSpPr>
          <p:cNvPr id="25" name="Rounded Rectangle 9">
            <a:extLst>
              <a:ext uri="{FF2B5EF4-FFF2-40B4-BE49-F238E27FC236}">
                <a16:creationId xmlns:a16="http://schemas.microsoft.com/office/drawing/2014/main" xmlns="" id="{CF7A75B4-8BB2-4698-8DD0-6F66B87BBE35}"/>
              </a:ext>
            </a:extLst>
          </p:cNvPr>
          <p:cNvSpPr/>
          <p:nvPr/>
        </p:nvSpPr>
        <p:spPr>
          <a:xfrm>
            <a:off x="301939" y="2221890"/>
            <a:ext cx="907274" cy="476726"/>
          </a:xfrm>
          <a:prstGeom prst="roundRect">
            <a:avLst/>
          </a:prstGeom>
          <a:solidFill>
            <a:srgbClr val="00B0F0"/>
          </a:solidFill>
          <a:ln w="38100">
            <a:solidFill>
              <a:schemeClr val="tx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No</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
        <p:nvSpPr>
          <p:cNvPr id="26" name="Rounded Rectangle 9">
            <a:extLst>
              <a:ext uri="{FF2B5EF4-FFF2-40B4-BE49-F238E27FC236}">
                <a16:creationId xmlns:a16="http://schemas.microsoft.com/office/drawing/2014/main" xmlns="" id="{1514BDFD-A065-488A-B8F7-3843BB849AD0}"/>
              </a:ext>
            </a:extLst>
          </p:cNvPr>
          <p:cNvSpPr/>
          <p:nvPr/>
        </p:nvSpPr>
        <p:spPr>
          <a:xfrm>
            <a:off x="301939" y="3000534"/>
            <a:ext cx="907274" cy="476726"/>
          </a:xfrm>
          <a:prstGeom prst="roundRect">
            <a:avLst/>
          </a:prstGeom>
          <a:solidFill>
            <a:srgbClr val="00B0F0"/>
          </a:solidFill>
          <a:ln w="38100">
            <a:solidFill>
              <a:schemeClr val="tx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No</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
        <p:nvSpPr>
          <p:cNvPr id="27" name="Rounded Rectangle 9">
            <a:extLst>
              <a:ext uri="{FF2B5EF4-FFF2-40B4-BE49-F238E27FC236}">
                <a16:creationId xmlns:a16="http://schemas.microsoft.com/office/drawing/2014/main" xmlns="" id="{0B918DD2-FA3B-46CC-BE44-EA73E34A4FE6}"/>
              </a:ext>
            </a:extLst>
          </p:cNvPr>
          <p:cNvSpPr/>
          <p:nvPr/>
        </p:nvSpPr>
        <p:spPr>
          <a:xfrm>
            <a:off x="301939" y="3802111"/>
            <a:ext cx="907274" cy="476726"/>
          </a:xfrm>
          <a:prstGeom prst="roundRect">
            <a:avLst/>
          </a:prstGeom>
          <a:solidFill>
            <a:srgbClr val="00B0F0"/>
          </a:solidFill>
          <a:ln w="38100">
            <a:solidFill>
              <a:schemeClr val="tx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No</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
        <p:nvSpPr>
          <p:cNvPr id="28" name="Rounded Rectangle 9">
            <a:extLst>
              <a:ext uri="{FF2B5EF4-FFF2-40B4-BE49-F238E27FC236}">
                <a16:creationId xmlns:a16="http://schemas.microsoft.com/office/drawing/2014/main" xmlns="" id="{F8D461D0-184F-40FF-8313-3641DF55E648}"/>
              </a:ext>
            </a:extLst>
          </p:cNvPr>
          <p:cNvSpPr/>
          <p:nvPr/>
        </p:nvSpPr>
        <p:spPr>
          <a:xfrm>
            <a:off x="301939" y="4580755"/>
            <a:ext cx="907274" cy="476726"/>
          </a:xfrm>
          <a:prstGeom prst="roundRect">
            <a:avLst/>
          </a:prstGeom>
          <a:solidFill>
            <a:srgbClr val="00B0F0"/>
          </a:solidFill>
          <a:ln w="38100">
            <a:solidFill>
              <a:schemeClr val="tx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No</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
        <p:nvSpPr>
          <p:cNvPr id="29" name="Rounded Rectangle 9">
            <a:extLst>
              <a:ext uri="{FF2B5EF4-FFF2-40B4-BE49-F238E27FC236}">
                <a16:creationId xmlns:a16="http://schemas.microsoft.com/office/drawing/2014/main" xmlns="" id="{FB488ECB-4040-4037-960A-2DF3E24E66F4}"/>
              </a:ext>
            </a:extLst>
          </p:cNvPr>
          <p:cNvSpPr/>
          <p:nvPr/>
        </p:nvSpPr>
        <p:spPr>
          <a:xfrm>
            <a:off x="301939" y="5390242"/>
            <a:ext cx="907274" cy="476726"/>
          </a:xfrm>
          <a:prstGeom prst="roundRect">
            <a:avLst/>
          </a:prstGeom>
          <a:solidFill>
            <a:srgbClr val="00B0F0"/>
          </a:solidFill>
          <a:ln w="38100">
            <a:solidFill>
              <a:schemeClr val="tx1"/>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And</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Reporting procedures</a:t>
            </a:r>
          </a:p>
        </p:txBody>
      </p:sp>
      <p:sp>
        <p:nvSpPr>
          <p:cNvPr id="3" name="TextBox 2"/>
          <p:cNvSpPr txBox="1"/>
          <p:nvPr/>
        </p:nvSpPr>
        <p:spPr>
          <a:xfrm>
            <a:off x="240672" y="2194666"/>
            <a:ext cx="8640960" cy="19902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B0F0"/>
                </a:solidFill>
                <a:effectLst/>
                <a:uLnTx/>
                <a:uFillTx/>
                <a:latin typeface="Arial"/>
                <a:ea typeface="+mn-ea"/>
                <a:cs typeface="Arial"/>
              </a:rPr>
              <a:t>who</a:t>
            </a:r>
            <a:r>
              <a:rPr kumimoji="0" lang="en-US" sz="2200" b="1" i="0" u="none" strike="noStrike" kern="1200" cap="none" spc="0" normalizeH="0" baseline="0" noProof="0" dirty="0">
                <a:ln>
                  <a:noFill/>
                </a:ln>
                <a:solidFill>
                  <a:srgbClr val="000000"/>
                </a:solidFill>
                <a:effectLst/>
                <a:uLnTx/>
                <a:uFillTx/>
                <a:latin typeface="Arial"/>
                <a:ea typeface="+mn-ea"/>
                <a:cs typeface="Arial"/>
              </a:rPr>
              <a:t> - the report is for and who it is written by</a:t>
            </a:r>
          </a:p>
          <a:p>
            <a:pPr marL="342900" marR="0" lvl="0" indent="-342900" algn="l" defTabSz="914400" rtl="0" eaLnBrk="1" fontAlgn="auto" latinLnBrk="0" hangingPunct="1">
              <a:lnSpc>
                <a:spcPct val="100000"/>
              </a:lnSpc>
              <a:spcBef>
                <a:spcPts val="4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B0F0"/>
                </a:solidFill>
                <a:effectLst/>
                <a:uLnTx/>
                <a:uFillTx/>
                <a:latin typeface="Arial"/>
                <a:ea typeface="+mn-ea"/>
                <a:cs typeface="Arial"/>
              </a:rPr>
              <a:t>what</a:t>
            </a:r>
            <a:r>
              <a:rPr kumimoji="0" lang="en-US" sz="2200" b="1" i="0" u="none" strike="noStrike" kern="1200" cap="none" spc="0" normalizeH="0" baseline="0" noProof="0" dirty="0">
                <a:ln>
                  <a:noFill/>
                </a:ln>
                <a:solidFill>
                  <a:srgbClr val="000000"/>
                </a:solidFill>
                <a:effectLst/>
                <a:uLnTx/>
                <a:uFillTx/>
                <a:latin typeface="Arial"/>
                <a:ea typeface="+mn-ea"/>
                <a:cs typeface="Arial"/>
              </a:rPr>
              <a:t> - happened/action was taken/was the result</a:t>
            </a:r>
          </a:p>
          <a:p>
            <a:pPr marL="342900" marR="0" lvl="0" indent="-342900" algn="l" defTabSz="914400" rtl="0" eaLnBrk="1" fontAlgn="auto" latinLnBrk="0" hangingPunct="1">
              <a:lnSpc>
                <a:spcPct val="100000"/>
              </a:lnSpc>
              <a:spcBef>
                <a:spcPts val="4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B0F0"/>
                </a:solidFill>
                <a:effectLst/>
                <a:uLnTx/>
                <a:uFillTx/>
                <a:latin typeface="Arial"/>
                <a:ea typeface="+mn-ea"/>
                <a:cs typeface="Arial"/>
              </a:rPr>
              <a:t>when</a:t>
            </a:r>
            <a:r>
              <a:rPr kumimoji="0" lang="en-US" sz="2200" b="1" i="0" u="none" strike="noStrike" kern="1200" cap="none" spc="0" normalizeH="0" baseline="0" noProof="0" dirty="0">
                <a:ln>
                  <a:noFill/>
                </a:ln>
                <a:solidFill>
                  <a:srgbClr val="000000"/>
                </a:solidFill>
                <a:effectLst/>
                <a:uLnTx/>
                <a:uFillTx/>
                <a:latin typeface="Arial"/>
                <a:ea typeface="+mn-ea"/>
                <a:cs typeface="Arial"/>
              </a:rPr>
              <a:t> - day/time/date</a:t>
            </a:r>
          </a:p>
          <a:p>
            <a:pPr marL="342900" marR="0" lvl="0" indent="-342900" algn="l" defTabSz="914400" rtl="0" eaLnBrk="1" fontAlgn="auto" latinLnBrk="0" hangingPunct="1">
              <a:lnSpc>
                <a:spcPct val="100000"/>
              </a:lnSpc>
              <a:spcBef>
                <a:spcPts val="4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B0F0"/>
                </a:solidFill>
                <a:effectLst/>
                <a:uLnTx/>
                <a:uFillTx/>
                <a:latin typeface="Arial"/>
                <a:ea typeface="+mn-ea"/>
                <a:cs typeface="Arial"/>
              </a:rPr>
              <a:t>where</a:t>
            </a:r>
            <a:r>
              <a:rPr kumimoji="0" lang="en-US" sz="2200" b="1" i="0" u="none" strike="noStrike" kern="1200" cap="none" spc="0" normalizeH="0" baseline="0" noProof="0" dirty="0">
                <a:ln>
                  <a:noFill/>
                </a:ln>
                <a:solidFill>
                  <a:srgbClr val="000000"/>
                </a:solidFill>
                <a:effectLst/>
                <a:uLnTx/>
                <a:uFillTx/>
                <a:latin typeface="Arial"/>
                <a:ea typeface="+mn-ea"/>
                <a:cs typeface="Arial"/>
              </a:rPr>
              <a:t> - place of incident</a:t>
            </a:r>
          </a:p>
          <a:p>
            <a:pPr marL="342900" marR="0" lvl="0" indent="-342900" algn="l" defTabSz="914400" rtl="0" eaLnBrk="1" fontAlgn="auto" latinLnBrk="0" hangingPunct="1">
              <a:lnSpc>
                <a:spcPct val="100000"/>
              </a:lnSpc>
              <a:spcBef>
                <a:spcPts val="400"/>
              </a:spcBef>
              <a:spcAft>
                <a:spcPts val="0"/>
              </a:spcAft>
              <a:buClr>
                <a:srgbClr val="00B0F0"/>
              </a:buClr>
              <a:buSzTx/>
              <a:buFont typeface="Arial" panose="020B0604020202020204"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details of any other witnesses/people/injuries or property</a:t>
            </a:r>
          </a:p>
        </p:txBody>
      </p:sp>
      <p:sp>
        <p:nvSpPr>
          <p:cNvPr id="4" name="Rounded Rectangle 3"/>
          <p:cNvSpPr/>
          <p:nvPr/>
        </p:nvSpPr>
        <p:spPr>
          <a:xfrm>
            <a:off x="240672" y="1466631"/>
            <a:ext cx="7931728" cy="476726"/>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Incident reports will need to show:</a:t>
            </a:r>
            <a:endParaRPr kumimoji="0" lang="en-GB" sz="2200" b="1" i="0" u="none" strike="noStrike" kern="1200" cap="none" spc="0" normalizeH="0" baseline="0" noProof="0" dirty="0">
              <a:ln>
                <a:noFill/>
              </a:ln>
              <a:solidFill>
                <a:srgbClr val="FFFFFF"/>
              </a:solidFill>
              <a:effectLst/>
              <a:uLnTx/>
              <a:uFillTx/>
              <a:latin typeface="Arial"/>
              <a:ea typeface="+mn-ea"/>
              <a:cs typeface="Arial"/>
            </a:endParaRPr>
          </a:p>
        </p:txBody>
      </p:sp>
      <p:sp>
        <p:nvSpPr>
          <p:cNvPr id="6" name="Rectangle: Rounded Corners 5">
            <a:extLst>
              <a:ext uri="{FF2B5EF4-FFF2-40B4-BE49-F238E27FC236}">
                <a16:creationId xmlns:a16="http://schemas.microsoft.com/office/drawing/2014/main" xmlns="" id="{A794B64B-CE77-4979-9F25-D7896FBF2680}"/>
              </a:ext>
            </a:extLst>
          </p:cNvPr>
          <p:cNvSpPr/>
          <p:nvPr/>
        </p:nvSpPr>
        <p:spPr>
          <a:xfrm>
            <a:off x="240672" y="4400815"/>
            <a:ext cx="8640960" cy="1600438"/>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Records need to be completed </a:t>
            </a:r>
            <a:r>
              <a:rPr kumimoji="0" lang="en-US" sz="2200" b="1" i="0" u="none" strike="noStrike" kern="1200" cap="none" spc="0" normalizeH="0" baseline="0" noProof="0" dirty="0">
                <a:ln>
                  <a:noFill/>
                </a:ln>
                <a:solidFill>
                  <a:srgbClr val="00B0F0"/>
                </a:solidFill>
                <a:effectLst/>
                <a:uLnTx/>
                <a:uFillTx/>
                <a:latin typeface="Arial"/>
                <a:ea typeface="+mn-ea"/>
                <a:cs typeface="Arial"/>
              </a:rPr>
              <a:t>as soon as you </a:t>
            </a:r>
            <a:br>
              <a:rPr kumimoji="0" lang="en-US" sz="2200" b="1" i="0" u="none" strike="noStrike" kern="1200" cap="none" spc="0" normalizeH="0" baseline="0" noProof="0" dirty="0">
                <a:ln>
                  <a:noFill/>
                </a:ln>
                <a:solidFill>
                  <a:srgbClr val="00B0F0"/>
                </a:solidFill>
                <a:effectLst/>
                <a:uLnTx/>
                <a:uFillTx/>
                <a:latin typeface="Arial"/>
                <a:ea typeface="+mn-ea"/>
                <a:cs typeface="Arial"/>
              </a:rPr>
            </a:br>
            <a:r>
              <a:rPr kumimoji="0" lang="en-US" sz="2200" b="1" i="0" u="none" strike="noStrike" kern="1200" cap="none" spc="0" normalizeH="0" baseline="0" noProof="0" dirty="0">
                <a:ln>
                  <a:noFill/>
                </a:ln>
                <a:solidFill>
                  <a:srgbClr val="00B0F0"/>
                </a:solidFill>
                <a:effectLst/>
                <a:uLnTx/>
                <a:uFillTx/>
                <a:latin typeface="Arial"/>
                <a:ea typeface="+mn-ea"/>
                <a:cs typeface="Arial"/>
              </a:rPr>
              <a:t>are able</a:t>
            </a:r>
            <a:r>
              <a:rPr kumimoji="0" lang="en-US" sz="2200" b="1" i="0" u="none" strike="noStrike" kern="1200" cap="none" spc="0" normalizeH="0" baseline="0" noProof="0" dirty="0">
                <a:ln>
                  <a:noFill/>
                </a:ln>
                <a:solidFill>
                  <a:srgbClr val="000000"/>
                </a:solidFill>
                <a:effectLst/>
                <a:uLnTx/>
                <a:uFillTx/>
                <a:latin typeface="Arial"/>
                <a:ea typeface="+mn-ea"/>
                <a:cs typeface="Arial"/>
              </a:rPr>
              <a:t> to following the incident</a:t>
            </a:r>
            <a:r>
              <a:rPr lang="en-US" sz="2200" dirty="0">
                <a:solidFill>
                  <a:srgbClr val="000000"/>
                </a:solidFill>
                <a:latin typeface="Arial"/>
                <a:cs typeface="Arial"/>
              </a:rPr>
              <a:t> and should be purely factual, without personal opinion, and each separate report should be signed, dated and timed.</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B877780-94B6-4131-AE21-1AB66FE6DF92}"/>
              </a:ext>
            </a:extLst>
          </p:cNvPr>
          <p:cNvSpPr>
            <a:spLocks noGrp="1"/>
          </p:cNvSpPr>
          <p:nvPr>
            <p:ph type="title"/>
          </p:nvPr>
        </p:nvSpPr>
        <p:spPr/>
        <p:txBody>
          <a:bodyPr/>
          <a:lstStyle/>
          <a:p>
            <a:r>
              <a:rPr lang="en-GB" dirty="0"/>
              <a:t>Statements </a:t>
            </a:r>
          </a:p>
        </p:txBody>
      </p:sp>
      <p:sp>
        <p:nvSpPr>
          <p:cNvPr id="4" name="Content Placeholder 3">
            <a:extLst>
              <a:ext uri="{FF2B5EF4-FFF2-40B4-BE49-F238E27FC236}">
                <a16:creationId xmlns:a16="http://schemas.microsoft.com/office/drawing/2014/main" xmlns="" id="{80A17C6F-9129-4327-87F8-4459036613F2}"/>
              </a:ext>
            </a:extLst>
          </p:cNvPr>
          <p:cNvSpPr>
            <a:spLocks noGrp="1"/>
          </p:cNvSpPr>
          <p:nvPr>
            <p:ph idx="4294967295"/>
          </p:nvPr>
        </p:nvSpPr>
        <p:spPr>
          <a:xfrm>
            <a:off x="264421" y="3589914"/>
            <a:ext cx="8591550" cy="1008062"/>
          </a:xfrm>
          <a:prstGeom prst="roundRect">
            <a:avLst/>
          </a:prstGeom>
          <a:solidFill>
            <a:schemeClr val="bg1">
              <a:lumMod val="85000"/>
            </a:schemeClr>
          </a:solidFill>
          <a:ln w="28575">
            <a:solidFill>
              <a:schemeClr val="tx1"/>
            </a:solidFill>
          </a:ln>
        </p:spPr>
        <p:txBody>
          <a:bodyPr anchor="ctr"/>
          <a:lstStyle/>
          <a:p>
            <a:pPr marL="0" indent="0" algn="ctr">
              <a:buNone/>
            </a:pPr>
            <a:r>
              <a:rPr lang="en-GB" sz="2200" dirty="0"/>
              <a:t>The rules about statement writing and giving evidence can be found in the Police and Criminal Evidence Act (PACE) 1984.</a:t>
            </a:r>
          </a:p>
        </p:txBody>
      </p:sp>
      <p:grpSp>
        <p:nvGrpSpPr>
          <p:cNvPr id="5" name="Group 4">
            <a:extLst>
              <a:ext uri="{FF2B5EF4-FFF2-40B4-BE49-F238E27FC236}">
                <a16:creationId xmlns:a16="http://schemas.microsoft.com/office/drawing/2014/main" xmlns="" id="{C734934D-2D09-476B-8420-469EDA8238A5}"/>
              </a:ext>
            </a:extLst>
          </p:cNvPr>
          <p:cNvGrpSpPr/>
          <p:nvPr/>
        </p:nvGrpSpPr>
        <p:grpSpPr>
          <a:xfrm>
            <a:off x="179512" y="1916832"/>
            <a:ext cx="8712967" cy="1370321"/>
            <a:chOff x="252945" y="1881193"/>
            <a:chExt cx="8712967" cy="1370321"/>
          </a:xfrm>
        </p:grpSpPr>
        <p:sp>
          <p:nvSpPr>
            <p:cNvPr id="6" name="Rounded Rectangle 5">
              <a:extLst>
                <a:ext uri="{FF2B5EF4-FFF2-40B4-BE49-F238E27FC236}">
                  <a16:creationId xmlns:a16="http://schemas.microsoft.com/office/drawing/2014/main" xmlns="" id="{E5BE199C-25E1-42BE-9AE0-B775AC2B1BCC}"/>
                </a:ext>
              </a:extLst>
            </p:cNvPr>
            <p:cNvSpPr>
              <a:spLocks noChangeArrowheads="1"/>
            </p:cNvSpPr>
            <p:nvPr/>
          </p:nvSpPr>
          <p:spPr bwMode="auto">
            <a:xfrm>
              <a:off x="411277" y="2025646"/>
              <a:ext cx="8554635" cy="1225868"/>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Statement: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t>A written account of what evidence a witness </a:t>
              </a:r>
              <a:b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t>can give about an incident</a:t>
              </a:r>
            </a:p>
          </p:txBody>
        </p:sp>
        <p:grpSp>
          <p:nvGrpSpPr>
            <p:cNvPr id="7" name="Group 63">
              <a:extLst>
                <a:ext uri="{FF2B5EF4-FFF2-40B4-BE49-F238E27FC236}">
                  <a16:creationId xmlns:a16="http://schemas.microsoft.com/office/drawing/2014/main" xmlns="" id="{4CA4169D-93C8-4911-B524-F2F355084446}"/>
                </a:ext>
              </a:extLst>
            </p:cNvPr>
            <p:cNvGrpSpPr>
              <a:grpSpLocks/>
            </p:cNvGrpSpPr>
            <p:nvPr/>
          </p:nvGrpSpPr>
          <p:grpSpPr bwMode="auto">
            <a:xfrm>
              <a:off x="252945" y="1881193"/>
              <a:ext cx="790575" cy="657225"/>
              <a:chOff x="2166297" y="4501361"/>
              <a:chExt cx="792000" cy="658801"/>
            </a:xfrm>
            <a:solidFill>
              <a:srgbClr val="F58305"/>
            </a:solidFill>
          </p:grpSpPr>
          <p:sp>
            <p:nvSpPr>
              <p:cNvPr id="8" name="Oval 7">
                <a:extLst>
                  <a:ext uri="{FF2B5EF4-FFF2-40B4-BE49-F238E27FC236}">
                    <a16:creationId xmlns:a16="http://schemas.microsoft.com/office/drawing/2014/main" xmlns="" id="{766146C2-9193-407D-BF4E-C449A035D1FB}"/>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200" b="1" i="0" u="none" strike="noStrike" kern="1200" cap="none" spc="0" normalizeH="0" baseline="0" noProof="0">
                  <a:ln>
                    <a:noFill/>
                  </a:ln>
                  <a:solidFill>
                    <a:srgbClr val="FFFFFF"/>
                  </a:solidFill>
                  <a:effectLst/>
                  <a:uLnTx/>
                  <a:uFillTx/>
                  <a:latin typeface="Arial"/>
                  <a:ea typeface="+mn-ea"/>
                  <a:cs typeface="Arial"/>
                </a:endParaRPr>
              </a:p>
            </p:txBody>
          </p:sp>
          <p:pic>
            <p:nvPicPr>
              <p:cNvPr id="9" name="Picture 65" descr="A close up of a logo&#10;&#10;Description automatically generated">
                <a:extLst>
                  <a:ext uri="{FF2B5EF4-FFF2-40B4-BE49-F238E27FC236}">
                    <a16:creationId xmlns:a16="http://schemas.microsoft.com/office/drawing/2014/main" xmlns="" id="{37E9AEA8-36D1-4039-9882-8D9449BD2680}"/>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grpSp>
    </p:spTree>
    <p:extLst>
      <p:ext uri="{BB962C8B-B14F-4D97-AF65-F5344CB8AC3E}">
        <p14:creationId xmlns:p14="http://schemas.microsoft.com/office/powerpoint/2010/main" val="136737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5E46D73-0E47-492B-A243-DF6BE1BDA572}"/>
              </a:ext>
            </a:extLst>
          </p:cNvPr>
          <p:cNvSpPr>
            <a:spLocks noGrp="1"/>
          </p:cNvSpPr>
          <p:nvPr>
            <p:ph type="title"/>
          </p:nvPr>
        </p:nvSpPr>
        <p:spPr/>
        <p:txBody>
          <a:bodyPr/>
          <a:lstStyle/>
          <a:p>
            <a:r>
              <a:rPr lang="en-GB" dirty="0"/>
              <a:t>Statements cont. </a:t>
            </a:r>
          </a:p>
        </p:txBody>
      </p:sp>
      <p:sp>
        <p:nvSpPr>
          <p:cNvPr id="5" name="Content Placeholder 4">
            <a:extLst>
              <a:ext uri="{FF2B5EF4-FFF2-40B4-BE49-F238E27FC236}">
                <a16:creationId xmlns:a16="http://schemas.microsoft.com/office/drawing/2014/main" xmlns="" id="{18870921-63F4-4F7D-9582-71670F296359}"/>
              </a:ext>
            </a:extLst>
          </p:cNvPr>
          <p:cNvSpPr>
            <a:spLocks noGrp="1"/>
          </p:cNvSpPr>
          <p:nvPr>
            <p:ph idx="4294967295"/>
          </p:nvPr>
        </p:nvSpPr>
        <p:spPr>
          <a:xfrm>
            <a:off x="251520" y="2421186"/>
            <a:ext cx="8640960" cy="3240087"/>
          </a:xfrm>
          <a:prstGeom prst="rect">
            <a:avLst/>
          </a:prstGeom>
        </p:spPr>
        <p:txBody>
          <a:bodyPr/>
          <a:lstStyle/>
          <a:p>
            <a:pPr>
              <a:buClr>
                <a:srgbClr val="00B0F0"/>
              </a:buClr>
            </a:pPr>
            <a:r>
              <a:rPr lang="en-GB" sz="2200" dirty="0"/>
              <a:t>to allow police officers to collate and evaluate evidence during investigations </a:t>
            </a:r>
          </a:p>
          <a:p>
            <a:pPr>
              <a:buClr>
                <a:srgbClr val="00B0F0"/>
              </a:buClr>
            </a:pPr>
            <a:r>
              <a:rPr lang="en-GB" sz="2200" dirty="0"/>
              <a:t>to record witnesses’ evidence as soon as is practicable </a:t>
            </a:r>
            <a:br>
              <a:rPr lang="en-GB" sz="2200" dirty="0"/>
            </a:br>
            <a:r>
              <a:rPr lang="en-GB" sz="2200" dirty="0"/>
              <a:t>after an incident </a:t>
            </a:r>
          </a:p>
          <a:p>
            <a:pPr>
              <a:buClr>
                <a:srgbClr val="00B0F0"/>
              </a:buClr>
            </a:pPr>
            <a:r>
              <a:rPr lang="en-GB" sz="2200" dirty="0"/>
              <a:t>to submit as evidence (when not contested) in court </a:t>
            </a:r>
            <a:br>
              <a:rPr lang="en-GB" sz="2200" dirty="0"/>
            </a:br>
            <a:r>
              <a:rPr lang="en-GB" sz="2200" dirty="0"/>
              <a:t>to save the attendance of a witness </a:t>
            </a:r>
          </a:p>
          <a:p>
            <a:pPr>
              <a:buClr>
                <a:srgbClr val="00B0F0"/>
              </a:buClr>
            </a:pPr>
            <a:r>
              <a:rPr lang="en-GB" sz="2200" dirty="0"/>
              <a:t>to refresh a witness’s memory prior to actually giving evidence in court. </a:t>
            </a:r>
          </a:p>
          <a:p>
            <a:pPr>
              <a:buClr>
                <a:srgbClr val="00B0F0"/>
              </a:buClr>
            </a:pPr>
            <a:endParaRPr lang="en-GB" sz="2200" dirty="0"/>
          </a:p>
        </p:txBody>
      </p:sp>
      <p:sp>
        <p:nvSpPr>
          <p:cNvPr id="2" name="Rectangle: Rounded Corners 1">
            <a:extLst>
              <a:ext uri="{FF2B5EF4-FFF2-40B4-BE49-F238E27FC236}">
                <a16:creationId xmlns:a16="http://schemas.microsoft.com/office/drawing/2014/main" xmlns="" id="{C3F2AD77-5240-4557-8A5B-0A05157FA1C8}"/>
              </a:ext>
            </a:extLst>
          </p:cNvPr>
          <p:cNvSpPr/>
          <p:nvPr/>
        </p:nvSpPr>
        <p:spPr>
          <a:xfrm>
            <a:off x="251520" y="1700808"/>
            <a:ext cx="8640960" cy="476726"/>
          </a:xfrm>
          <a:prstGeom prst="roundRect">
            <a:avLst/>
          </a:prstGeom>
          <a:solidFill>
            <a:srgbClr val="00B0F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Statements are taken for the following reasons: </a:t>
            </a:r>
          </a:p>
        </p:txBody>
      </p:sp>
    </p:spTree>
    <p:extLst>
      <p:ext uri="{BB962C8B-B14F-4D97-AF65-F5344CB8AC3E}">
        <p14:creationId xmlns:p14="http://schemas.microsoft.com/office/powerpoint/2010/main" val="35945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6B8C5AE-587B-466C-9C53-CD8D790D01A7}"/>
              </a:ext>
            </a:extLst>
          </p:cNvPr>
          <p:cNvSpPr>
            <a:spLocks noGrp="1"/>
          </p:cNvSpPr>
          <p:nvPr>
            <p:ph type="title"/>
          </p:nvPr>
        </p:nvSpPr>
        <p:spPr/>
        <p:txBody>
          <a:bodyPr/>
          <a:lstStyle/>
          <a:p>
            <a:r>
              <a:rPr lang="en-GB" dirty="0"/>
              <a:t>Use of force in statements </a:t>
            </a:r>
          </a:p>
        </p:txBody>
      </p:sp>
      <p:sp>
        <p:nvSpPr>
          <p:cNvPr id="4" name="Content Placeholder 3">
            <a:extLst>
              <a:ext uri="{FF2B5EF4-FFF2-40B4-BE49-F238E27FC236}">
                <a16:creationId xmlns:a16="http://schemas.microsoft.com/office/drawing/2014/main" xmlns="" id="{801CE5C1-0A41-4EA2-82B9-67827B7E07AE}"/>
              </a:ext>
            </a:extLst>
          </p:cNvPr>
          <p:cNvSpPr>
            <a:spLocks noGrp="1"/>
          </p:cNvSpPr>
          <p:nvPr>
            <p:ph idx="4294967295"/>
          </p:nvPr>
        </p:nvSpPr>
        <p:spPr>
          <a:xfrm>
            <a:off x="279127" y="2635379"/>
            <a:ext cx="8642350" cy="3455987"/>
          </a:xfrm>
          <a:prstGeom prst="rect">
            <a:avLst/>
          </a:prstGeom>
        </p:spPr>
        <p:txBody>
          <a:bodyPr/>
          <a:lstStyle/>
          <a:p>
            <a:pPr>
              <a:buClr>
                <a:srgbClr val="00B0F0"/>
              </a:buClr>
            </a:pPr>
            <a:r>
              <a:rPr lang="en-GB" sz="2200" dirty="0"/>
              <a:t>time, date and location of incident</a:t>
            </a:r>
          </a:p>
          <a:p>
            <a:pPr>
              <a:buClr>
                <a:srgbClr val="00B0F0"/>
              </a:buClr>
            </a:pPr>
            <a:r>
              <a:rPr lang="en-GB" sz="2200" dirty="0"/>
              <a:t>how the security operative (SO) was called to the incident</a:t>
            </a:r>
          </a:p>
          <a:p>
            <a:pPr>
              <a:buClr>
                <a:srgbClr val="00B0F0"/>
              </a:buClr>
            </a:pPr>
            <a:r>
              <a:rPr lang="en-GB" sz="2200" dirty="0"/>
              <a:t>what type of incident it was</a:t>
            </a:r>
          </a:p>
          <a:p>
            <a:pPr>
              <a:buClr>
                <a:srgbClr val="00B0F0"/>
              </a:buClr>
            </a:pPr>
            <a:r>
              <a:rPr lang="en-GB" sz="2200" dirty="0"/>
              <a:t>if the SO was alone</a:t>
            </a:r>
          </a:p>
          <a:p>
            <a:pPr>
              <a:buClr>
                <a:srgbClr val="00B0F0"/>
              </a:buClr>
            </a:pPr>
            <a:r>
              <a:rPr lang="en-GB" sz="2200" dirty="0"/>
              <a:t>how the incident was approached</a:t>
            </a:r>
          </a:p>
          <a:p>
            <a:pPr>
              <a:buClr>
                <a:srgbClr val="00B0F0"/>
              </a:buClr>
            </a:pPr>
            <a:r>
              <a:rPr lang="en-GB" sz="2200" dirty="0"/>
              <a:t>what was seen and heard</a:t>
            </a:r>
          </a:p>
          <a:p>
            <a:pPr>
              <a:buClr>
                <a:srgbClr val="00B0F0"/>
              </a:buClr>
            </a:pPr>
            <a:r>
              <a:rPr lang="en-GB" sz="2200" dirty="0"/>
              <a:t>number of people involved </a:t>
            </a:r>
          </a:p>
          <a:p>
            <a:pPr>
              <a:buClr>
                <a:srgbClr val="00B0F0"/>
              </a:buClr>
            </a:pPr>
            <a:r>
              <a:rPr lang="en-GB" sz="2200" dirty="0"/>
              <a:t>the state of mind of the people involved.</a:t>
            </a:r>
          </a:p>
          <a:p>
            <a:pPr>
              <a:buClr>
                <a:srgbClr val="00B0F0"/>
              </a:buClr>
            </a:pPr>
            <a:endParaRPr lang="en-GB" sz="2200" dirty="0"/>
          </a:p>
        </p:txBody>
      </p:sp>
      <p:sp>
        <p:nvSpPr>
          <p:cNvPr id="2" name="Rectangle: Rounded Corners 1">
            <a:extLst>
              <a:ext uri="{FF2B5EF4-FFF2-40B4-BE49-F238E27FC236}">
                <a16:creationId xmlns:a16="http://schemas.microsoft.com/office/drawing/2014/main" xmlns="" id="{0C914CC9-FC0B-45FD-8CF2-650B7761AE73}"/>
              </a:ext>
            </a:extLst>
          </p:cNvPr>
          <p:cNvSpPr/>
          <p:nvPr/>
        </p:nvSpPr>
        <p:spPr>
          <a:xfrm>
            <a:off x="251520" y="1268760"/>
            <a:ext cx="8640960" cy="1225868"/>
          </a:xfrm>
          <a:prstGeom prst="roundRect">
            <a:avLst/>
          </a:prstGeom>
          <a:solidFill>
            <a:srgbClr val="00B0F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If force is used against a person or while carrying out a lawful arrest, the incident will need to be explained in detail, including:</a:t>
            </a:r>
          </a:p>
        </p:txBody>
      </p:sp>
    </p:spTree>
    <p:extLst>
      <p:ext uri="{BB962C8B-B14F-4D97-AF65-F5344CB8AC3E}">
        <p14:creationId xmlns:p14="http://schemas.microsoft.com/office/powerpoint/2010/main" val="39151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xmlns="" id="{6B278823-93CB-4EF6-92B5-DA814B6E9C99}"/>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a:off x="4860032" y="1628800"/>
            <a:ext cx="3873118" cy="3875288"/>
          </a:xfrm>
          <a:prstGeom prst="rect">
            <a:avLst/>
          </a:prstGeom>
        </p:spPr>
      </p:pic>
      <p:sp>
        <p:nvSpPr>
          <p:cNvPr id="2" name="Title 1">
            <a:extLst>
              <a:ext uri="{FF2B5EF4-FFF2-40B4-BE49-F238E27FC236}">
                <a16:creationId xmlns:a16="http://schemas.microsoft.com/office/drawing/2014/main" xmlns="" id="{AE834A6D-ACD2-4B9C-99B7-6375A792A25C}"/>
              </a:ext>
            </a:extLst>
          </p:cNvPr>
          <p:cNvSpPr>
            <a:spLocks noGrp="1"/>
          </p:cNvSpPr>
          <p:nvPr>
            <p:ph type="title"/>
          </p:nvPr>
        </p:nvSpPr>
        <p:spPr/>
        <p:txBody>
          <a:bodyPr/>
          <a:lstStyle/>
          <a:p>
            <a:r>
              <a:rPr lang="en-GB" dirty="0"/>
              <a:t>Use of force in statements cont. </a:t>
            </a:r>
          </a:p>
        </p:txBody>
      </p:sp>
      <p:sp>
        <p:nvSpPr>
          <p:cNvPr id="3" name="Content Placeholder 2">
            <a:extLst>
              <a:ext uri="{FF2B5EF4-FFF2-40B4-BE49-F238E27FC236}">
                <a16:creationId xmlns:a16="http://schemas.microsoft.com/office/drawing/2014/main" xmlns="" id="{720E3454-BF20-48C4-95AC-9AF0312EFC55}"/>
              </a:ext>
            </a:extLst>
          </p:cNvPr>
          <p:cNvSpPr>
            <a:spLocks noGrp="1"/>
          </p:cNvSpPr>
          <p:nvPr>
            <p:ph idx="1"/>
          </p:nvPr>
        </p:nvSpPr>
        <p:spPr/>
        <p:txBody>
          <a:bodyPr/>
          <a:lstStyle/>
          <a:p>
            <a:r>
              <a:rPr lang="en-GB" sz="2200" dirty="0"/>
              <a:t>the offender’s size in comparison to the SO </a:t>
            </a:r>
          </a:p>
          <a:p>
            <a:r>
              <a:rPr lang="en-GB" sz="2200" dirty="0"/>
              <a:t>how the SO felt about the situation </a:t>
            </a:r>
          </a:p>
          <a:p>
            <a:r>
              <a:rPr lang="en-GB" sz="2200" dirty="0"/>
              <a:t>actions that were taken </a:t>
            </a:r>
          </a:p>
          <a:p>
            <a:r>
              <a:rPr lang="en-GB" sz="2200" dirty="0"/>
              <a:t>what was said to the offender </a:t>
            </a:r>
          </a:p>
          <a:p>
            <a:r>
              <a:rPr lang="en-GB" sz="2200" dirty="0"/>
              <a:t>what was said to the SO </a:t>
            </a:r>
          </a:p>
          <a:p>
            <a:r>
              <a:rPr lang="en-GB" sz="2200" dirty="0"/>
              <a:t>why the SO decided to use force </a:t>
            </a:r>
          </a:p>
          <a:p>
            <a:r>
              <a:rPr lang="en-GB" sz="2200" dirty="0"/>
              <a:t>how much force was used </a:t>
            </a:r>
          </a:p>
          <a:p>
            <a:r>
              <a:rPr lang="en-GB" sz="2200" dirty="0"/>
              <a:t>what the level of resistance was </a:t>
            </a:r>
          </a:p>
          <a:p>
            <a:r>
              <a:rPr lang="en-GB" sz="2200" dirty="0"/>
              <a:t>how the offender was restrained or ejected </a:t>
            </a:r>
          </a:p>
          <a:p>
            <a:r>
              <a:rPr lang="en-GB" sz="2200" dirty="0"/>
              <a:t>how they were held until police arrived </a:t>
            </a:r>
          </a:p>
          <a:p>
            <a:r>
              <a:rPr lang="en-GB" sz="2200" dirty="0"/>
              <a:t>whether there were any injuries. </a:t>
            </a:r>
          </a:p>
          <a:p>
            <a:endParaRPr lang="en-GB" sz="2200" dirty="0"/>
          </a:p>
          <a:p>
            <a:endParaRPr lang="en-GB" sz="2200" dirty="0"/>
          </a:p>
          <a:p>
            <a:endParaRPr lang="en-GB" sz="2200" dirty="0"/>
          </a:p>
          <a:p>
            <a:endParaRPr lang="en-GB" sz="2200" dirty="0"/>
          </a:p>
          <a:p>
            <a:endParaRPr lang="en-GB" sz="2200" dirty="0"/>
          </a:p>
        </p:txBody>
      </p:sp>
    </p:spTree>
    <p:extLst>
      <p:ext uri="{BB962C8B-B14F-4D97-AF65-F5344CB8AC3E}">
        <p14:creationId xmlns:p14="http://schemas.microsoft.com/office/powerpoint/2010/main" val="54382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4E76D9E-049D-4D77-8F8E-FFCCFCE44F9F}"/>
              </a:ext>
            </a:extLst>
          </p:cNvPr>
          <p:cNvSpPr>
            <a:spLocks noGrp="1"/>
          </p:cNvSpPr>
          <p:nvPr>
            <p:ph type="title"/>
          </p:nvPr>
        </p:nvSpPr>
        <p:spPr/>
        <p:txBody>
          <a:bodyPr/>
          <a:lstStyle/>
          <a:p>
            <a:r>
              <a:rPr lang="en-GB" dirty="0"/>
              <a:t>Use of force in statements cont.  </a:t>
            </a:r>
          </a:p>
        </p:txBody>
      </p:sp>
      <p:sp>
        <p:nvSpPr>
          <p:cNvPr id="4" name="Content Placeholder 3">
            <a:extLst>
              <a:ext uri="{FF2B5EF4-FFF2-40B4-BE49-F238E27FC236}">
                <a16:creationId xmlns:a16="http://schemas.microsoft.com/office/drawing/2014/main" xmlns="" id="{3F05B0FF-4E10-463F-B390-DA3911D4C11C}"/>
              </a:ext>
            </a:extLst>
          </p:cNvPr>
          <p:cNvSpPr>
            <a:spLocks noGrp="1"/>
          </p:cNvSpPr>
          <p:nvPr>
            <p:ph idx="4294967295"/>
          </p:nvPr>
        </p:nvSpPr>
        <p:spPr>
          <a:xfrm>
            <a:off x="251520" y="2348991"/>
            <a:ext cx="8424935" cy="2160017"/>
          </a:xfrm>
          <a:prstGeom prst="rect">
            <a:avLst/>
          </a:prstGeom>
        </p:spPr>
        <p:txBody>
          <a:bodyPr/>
          <a:lstStyle/>
          <a:p>
            <a:pPr>
              <a:buClr>
                <a:srgbClr val="00B0F0"/>
              </a:buClr>
            </a:pPr>
            <a:r>
              <a:rPr lang="en-GB" sz="2200" dirty="0"/>
              <a:t>details of the officer who took the offender from the SO </a:t>
            </a:r>
          </a:p>
          <a:p>
            <a:pPr>
              <a:buClr>
                <a:srgbClr val="00B0F0"/>
              </a:buClr>
            </a:pPr>
            <a:r>
              <a:rPr lang="en-GB" sz="2200" dirty="0"/>
              <a:t>details of any witnesses </a:t>
            </a:r>
          </a:p>
          <a:p>
            <a:pPr>
              <a:buClr>
                <a:srgbClr val="00B0F0"/>
              </a:buClr>
            </a:pPr>
            <a:r>
              <a:rPr lang="en-GB" sz="2200" dirty="0"/>
              <a:t>details of first-aid/medical support provided </a:t>
            </a:r>
          </a:p>
          <a:p>
            <a:pPr>
              <a:buClr>
                <a:srgbClr val="00B0F0"/>
              </a:buClr>
            </a:pPr>
            <a:r>
              <a:rPr lang="en-GB" sz="2200" dirty="0"/>
              <a:t>details of the support involved and any follow-up action required.</a:t>
            </a:r>
          </a:p>
        </p:txBody>
      </p:sp>
      <p:pic>
        <p:nvPicPr>
          <p:cNvPr id="9" name="Picture 8" descr="A picture containing drawing&#10;&#10;Description automatically generated">
            <a:extLst>
              <a:ext uri="{FF2B5EF4-FFF2-40B4-BE49-F238E27FC236}">
                <a16:creationId xmlns:a16="http://schemas.microsoft.com/office/drawing/2014/main" xmlns="" id="{DB324743-7AD7-49CB-8806-C106B715B143}"/>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a:off x="4815185" y="1491356"/>
            <a:ext cx="3873118" cy="3875288"/>
          </a:xfrm>
          <a:prstGeom prst="rect">
            <a:avLst/>
          </a:prstGeom>
        </p:spPr>
      </p:pic>
    </p:spTree>
    <p:extLst>
      <p:ext uri="{BB962C8B-B14F-4D97-AF65-F5344CB8AC3E}">
        <p14:creationId xmlns:p14="http://schemas.microsoft.com/office/powerpoint/2010/main" val="4011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7EE592E-C16F-4B94-86EC-6018866DF005}"/>
              </a:ext>
            </a:extLst>
          </p:cNvPr>
          <p:cNvSpPr>
            <a:spLocks noGrp="1"/>
          </p:cNvSpPr>
          <p:nvPr>
            <p:ph type="title"/>
          </p:nvPr>
        </p:nvSpPr>
        <p:spPr/>
        <p:txBody>
          <a:bodyPr/>
          <a:lstStyle/>
          <a:p>
            <a:r>
              <a:rPr lang="en-GB" dirty="0"/>
              <a:t>Identification in statements </a:t>
            </a:r>
          </a:p>
        </p:txBody>
      </p:sp>
      <p:sp>
        <p:nvSpPr>
          <p:cNvPr id="4" name="Content Placeholder 3">
            <a:extLst>
              <a:ext uri="{FF2B5EF4-FFF2-40B4-BE49-F238E27FC236}">
                <a16:creationId xmlns:a16="http://schemas.microsoft.com/office/drawing/2014/main" xmlns="" id="{7FB599A6-7CFA-4927-8C82-4AD27BAD8B33}"/>
              </a:ext>
            </a:extLst>
          </p:cNvPr>
          <p:cNvSpPr>
            <a:spLocks noGrp="1"/>
          </p:cNvSpPr>
          <p:nvPr>
            <p:ph idx="4294967295"/>
          </p:nvPr>
        </p:nvSpPr>
        <p:spPr>
          <a:xfrm>
            <a:off x="323528" y="2662064"/>
            <a:ext cx="8642350" cy="3096220"/>
          </a:xfrm>
          <a:prstGeom prst="rect">
            <a:avLst/>
          </a:prstGeom>
        </p:spPr>
        <p:txBody>
          <a:bodyPr/>
          <a:lstStyle/>
          <a:p>
            <a:pPr>
              <a:buClr>
                <a:srgbClr val="00B0F0"/>
              </a:buClr>
            </a:pPr>
            <a:r>
              <a:rPr lang="en-GB" sz="2200" dirty="0"/>
              <a:t>How long was the person observed for?</a:t>
            </a:r>
          </a:p>
          <a:p>
            <a:pPr>
              <a:buClr>
                <a:srgbClr val="00B0F0"/>
              </a:buClr>
            </a:pPr>
            <a:r>
              <a:rPr lang="en-GB" sz="2200" dirty="0"/>
              <a:t>How far away was the person from the SO? </a:t>
            </a:r>
          </a:p>
          <a:p>
            <a:pPr>
              <a:buClr>
                <a:srgbClr val="00B0F0"/>
              </a:buClr>
            </a:pPr>
            <a:r>
              <a:rPr lang="en-GB" sz="2200" dirty="0"/>
              <a:t>What were the lighting conditions like?</a:t>
            </a:r>
          </a:p>
          <a:p>
            <a:pPr>
              <a:buClr>
                <a:srgbClr val="00B0F0"/>
              </a:buClr>
            </a:pPr>
            <a:r>
              <a:rPr lang="en-GB" sz="2200" dirty="0"/>
              <a:t>Was the view impeded at any point?</a:t>
            </a:r>
          </a:p>
          <a:p>
            <a:pPr>
              <a:buClr>
                <a:srgbClr val="00B0F0"/>
              </a:buClr>
            </a:pPr>
            <a:r>
              <a:rPr lang="en-GB" sz="2200" dirty="0"/>
              <a:t>Has the SO seen the person before, if so how many times?</a:t>
            </a:r>
          </a:p>
          <a:p>
            <a:pPr>
              <a:buClr>
                <a:srgbClr val="00B0F0"/>
              </a:buClr>
            </a:pPr>
            <a:r>
              <a:rPr lang="en-GB" sz="2200" dirty="0"/>
              <a:t>Is there any special reason for remembering the person? </a:t>
            </a:r>
          </a:p>
          <a:p>
            <a:pPr marL="0" indent="0">
              <a:buClr>
                <a:srgbClr val="00B0F0"/>
              </a:buClr>
              <a:buNone/>
            </a:pPr>
            <a:endParaRPr lang="en-GB" sz="2200" dirty="0"/>
          </a:p>
        </p:txBody>
      </p:sp>
      <p:sp>
        <p:nvSpPr>
          <p:cNvPr id="2" name="Rectangle 1">
            <a:extLst>
              <a:ext uri="{FF2B5EF4-FFF2-40B4-BE49-F238E27FC236}">
                <a16:creationId xmlns:a16="http://schemas.microsoft.com/office/drawing/2014/main" xmlns="" id="{7D4EC3AA-3D60-480B-8F4D-713BE8BC8F4F}"/>
              </a:ext>
            </a:extLst>
          </p:cNvPr>
          <p:cNvSpPr/>
          <p:nvPr/>
        </p:nvSpPr>
        <p:spPr>
          <a:xfrm>
            <a:off x="250130" y="1725960"/>
            <a:ext cx="8642350"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Descriptions of people may need to be given when providing </a:t>
            </a:r>
            <a:b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a statement. Accurate information must be provided</a:t>
            </a:r>
          </a:p>
        </p:txBody>
      </p:sp>
    </p:spTree>
    <p:extLst>
      <p:ext uri="{BB962C8B-B14F-4D97-AF65-F5344CB8AC3E}">
        <p14:creationId xmlns:p14="http://schemas.microsoft.com/office/powerpoint/2010/main" val="158518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Individual licensing</a:t>
            </a:r>
          </a:p>
        </p:txBody>
      </p:sp>
      <p:sp>
        <p:nvSpPr>
          <p:cNvPr id="3" name="Rounded Rectangle 2"/>
          <p:cNvSpPr/>
          <p:nvPr/>
        </p:nvSpPr>
        <p:spPr>
          <a:xfrm>
            <a:off x="431540" y="1971814"/>
            <a:ext cx="8280920" cy="1736646"/>
          </a:xfrm>
          <a:prstGeom prst="roundRect">
            <a:avLst/>
          </a:prstGeom>
          <a:solidFill>
            <a:srgbClr val="ABE9FF"/>
          </a:solidFill>
          <a:ln w="38100">
            <a:solidFill>
              <a:srgbClr val="00B0F0"/>
            </a:solidFill>
          </a:ln>
        </p:spPr>
        <p:txBody>
          <a:bodyPr wrap="square" anchor="ctr">
            <a:spAutoFit/>
          </a:bodyPr>
          <a:lstStyle/>
          <a:p>
            <a:pPr eaLnBrk="0" fontAlgn="base" hangingPunct="0">
              <a:spcBef>
                <a:spcPct val="20000"/>
              </a:spcBef>
              <a:spcAft>
                <a:spcPct val="0"/>
              </a:spcAft>
              <a:buClr>
                <a:srgbClr val="00B0F0"/>
              </a:buClr>
            </a:pPr>
            <a:r>
              <a:rPr lang="en-GB" b="1" kern="0" dirty="0">
                <a:solidFill>
                  <a:schemeClr val="tx1"/>
                </a:solidFill>
              </a:rPr>
              <a:t>Licensing ensures that security operatives are:</a:t>
            </a:r>
          </a:p>
          <a:p>
            <a:pPr eaLnBrk="0" fontAlgn="base" hangingPunct="0">
              <a:spcBef>
                <a:spcPct val="20000"/>
              </a:spcBef>
              <a:spcAft>
                <a:spcPct val="0"/>
              </a:spcAft>
              <a:buClr>
                <a:srgbClr val="00B0F0"/>
              </a:buClr>
            </a:pPr>
            <a:endParaRPr lang="en-GB" sz="1200" b="1" kern="0" dirty="0">
              <a:solidFill>
                <a:schemeClr val="tx1"/>
              </a:solidFill>
            </a:endParaRPr>
          </a:p>
          <a:p>
            <a:pPr marL="342900" indent="-342900" eaLnBrk="0" hangingPunct="0">
              <a:spcBef>
                <a:spcPct val="20000"/>
              </a:spcBef>
              <a:buClr>
                <a:srgbClr val="00B0F0"/>
              </a:buClr>
              <a:buFont typeface="Arial" panose="020B0604020202020204" pitchFamily="34" charset="0"/>
              <a:buChar char="●"/>
            </a:pPr>
            <a:r>
              <a:rPr lang="en-GB" kern="0" dirty="0">
                <a:solidFill>
                  <a:schemeClr val="tx1"/>
                </a:solidFill>
              </a:rPr>
              <a:t>‘fit and proper’ persons</a:t>
            </a:r>
          </a:p>
          <a:p>
            <a:pPr marL="342900" indent="-342900" eaLnBrk="0" hangingPunct="0">
              <a:spcBef>
                <a:spcPct val="20000"/>
              </a:spcBef>
              <a:buClr>
                <a:srgbClr val="00B0F0"/>
              </a:buClr>
              <a:buFont typeface="Arial" panose="020B0604020202020204" pitchFamily="34" charset="0"/>
              <a:buChar char="●"/>
            </a:pPr>
            <a:r>
              <a:rPr lang="en-GB" kern="0" dirty="0">
                <a:solidFill>
                  <a:schemeClr val="tx1"/>
                </a:solidFill>
              </a:rPr>
              <a:t>properly trained and qualified to do their jobs</a:t>
            </a:r>
          </a:p>
        </p:txBody>
      </p:sp>
      <p:sp>
        <p:nvSpPr>
          <p:cNvPr id="7" name="Rounded Rectangle 6"/>
          <p:cNvSpPr/>
          <p:nvPr/>
        </p:nvSpPr>
        <p:spPr>
          <a:xfrm>
            <a:off x="431540" y="3933056"/>
            <a:ext cx="8280920" cy="919401"/>
          </a:xfrm>
          <a:prstGeom prst="roundRect">
            <a:avLst/>
          </a:prstGeom>
          <a:solidFill>
            <a:schemeClr val="tx1"/>
          </a:solidFill>
          <a:ln w="38100">
            <a:noFill/>
          </a:ln>
        </p:spPr>
        <p:txBody>
          <a:bodyPr wrap="square" anchor="ctr">
            <a:spAutoFit/>
          </a:bodyPr>
          <a:lstStyle/>
          <a:p>
            <a:pPr algn="ctr" eaLnBrk="0" fontAlgn="base" hangingPunct="0">
              <a:spcBef>
                <a:spcPct val="20000"/>
              </a:spcBef>
              <a:spcAft>
                <a:spcPct val="0"/>
              </a:spcAft>
              <a:buClr>
                <a:srgbClr val="00B0F0"/>
              </a:buClr>
            </a:pPr>
            <a:r>
              <a:rPr lang="en-GB" sz="2400" b="1" kern="0" dirty="0"/>
              <a:t>The SIA sets standards of conduct, training </a:t>
            </a:r>
            <a:br>
              <a:rPr lang="en-GB" sz="2400" b="1" kern="0" dirty="0"/>
            </a:br>
            <a:r>
              <a:rPr lang="en-GB" sz="2400" b="1" kern="0" dirty="0"/>
              <a:t>and supervision within the industry.</a:t>
            </a:r>
          </a:p>
        </p:txBody>
      </p:sp>
    </p:spTree>
    <p:extLst>
      <p:ext uri="{BB962C8B-B14F-4D97-AF65-F5344CB8AC3E}">
        <p14:creationId xmlns:p14="http://schemas.microsoft.com/office/powerpoint/2010/main" val="218489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FE128C-B4D5-45B6-880D-14BC3305D5BD}"/>
              </a:ext>
            </a:extLst>
          </p:cNvPr>
          <p:cNvSpPr>
            <a:spLocks noGrp="1"/>
          </p:cNvSpPr>
          <p:nvPr>
            <p:ph type="title"/>
          </p:nvPr>
        </p:nvSpPr>
        <p:spPr/>
        <p:txBody>
          <a:bodyPr/>
          <a:lstStyle/>
          <a:p>
            <a:r>
              <a:rPr lang="en-GB" dirty="0"/>
              <a:t>Identification in statements cont. </a:t>
            </a:r>
          </a:p>
        </p:txBody>
      </p:sp>
      <p:sp>
        <p:nvSpPr>
          <p:cNvPr id="4" name="Rounded Rectangle 5">
            <a:extLst>
              <a:ext uri="{FF2B5EF4-FFF2-40B4-BE49-F238E27FC236}">
                <a16:creationId xmlns:a16="http://schemas.microsoft.com/office/drawing/2014/main" xmlns="" id="{FE6DE446-4FC4-4035-96E4-49C5BDC8D5D6}"/>
              </a:ext>
            </a:extLst>
          </p:cNvPr>
          <p:cNvSpPr/>
          <p:nvPr/>
        </p:nvSpPr>
        <p:spPr>
          <a:xfrm>
            <a:off x="251520" y="3003351"/>
            <a:ext cx="8640960" cy="851297"/>
          </a:xfrm>
          <a:prstGeom prst="roundRect">
            <a:avLst/>
          </a:prstGeom>
          <a:solidFill>
            <a:schemeClr val="bg1">
              <a:lumMod val="85000"/>
            </a:schemeClr>
          </a:solidFill>
          <a:ln w="38100">
            <a:solidFill>
              <a:schemeClr val="tx1"/>
            </a:solidFill>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Covering all of these points will provide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good evidence for the prosecution. </a:t>
            </a:r>
          </a:p>
        </p:txBody>
      </p:sp>
    </p:spTree>
    <p:extLst>
      <p:ext uri="{BB962C8B-B14F-4D97-AF65-F5344CB8AC3E}">
        <p14:creationId xmlns:p14="http://schemas.microsoft.com/office/powerpoint/2010/main" val="108565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Attending court</a:t>
            </a:r>
          </a:p>
        </p:txBody>
      </p:sp>
      <p:sp>
        <p:nvSpPr>
          <p:cNvPr id="4" name="Content Placeholder 3"/>
          <p:cNvSpPr>
            <a:spLocks noGrp="1"/>
          </p:cNvSpPr>
          <p:nvPr>
            <p:ph idx="4294967295"/>
          </p:nvPr>
        </p:nvSpPr>
        <p:spPr>
          <a:xfrm>
            <a:off x="216605" y="1280745"/>
            <a:ext cx="8642350" cy="4824412"/>
          </a:xfrm>
          <a:prstGeom prst="rect">
            <a:avLst/>
          </a:prstGeom>
        </p:spPr>
        <p:txBody>
          <a:bodyPr/>
          <a:lstStyle/>
          <a:p>
            <a:pPr>
              <a:buClr>
                <a:srgbClr val="00B0F0"/>
              </a:buClr>
            </a:pPr>
            <a:r>
              <a:rPr lang="en-GB" sz="1800" dirty="0"/>
              <a:t>Follow your organisation’s policies and procedures</a:t>
            </a:r>
          </a:p>
          <a:p>
            <a:pPr>
              <a:buClr>
                <a:srgbClr val="00B0F0"/>
              </a:buClr>
            </a:pPr>
            <a:r>
              <a:rPr lang="en-GB" sz="1800" dirty="0"/>
              <a:t>Arrive at court in good time and let CPS know </a:t>
            </a:r>
            <a:br>
              <a:rPr lang="en-GB" sz="1800" dirty="0"/>
            </a:br>
            <a:r>
              <a:rPr lang="en-GB" sz="1800" dirty="0"/>
              <a:t>you are there </a:t>
            </a:r>
          </a:p>
          <a:p>
            <a:pPr>
              <a:buClr>
                <a:srgbClr val="00B0F0"/>
              </a:buClr>
            </a:pPr>
            <a:r>
              <a:rPr lang="en-GB" sz="1800" dirty="0"/>
              <a:t>Read your statement (if not already read through)</a:t>
            </a:r>
          </a:p>
          <a:p>
            <a:pPr>
              <a:buClr>
                <a:srgbClr val="00B0F0"/>
              </a:buClr>
            </a:pPr>
            <a:r>
              <a:rPr lang="en-GB" sz="1800" dirty="0"/>
              <a:t>Follow any legal advice from your representative</a:t>
            </a:r>
          </a:p>
          <a:p>
            <a:pPr>
              <a:buClr>
                <a:srgbClr val="00B0F0"/>
              </a:buClr>
            </a:pPr>
            <a:r>
              <a:rPr lang="en-GB" sz="1800" dirty="0"/>
              <a:t>Avoid giving opinion (unless asked)</a:t>
            </a:r>
          </a:p>
          <a:p>
            <a:pPr>
              <a:buClr>
                <a:srgbClr val="00B0F0"/>
              </a:buClr>
            </a:pPr>
            <a:r>
              <a:rPr lang="en-GB" sz="1800" dirty="0"/>
              <a:t>Keep your answers straightforward</a:t>
            </a:r>
          </a:p>
          <a:p>
            <a:pPr>
              <a:buClr>
                <a:srgbClr val="00B0F0"/>
              </a:buClr>
            </a:pPr>
            <a:r>
              <a:rPr lang="en-GB" sz="1800" dirty="0"/>
              <a:t>You will be asked questions by </a:t>
            </a:r>
            <a:br>
              <a:rPr lang="en-GB" sz="1800" dirty="0"/>
            </a:br>
            <a:r>
              <a:rPr lang="en-GB" sz="1800" dirty="0"/>
              <a:t>the solicitors (barristers in CC)</a:t>
            </a:r>
          </a:p>
          <a:p>
            <a:pPr>
              <a:buClr>
                <a:srgbClr val="00B0F0"/>
              </a:buClr>
            </a:pPr>
            <a:r>
              <a:rPr lang="en-GB" sz="1800" dirty="0"/>
              <a:t>Address your answers to the judge, </a:t>
            </a:r>
            <a:br>
              <a:rPr lang="en-GB" sz="1800" dirty="0"/>
            </a:br>
            <a:r>
              <a:rPr lang="en-GB" sz="1800" dirty="0"/>
              <a:t>magistrate or jury</a:t>
            </a:r>
          </a:p>
          <a:p>
            <a:pPr>
              <a:buClr>
                <a:srgbClr val="00B0F0"/>
              </a:buClr>
            </a:pPr>
            <a:r>
              <a:rPr lang="en-GB" sz="1800" dirty="0"/>
              <a:t>If you do not know the answer to a question, </a:t>
            </a:r>
            <a:br>
              <a:rPr lang="en-GB" sz="1800" dirty="0"/>
            </a:br>
            <a:r>
              <a:rPr lang="en-GB" sz="1800" dirty="0"/>
              <a:t>say so</a:t>
            </a:r>
          </a:p>
          <a:p>
            <a:pPr>
              <a:buClr>
                <a:srgbClr val="00B0F0"/>
              </a:buClr>
            </a:pPr>
            <a:r>
              <a:rPr lang="en-GB" sz="1800" dirty="0"/>
              <a:t>Follow your organisation’s policies and procedure.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700A9E59-D71A-1B4B-AA12-6D1F7E9E1E86}"/>
              </a:ext>
            </a:extLst>
          </p:cNvPr>
          <p:cNvSpPr/>
          <p:nvPr/>
        </p:nvSpPr>
        <p:spPr bwMode="auto">
          <a:xfrm>
            <a:off x="239202" y="2632518"/>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EE42DAF7-55FA-0F43-AB6A-31970B34148F}"/>
              </a:ext>
            </a:extLst>
          </p:cNvPr>
          <p:cNvSpPr/>
          <p:nvPr/>
        </p:nvSpPr>
        <p:spPr bwMode="auto">
          <a:xfrm>
            <a:off x="383218" y="2821552"/>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D8E7FD50-C7A3-114C-B211-80E1A7B1003A}"/>
              </a:ext>
            </a:extLst>
          </p:cNvPr>
          <p:cNvSpPr txBox="1"/>
          <p:nvPr/>
        </p:nvSpPr>
        <p:spPr>
          <a:xfrm>
            <a:off x="902644" y="1872851"/>
            <a:ext cx="7977518" cy="461665"/>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Explain the importance of accurate record-keeping.</a:t>
            </a:r>
          </a:p>
        </p:txBody>
      </p:sp>
      <p:sp>
        <p:nvSpPr>
          <p:cNvPr id="14" name="Oval 13">
            <a:extLst>
              <a:ext uri="{FF2B5EF4-FFF2-40B4-BE49-F238E27FC236}">
                <a16:creationId xmlns:a16="http://schemas.microsoft.com/office/drawing/2014/main" xmlns="" id="{148F743B-AE51-B041-9573-67035BC0DEAC}"/>
              </a:ext>
            </a:extLst>
          </p:cNvPr>
          <p:cNvSpPr/>
          <p:nvPr/>
        </p:nvSpPr>
        <p:spPr bwMode="auto">
          <a:xfrm>
            <a:off x="251520" y="1848052"/>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5" name="Rounded Rectangle 4">
            <a:extLst>
              <a:ext uri="{FF2B5EF4-FFF2-40B4-BE49-F238E27FC236}">
                <a16:creationId xmlns:a16="http://schemas.microsoft.com/office/drawing/2014/main" xmlns="" id="{C3E81C36-314D-684C-948D-97D770CAE77F}"/>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03B5F207-9B0E-4842-94A9-0D4566430C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FDE9ECCE-B746-AD42-BBC7-0C0730005CED}"/>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8</a:t>
            </a:r>
          </a:p>
        </p:txBody>
      </p:sp>
    </p:spTree>
    <p:extLst>
      <p:ext uri="{BB962C8B-B14F-4D97-AF65-F5344CB8AC3E}">
        <p14:creationId xmlns:p14="http://schemas.microsoft.com/office/powerpoint/2010/main" val="56151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700A9E59-D71A-1B4B-AA12-6D1F7E9E1E86}"/>
              </a:ext>
            </a:extLst>
          </p:cNvPr>
          <p:cNvSpPr/>
          <p:nvPr/>
        </p:nvSpPr>
        <p:spPr bwMode="auto">
          <a:xfrm>
            <a:off x="239202" y="2632518"/>
            <a:ext cx="8640960" cy="180459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EE42DAF7-55FA-0F43-AB6A-31970B34148F}"/>
              </a:ext>
            </a:extLst>
          </p:cNvPr>
          <p:cNvSpPr/>
          <p:nvPr/>
        </p:nvSpPr>
        <p:spPr bwMode="auto">
          <a:xfrm>
            <a:off x="383218" y="2821552"/>
            <a:ext cx="8323794" cy="137589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p:txBody>
      </p:sp>
      <p:sp>
        <p:nvSpPr>
          <p:cNvPr id="13" name="TextBox 12">
            <a:extLst>
              <a:ext uri="{FF2B5EF4-FFF2-40B4-BE49-F238E27FC236}">
                <a16:creationId xmlns:a16="http://schemas.microsoft.com/office/drawing/2014/main" xmlns="" id="{D8E7FD50-C7A3-114C-B211-80E1A7B1003A}"/>
              </a:ext>
            </a:extLst>
          </p:cNvPr>
          <p:cNvSpPr txBox="1"/>
          <p:nvPr/>
        </p:nvSpPr>
        <p:spPr>
          <a:xfrm>
            <a:off x="902644" y="1872851"/>
            <a:ext cx="7977518" cy="461665"/>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Explain the importance of accurate record-keeping.</a:t>
            </a:r>
          </a:p>
        </p:txBody>
      </p:sp>
      <p:sp>
        <p:nvSpPr>
          <p:cNvPr id="14" name="Oval 13">
            <a:extLst>
              <a:ext uri="{FF2B5EF4-FFF2-40B4-BE49-F238E27FC236}">
                <a16:creationId xmlns:a16="http://schemas.microsoft.com/office/drawing/2014/main" xmlns="" id="{148F743B-AE51-B041-9573-67035BC0DEAC}"/>
              </a:ext>
            </a:extLst>
          </p:cNvPr>
          <p:cNvSpPr/>
          <p:nvPr/>
        </p:nvSpPr>
        <p:spPr bwMode="auto">
          <a:xfrm>
            <a:off x="251520" y="1848052"/>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5" name="Rounded Rectangle 4">
            <a:extLst>
              <a:ext uri="{FF2B5EF4-FFF2-40B4-BE49-F238E27FC236}">
                <a16:creationId xmlns:a16="http://schemas.microsoft.com/office/drawing/2014/main" xmlns="" id="{C3E81C36-314D-684C-948D-97D770CAE77F}"/>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03B5F207-9B0E-4842-94A9-0D4566430C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FDE9ECCE-B746-AD42-BBC7-0C0730005CED}"/>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8</a:t>
            </a:r>
          </a:p>
        </p:txBody>
      </p:sp>
      <p:sp>
        <p:nvSpPr>
          <p:cNvPr id="9" name="TextBox 8">
            <a:extLst>
              <a:ext uri="{FF2B5EF4-FFF2-40B4-BE49-F238E27FC236}">
                <a16:creationId xmlns:a16="http://schemas.microsoft.com/office/drawing/2014/main" xmlns="" id="{F83B6B55-D468-314A-893C-21AD462A858A}"/>
              </a:ext>
            </a:extLst>
          </p:cNvPr>
          <p:cNvSpPr txBox="1"/>
          <p:nvPr/>
        </p:nvSpPr>
        <p:spPr>
          <a:xfrm>
            <a:off x="436988" y="2808984"/>
            <a:ext cx="7992887" cy="1107996"/>
          </a:xfrm>
          <a:prstGeom prst="rect">
            <a:avLst/>
          </a:prstGeom>
          <a:noFill/>
        </p:spPr>
        <p:txBody>
          <a:bodyPr wrap="square" rtlCol="0">
            <a:spAutoFit/>
          </a:bodyPr>
          <a:lstStyle/>
          <a:p>
            <a:pPr>
              <a:spcBef>
                <a:spcPts val="600"/>
              </a:spcBef>
              <a:buClr>
                <a:srgbClr val="00B0F0"/>
              </a:buClr>
            </a:pPr>
            <a:r>
              <a:rPr lang="en-US" sz="2200" dirty="0">
                <a:solidFill>
                  <a:srgbClr val="FF0000"/>
                </a:solidFill>
              </a:rPr>
              <a:t>To comply with the law</a:t>
            </a:r>
            <a:br>
              <a:rPr lang="en-US" sz="2200" dirty="0">
                <a:solidFill>
                  <a:srgbClr val="FF0000"/>
                </a:solidFill>
              </a:rPr>
            </a:br>
            <a:r>
              <a:rPr lang="en-US" sz="2200" dirty="0">
                <a:solidFill>
                  <a:srgbClr val="FF0000"/>
                </a:solidFill>
              </a:rPr>
              <a:t>To provide a clear audit trail or the incident or accident</a:t>
            </a:r>
            <a:br>
              <a:rPr lang="en-US" sz="2200" dirty="0">
                <a:solidFill>
                  <a:srgbClr val="FF0000"/>
                </a:solidFill>
              </a:rPr>
            </a:br>
            <a:r>
              <a:rPr lang="en-US" sz="2200" dirty="0">
                <a:solidFill>
                  <a:srgbClr val="FF0000"/>
                </a:solidFill>
              </a:rPr>
              <a:t>To prevent yourself from having to rely on your memory.</a:t>
            </a:r>
          </a:p>
        </p:txBody>
      </p:sp>
    </p:spTree>
    <p:extLst>
      <p:ext uri="{BB962C8B-B14F-4D97-AF65-F5344CB8AC3E}">
        <p14:creationId xmlns:p14="http://schemas.microsoft.com/office/powerpoint/2010/main" val="25410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12F4E812-37F9-4449-99AA-7FEF9D7309C2}"/>
              </a:ext>
            </a:extLst>
          </p:cNvPr>
          <p:cNvSpPr txBox="1"/>
          <p:nvPr/>
        </p:nvSpPr>
        <p:spPr>
          <a:xfrm>
            <a:off x="902644" y="1409547"/>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Identify the types of information that </a:t>
            </a:r>
            <a:br>
              <a:rPr lang="en-GB" sz="2200" kern="0" dirty="0">
                <a:solidFill>
                  <a:schemeClr val="tx1"/>
                </a:solidFill>
                <a:latin typeface="Arial"/>
                <a:cs typeface="Arial"/>
              </a:rPr>
            </a:br>
            <a:r>
              <a:rPr lang="en-GB" sz="2200" kern="0" dirty="0">
                <a:solidFill>
                  <a:schemeClr val="tx1"/>
                </a:solidFill>
                <a:latin typeface="Arial"/>
                <a:cs typeface="Arial"/>
              </a:rPr>
              <a:t>should be included in records.</a:t>
            </a:r>
          </a:p>
        </p:txBody>
      </p:sp>
      <p:sp>
        <p:nvSpPr>
          <p:cNvPr id="23" name="Oval 22">
            <a:extLst>
              <a:ext uri="{FF2B5EF4-FFF2-40B4-BE49-F238E27FC236}">
                <a16:creationId xmlns:a16="http://schemas.microsoft.com/office/drawing/2014/main" xmlns="" id="{30637939-6A4D-7E45-B952-5AA68690627E}"/>
              </a:ext>
            </a:extLst>
          </p:cNvPr>
          <p:cNvSpPr/>
          <p:nvPr/>
        </p:nvSpPr>
        <p:spPr bwMode="auto">
          <a:xfrm>
            <a:off x="251520" y="154226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24" name="Rounded Rectangle 23">
            <a:extLst>
              <a:ext uri="{FF2B5EF4-FFF2-40B4-BE49-F238E27FC236}">
                <a16:creationId xmlns:a16="http://schemas.microsoft.com/office/drawing/2014/main" xmlns="" id="{2C64397A-E81B-8641-BC18-18E3DA619658}"/>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5" name="Group 24">
            <a:extLst>
              <a:ext uri="{FF2B5EF4-FFF2-40B4-BE49-F238E27FC236}">
                <a16:creationId xmlns:a16="http://schemas.microsoft.com/office/drawing/2014/main" xmlns="" id="{E27BC8A3-18C3-7345-B805-48226D163F08}"/>
              </a:ext>
            </a:extLst>
          </p:cNvPr>
          <p:cNvGrpSpPr/>
          <p:nvPr/>
        </p:nvGrpSpPr>
        <p:grpSpPr>
          <a:xfrm>
            <a:off x="395536" y="2506802"/>
            <a:ext cx="12298801" cy="2146334"/>
            <a:chOff x="395536" y="2843919"/>
            <a:chExt cx="12298801" cy="2146334"/>
          </a:xfrm>
        </p:grpSpPr>
        <p:sp>
          <p:nvSpPr>
            <p:cNvPr id="26" name="Rounded Rectangle 25">
              <a:extLst>
                <a:ext uri="{FF2B5EF4-FFF2-40B4-BE49-F238E27FC236}">
                  <a16:creationId xmlns:a16="http://schemas.microsoft.com/office/drawing/2014/main" xmlns="" id="{AFAB5002-8C10-5F43-9A53-8718EDBE8388}"/>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7" name="Rounded Rectangle 26">
              <a:extLst>
                <a:ext uri="{FF2B5EF4-FFF2-40B4-BE49-F238E27FC236}">
                  <a16:creationId xmlns:a16="http://schemas.microsoft.com/office/drawing/2014/main" xmlns="" id="{6EE6B0DF-0E44-6B4A-AADE-7ED1146CE996}"/>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8" name="Rounded Rectangle 27">
              <a:extLst>
                <a:ext uri="{FF2B5EF4-FFF2-40B4-BE49-F238E27FC236}">
                  <a16:creationId xmlns:a16="http://schemas.microsoft.com/office/drawing/2014/main" xmlns="" id="{B8DC21C3-3EFB-294F-8027-29D7F42BD5C1}"/>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9" name="Rounded Rectangle 28">
              <a:extLst>
                <a:ext uri="{FF2B5EF4-FFF2-40B4-BE49-F238E27FC236}">
                  <a16:creationId xmlns:a16="http://schemas.microsoft.com/office/drawing/2014/main" xmlns="" id="{C6631AE5-9190-8D41-BC43-78BAD5A24796}"/>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34" name="Rounded Rectangle 33">
              <a:extLst>
                <a:ext uri="{FF2B5EF4-FFF2-40B4-BE49-F238E27FC236}">
                  <a16:creationId xmlns:a16="http://schemas.microsoft.com/office/drawing/2014/main" xmlns="" id="{A0D9BF30-76EB-B74A-9C53-5D194FF32E08}"/>
                </a:ext>
              </a:extLst>
            </p:cNvPr>
            <p:cNvSpPr/>
            <p:nvPr/>
          </p:nvSpPr>
          <p:spPr bwMode="auto">
            <a:xfrm>
              <a:off x="4525192"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35" name="Rounded Rectangle 34">
              <a:extLst>
                <a:ext uri="{FF2B5EF4-FFF2-40B4-BE49-F238E27FC236}">
                  <a16:creationId xmlns:a16="http://schemas.microsoft.com/office/drawing/2014/main" xmlns="" id="{945CFE75-0EBD-4347-B3C9-C6439A23BDA4}"/>
                </a:ext>
              </a:extLst>
            </p:cNvPr>
            <p:cNvSpPr/>
            <p:nvPr/>
          </p:nvSpPr>
          <p:spPr bwMode="auto">
            <a:xfrm>
              <a:off x="4525192"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sp>
          <p:nvSpPr>
            <p:cNvPr id="37" name="Rounded Rectangle 36">
              <a:extLst>
                <a:ext uri="{FF2B5EF4-FFF2-40B4-BE49-F238E27FC236}">
                  <a16:creationId xmlns:a16="http://schemas.microsoft.com/office/drawing/2014/main" xmlns="" id="{A177CCF8-A1CE-8247-AE82-3E86AB28F263}"/>
                </a:ext>
              </a:extLst>
            </p:cNvPr>
            <p:cNvSpPr/>
            <p:nvPr/>
          </p:nvSpPr>
          <p:spPr bwMode="auto">
            <a:xfrm>
              <a:off x="4370543" y="2843919"/>
              <a:ext cx="8323794" cy="2146334"/>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6" name="Rounded Rectangle 35">
              <a:extLst>
                <a:ext uri="{FF2B5EF4-FFF2-40B4-BE49-F238E27FC236}">
                  <a16:creationId xmlns:a16="http://schemas.microsoft.com/office/drawing/2014/main" xmlns="" id="{5DDB09A3-4AEC-0349-B59F-887AC049AF08}"/>
                </a:ext>
              </a:extLst>
            </p:cNvPr>
            <p:cNvSpPr/>
            <p:nvPr/>
          </p:nvSpPr>
          <p:spPr bwMode="auto">
            <a:xfrm>
              <a:off x="4525192"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dirty="0"/>
                <a:t>6</a:t>
              </a:r>
              <a:endParaRPr lang="en-GB" sz="2000" b="1" dirty="0">
                <a:solidFill>
                  <a:schemeClr val="bg1"/>
                </a:solidFill>
              </a:endParaRPr>
            </a:p>
          </p:txBody>
        </p:sp>
      </p:grpSp>
      <p:sp>
        <p:nvSpPr>
          <p:cNvPr id="30" name="Rounded Rectangle 4">
            <a:extLst>
              <a:ext uri="{FF2B5EF4-FFF2-40B4-BE49-F238E27FC236}">
                <a16:creationId xmlns:a16="http://schemas.microsoft.com/office/drawing/2014/main" xmlns="" id="{140DD5E7-E22B-2C4E-85CC-4B726F6C830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1" name="Picture 30">
            <a:extLst>
              <a:ext uri="{FF2B5EF4-FFF2-40B4-BE49-F238E27FC236}">
                <a16:creationId xmlns:a16="http://schemas.microsoft.com/office/drawing/2014/main" xmlns="" id="{EE84AFCE-2F19-184C-A3D2-9D1F3D56A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2" name="TextBox 31">
            <a:extLst>
              <a:ext uri="{FF2B5EF4-FFF2-40B4-BE49-F238E27FC236}">
                <a16:creationId xmlns:a16="http://schemas.microsoft.com/office/drawing/2014/main" xmlns="" id="{73AD2D98-AB8F-2944-9A45-88F59EA893F9}"/>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8</a:t>
            </a:r>
          </a:p>
        </p:txBody>
      </p:sp>
    </p:spTree>
    <p:extLst>
      <p:ext uri="{BB962C8B-B14F-4D97-AF65-F5344CB8AC3E}">
        <p14:creationId xmlns:p14="http://schemas.microsoft.com/office/powerpoint/2010/main" val="193510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12F4E812-37F9-4449-99AA-7FEF9D7309C2}"/>
              </a:ext>
            </a:extLst>
          </p:cNvPr>
          <p:cNvSpPr txBox="1"/>
          <p:nvPr/>
        </p:nvSpPr>
        <p:spPr>
          <a:xfrm>
            <a:off x="902644" y="1409547"/>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Identify the types of information that </a:t>
            </a:r>
            <a:br>
              <a:rPr lang="en-GB" sz="2200" kern="0" dirty="0">
                <a:solidFill>
                  <a:schemeClr val="tx1"/>
                </a:solidFill>
                <a:latin typeface="Arial"/>
                <a:cs typeface="Arial"/>
              </a:rPr>
            </a:br>
            <a:r>
              <a:rPr lang="en-GB" sz="2200" kern="0" dirty="0">
                <a:solidFill>
                  <a:schemeClr val="tx1"/>
                </a:solidFill>
                <a:latin typeface="Arial"/>
                <a:cs typeface="Arial"/>
              </a:rPr>
              <a:t>should be included in records.</a:t>
            </a:r>
          </a:p>
        </p:txBody>
      </p:sp>
      <p:sp>
        <p:nvSpPr>
          <p:cNvPr id="23" name="Oval 22">
            <a:extLst>
              <a:ext uri="{FF2B5EF4-FFF2-40B4-BE49-F238E27FC236}">
                <a16:creationId xmlns:a16="http://schemas.microsoft.com/office/drawing/2014/main" xmlns="" id="{30637939-6A4D-7E45-B952-5AA68690627E}"/>
              </a:ext>
            </a:extLst>
          </p:cNvPr>
          <p:cNvSpPr/>
          <p:nvPr/>
        </p:nvSpPr>
        <p:spPr bwMode="auto">
          <a:xfrm>
            <a:off x="251520" y="1542267"/>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24" name="Rounded Rectangle 23">
            <a:extLst>
              <a:ext uri="{FF2B5EF4-FFF2-40B4-BE49-F238E27FC236}">
                <a16:creationId xmlns:a16="http://schemas.microsoft.com/office/drawing/2014/main" xmlns="" id="{2C64397A-E81B-8641-BC18-18E3DA619658}"/>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5" name="Group 24">
            <a:extLst>
              <a:ext uri="{FF2B5EF4-FFF2-40B4-BE49-F238E27FC236}">
                <a16:creationId xmlns:a16="http://schemas.microsoft.com/office/drawing/2014/main" xmlns="" id="{E27BC8A3-18C3-7345-B805-48226D163F08}"/>
              </a:ext>
            </a:extLst>
          </p:cNvPr>
          <p:cNvGrpSpPr/>
          <p:nvPr/>
        </p:nvGrpSpPr>
        <p:grpSpPr>
          <a:xfrm>
            <a:off x="395536" y="2506802"/>
            <a:ext cx="12298801" cy="2146334"/>
            <a:chOff x="395536" y="2843919"/>
            <a:chExt cx="12298801" cy="2146334"/>
          </a:xfrm>
        </p:grpSpPr>
        <p:sp>
          <p:nvSpPr>
            <p:cNvPr id="26" name="Rounded Rectangle 25">
              <a:extLst>
                <a:ext uri="{FF2B5EF4-FFF2-40B4-BE49-F238E27FC236}">
                  <a16:creationId xmlns:a16="http://schemas.microsoft.com/office/drawing/2014/main" xmlns="" id="{AFAB5002-8C10-5F43-9A53-8718EDBE8388}"/>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7" name="Rounded Rectangle 26">
              <a:extLst>
                <a:ext uri="{FF2B5EF4-FFF2-40B4-BE49-F238E27FC236}">
                  <a16:creationId xmlns:a16="http://schemas.microsoft.com/office/drawing/2014/main" xmlns="" id="{6EE6B0DF-0E44-6B4A-AADE-7ED1146CE996}"/>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8" name="Rounded Rectangle 27">
              <a:extLst>
                <a:ext uri="{FF2B5EF4-FFF2-40B4-BE49-F238E27FC236}">
                  <a16:creationId xmlns:a16="http://schemas.microsoft.com/office/drawing/2014/main" xmlns="" id="{B8DC21C3-3EFB-294F-8027-29D7F42BD5C1}"/>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9" name="Rounded Rectangle 28">
              <a:extLst>
                <a:ext uri="{FF2B5EF4-FFF2-40B4-BE49-F238E27FC236}">
                  <a16:creationId xmlns:a16="http://schemas.microsoft.com/office/drawing/2014/main" xmlns="" id="{C6631AE5-9190-8D41-BC43-78BAD5A24796}"/>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34" name="Rounded Rectangle 33">
              <a:extLst>
                <a:ext uri="{FF2B5EF4-FFF2-40B4-BE49-F238E27FC236}">
                  <a16:creationId xmlns:a16="http://schemas.microsoft.com/office/drawing/2014/main" xmlns="" id="{A0D9BF30-76EB-B74A-9C53-5D194FF32E08}"/>
                </a:ext>
              </a:extLst>
            </p:cNvPr>
            <p:cNvSpPr/>
            <p:nvPr/>
          </p:nvSpPr>
          <p:spPr bwMode="auto">
            <a:xfrm>
              <a:off x="4525192"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35" name="Rounded Rectangle 34">
              <a:extLst>
                <a:ext uri="{FF2B5EF4-FFF2-40B4-BE49-F238E27FC236}">
                  <a16:creationId xmlns:a16="http://schemas.microsoft.com/office/drawing/2014/main" xmlns="" id="{945CFE75-0EBD-4347-B3C9-C6439A23BDA4}"/>
                </a:ext>
              </a:extLst>
            </p:cNvPr>
            <p:cNvSpPr/>
            <p:nvPr/>
          </p:nvSpPr>
          <p:spPr bwMode="auto">
            <a:xfrm>
              <a:off x="4525192"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sp>
          <p:nvSpPr>
            <p:cNvPr id="37" name="Rounded Rectangle 36">
              <a:extLst>
                <a:ext uri="{FF2B5EF4-FFF2-40B4-BE49-F238E27FC236}">
                  <a16:creationId xmlns:a16="http://schemas.microsoft.com/office/drawing/2014/main" xmlns="" id="{A177CCF8-A1CE-8247-AE82-3E86AB28F263}"/>
                </a:ext>
              </a:extLst>
            </p:cNvPr>
            <p:cNvSpPr/>
            <p:nvPr/>
          </p:nvSpPr>
          <p:spPr bwMode="auto">
            <a:xfrm>
              <a:off x="4370543" y="2843919"/>
              <a:ext cx="8323794" cy="2146334"/>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6" name="Rounded Rectangle 35">
              <a:extLst>
                <a:ext uri="{FF2B5EF4-FFF2-40B4-BE49-F238E27FC236}">
                  <a16:creationId xmlns:a16="http://schemas.microsoft.com/office/drawing/2014/main" xmlns="" id="{5DDB09A3-4AEC-0349-B59F-887AC049AF08}"/>
                </a:ext>
              </a:extLst>
            </p:cNvPr>
            <p:cNvSpPr/>
            <p:nvPr/>
          </p:nvSpPr>
          <p:spPr bwMode="auto">
            <a:xfrm>
              <a:off x="4525192"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dirty="0"/>
                <a:t>6</a:t>
              </a:r>
              <a:endParaRPr lang="en-GB" sz="2000" b="1" dirty="0">
                <a:solidFill>
                  <a:schemeClr val="bg1"/>
                </a:solidFill>
              </a:endParaRPr>
            </a:p>
          </p:txBody>
        </p:sp>
      </p:grpSp>
      <p:sp>
        <p:nvSpPr>
          <p:cNvPr id="30" name="Rounded Rectangle 4">
            <a:extLst>
              <a:ext uri="{FF2B5EF4-FFF2-40B4-BE49-F238E27FC236}">
                <a16:creationId xmlns:a16="http://schemas.microsoft.com/office/drawing/2014/main" xmlns="" id="{140DD5E7-E22B-2C4E-85CC-4B726F6C830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1" name="Picture 30">
            <a:extLst>
              <a:ext uri="{FF2B5EF4-FFF2-40B4-BE49-F238E27FC236}">
                <a16:creationId xmlns:a16="http://schemas.microsoft.com/office/drawing/2014/main" xmlns="" id="{EE84AFCE-2F19-184C-A3D2-9D1F3D56A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2" name="TextBox 31">
            <a:extLst>
              <a:ext uri="{FF2B5EF4-FFF2-40B4-BE49-F238E27FC236}">
                <a16:creationId xmlns:a16="http://schemas.microsoft.com/office/drawing/2014/main" xmlns="" id="{73AD2D98-AB8F-2944-9A45-88F59EA893F9}"/>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8</a:t>
            </a:r>
          </a:p>
        </p:txBody>
      </p:sp>
      <p:sp>
        <p:nvSpPr>
          <p:cNvPr id="33" name="TextBox 32">
            <a:extLst>
              <a:ext uri="{FF2B5EF4-FFF2-40B4-BE49-F238E27FC236}">
                <a16:creationId xmlns:a16="http://schemas.microsoft.com/office/drawing/2014/main" xmlns="" id="{70EC0C50-8182-F84B-AE59-41787750C5E0}"/>
              </a:ext>
            </a:extLst>
          </p:cNvPr>
          <p:cNvSpPr txBox="1"/>
          <p:nvPr/>
        </p:nvSpPr>
        <p:spPr>
          <a:xfrm>
            <a:off x="1171108" y="2484723"/>
            <a:ext cx="3736327" cy="1822230"/>
          </a:xfrm>
          <a:prstGeom prst="rect">
            <a:avLst/>
          </a:prstGeom>
          <a:noFill/>
        </p:spPr>
        <p:txBody>
          <a:bodyPr wrap="square" rtlCol="0">
            <a:spAutoFit/>
          </a:bodyPr>
          <a:lstStyle/>
          <a:p>
            <a:pPr>
              <a:lnSpc>
                <a:spcPct val="200000"/>
              </a:lnSpc>
              <a:spcBef>
                <a:spcPts val="600"/>
              </a:spcBef>
              <a:buClr>
                <a:srgbClr val="00B0F0"/>
              </a:buClr>
            </a:pPr>
            <a:r>
              <a:rPr lang="en-US" sz="1750" dirty="0">
                <a:solidFill>
                  <a:srgbClr val="FF0000"/>
                </a:solidFill>
              </a:rPr>
              <a:t>Day, date and time of incident</a:t>
            </a:r>
          </a:p>
          <a:p>
            <a:pPr>
              <a:lnSpc>
                <a:spcPct val="200000"/>
              </a:lnSpc>
              <a:spcBef>
                <a:spcPts val="600"/>
              </a:spcBef>
              <a:buClr>
                <a:srgbClr val="00B0F0"/>
              </a:buClr>
            </a:pPr>
            <a:r>
              <a:rPr lang="en-US" sz="1750" dirty="0">
                <a:solidFill>
                  <a:srgbClr val="FF0000"/>
                </a:solidFill>
              </a:rPr>
              <a:t>What happened</a:t>
            </a:r>
          </a:p>
          <a:p>
            <a:pPr>
              <a:lnSpc>
                <a:spcPct val="200000"/>
              </a:lnSpc>
              <a:spcBef>
                <a:spcPts val="600"/>
              </a:spcBef>
              <a:buClr>
                <a:srgbClr val="00B0F0"/>
              </a:buClr>
            </a:pPr>
            <a:r>
              <a:rPr lang="en-US" sz="1750" dirty="0">
                <a:solidFill>
                  <a:srgbClr val="FF0000"/>
                </a:solidFill>
              </a:rPr>
              <a:t>Where it happened</a:t>
            </a:r>
          </a:p>
        </p:txBody>
      </p:sp>
      <p:sp>
        <p:nvSpPr>
          <p:cNvPr id="38" name="TextBox 37">
            <a:extLst>
              <a:ext uri="{FF2B5EF4-FFF2-40B4-BE49-F238E27FC236}">
                <a16:creationId xmlns:a16="http://schemas.microsoft.com/office/drawing/2014/main" xmlns="" id="{699F5368-F0A3-6E45-9ACB-6F6B5D4AF3D1}"/>
              </a:ext>
            </a:extLst>
          </p:cNvPr>
          <p:cNvSpPr txBox="1"/>
          <p:nvPr/>
        </p:nvSpPr>
        <p:spPr>
          <a:xfrm>
            <a:off x="5199031" y="2484723"/>
            <a:ext cx="3736327" cy="1778436"/>
          </a:xfrm>
          <a:prstGeom prst="rect">
            <a:avLst/>
          </a:prstGeom>
          <a:noFill/>
        </p:spPr>
        <p:txBody>
          <a:bodyPr wrap="square" rtlCol="0">
            <a:spAutoFit/>
          </a:bodyPr>
          <a:lstStyle/>
          <a:p>
            <a:pPr>
              <a:lnSpc>
                <a:spcPct val="200000"/>
              </a:lnSpc>
              <a:spcBef>
                <a:spcPts val="600"/>
              </a:spcBef>
              <a:buClr>
                <a:srgbClr val="00B0F0"/>
              </a:buClr>
            </a:pPr>
            <a:r>
              <a:rPr lang="en-US" sz="1750" dirty="0">
                <a:solidFill>
                  <a:srgbClr val="FF0000"/>
                </a:solidFill>
              </a:rPr>
              <a:t>How you were alerted to it</a:t>
            </a:r>
          </a:p>
          <a:p>
            <a:pPr>
              <a:lnSpc>
                <a:spcPct val="200000"/>
              </a:lnSpc>
              <a:spcBef>
                <a:spcPts val="600"/>
              </a:spcBef>
              <a:buClr>
                <a:srgbClr val="00B0F0"/>
              </a:buClr>
            </a:pPr>
            <a:r>
              <a:rPr lang="en-US" sz="1750" dirty="0">
                <a:solidFill>
                  <a:srgbClr val="FF0000"/>
                </a:solidFill>
              </a:rPr>
              <a:t>What you saw</a:t>
            </a:r>
          </a:p>
          <a:p>
            <a:pPr>
              <a:lnSpc>
                <a:spcPct val="200000"/>
              </a:lnSpc>
              <a:spcBef>
                <a:spcPts val="600"/>
              </a:spcBef>
              <a:buClr>
                <a:srgbClr val="00B0F0"/>
              </a:buClr>
            </a:pPr>
            <a:r>
              <a:rPr lang="en-US" sz="1750" dirty="0">
                <a:solidFill>
                  <a:srgbClr val="FF0000"/>
                </a:solidFill>
              </a:rPr>
              <a:t>Details of any witnesses. </a:t>
            </a:r>
          </a:p>
        </p:txBody>
      </p:sp>
    </p:spTree>
    <p:extLst>
      <p:ext uri="{BB962C8B-B14F-4D97-AF65-F5344CB8AC3E}">
        <p14:creationId xmlns:p14="http://schemas.microsoft.com/office/powerpoint/2010/main" val="200617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2D9BAD67-4E10-1448-9CCD-3777F439D1BA}"/>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430C5FC1-D478-0146-9608-6FA40A71402B}"/>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23FB8EC5-638A-F440-A1BE-1E0359209D16}"/>
              </a:ext>
            </a:extLst>
          </p:cNvPr>
          <p:cNvSpPr txBox="1"/>
          <p:nvPr/>
        </p:nvSpPr>
        <p:spPr>
          <a:xfrm>
            <a:off x="902644" y="1707004"/>
            <a:ext cx="7977518" cy="830997"/>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Describe the process of attending </a:t>
            </a:r>
            <a:br>
              <a:rPr lang="en-GB" kern="0" dirty="0">
                <a:solidFill>
                  <a:schemeClr val="tx1"/>
                </a:solidFill>
                <a:latin typeface="Arial"/>
                <a:cs typeface="Arial"/>
              </a:rPr>
            </a:br>
            <a:r>
              <a:rPr lang="en-GB" kern="0" dirty="0">
                <a:solidFill>
                  <a:schemeClr val="tx1"/>
                </a:solidFill>
                <a:latin typeface="Arial"/>
                <a:cs typeface="Arial"/>
              </a:rPr>
              <a:t>court to give evidence.</a:t>
            </a:r>
          </a:p>
        </p:txBody>
      </p:sp>
      <p:sp>
        <p:nvSpPr>
          <p:cNvPr id="14" name="Oval 13">
            <a:extLst>
              <a:ext uri="{FF2B5EF4-FFF2-40B4-BE49-F238E27FC236}">
                <a16:creationId xmlns:a16="http://schemas.microsoft.com/office/drawing/2014/main" xmlns="" id="{7A8381A9-8259-CE42-9E29-93D1AE58E57E}"/>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5" name="Rounded Rectangle 4">
            <a:extLst>
              <a:ext uri="{FF2B5EF4-FFF2-40B4-BE49-F238E27FC236}">
                <a16:creationId xmlns:a16="http://schemas.microsoft.com/office/drawing/2014/main" xmlns="" id="{01CE0B79-74B8-AC45-A92C-B996A1EE9C3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2B632B52-80EF-CF4C-BF38-DDFF3B0C2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5A1A7498-0D29-934C-ADAB-B2B60EE59AEF}"/>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8</a:t>
            </a:r>
          </a:p>
        </p:txBody>
      </p:sp>
    </p:spTree>
    <p:extLst>
      <p:ext uri="{BB962C8B-B14F-4D97-AF65-F5344CB8AC3E}">
        <p14:creationId xmlns:p14="http://schemas.microsoft.com/office/powerpoint/2010/main" val="34811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2D9BAD67-4E10-1448-9CCD-3777F439D1BA}"/>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430C5FC1-D478-0146-9608-6FA40A71402B}"/>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23FB8EC5-638A-F440-A1BE-1E0359209D16}"/>
              </a:ext>
            </a:extLst>
          </p:cNvPr>
          <p:cNvSpPr txBox="1"/>
          <p:nvPr/>
        </p:nvSpPr>
        <p:spPr>
          <a:xfrm>
            <a:off x="902644" y="1707004"/>
            <a:ext cx="7977518" cy="830997"/>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Describe the process of attending </a:t>
            </a:r>
            <a:br>
              <a:rPr lang="en-GB" kern="0" dirty="0">
                <a:solidFill>
                  <a:schemeClr val="tx1"/>
                </a:solidFill>
                <a:latin typeface="Arial"/>
                <a:cs typeface="Arial"/>
              </a:rPr>
            </a:br>
            <a:r>
              <a:rPr lang="en-GB" kern="0" dirty="0">
                <a:solidFill>
                  <a:schemeClr val="tx1"/>
                </a:solidFill>
                <a:latin typeface="Arial"/>
                <a:cs typeface="Arial"/>
              </a:rPr>
              <a:t>court to give evidence.</a:t>
            </a:r>
          </a:p>
        </p:txBody>
      </p:sp>
      <p:sp>
        <p:nvSpPr>
          <p:cNvPr id="14" name="Oval 13">
            <a:extLst>
              <a:ext uri="{FF2B5EF4-FFF2-40B4-BE49-F238E27FC236}">
                <a16:creationId xmlns:a16="http://schemas.microsoft.com/office/drawing/2014/main" xmlns="" id="{7A8381A9-8259-CE42-9E29-93D1AE58E57E}"/>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5" name="Rounded Rectangle 4">
            <a:extLst>
              <a:ext uri="{FF2B5EF4-FFF2-40B4-BE49-F238E27FC236}">
                <a16:creationId xmlns:a16="http://schemas.microsoft.com/office/drawing/2014/main" xmlns="" id="{01CE0B79-74B8-AC45-A92C-B996A1EE9C3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2B632B52-80EF-CF4C-BF38-DDFF3B0C2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5A1A7498-0D29-934C-ADAB-B2B60EE59AEF}"/>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8</a:t>
            </a:r>
          </a:p>
        </p:txBody>
      </p:sp>
      <p:sp>
        <p:nvSpPr>
          <p:cNvPr id="19" name="TextBox 18">
            <a:extLst>
              <a:ext uri="{FF2B5EF4-FFF2-40B4-BE49-F238E27FC236}">
                <a16:creationId xmlns:a16="http://schemas.microsoft.com/office/drawing/2014/main" xmlns="" id="{F8CA42D8-7F88-A143-AE06-62588ED1B84C}"/>
              </a:ext>
            </a:extLst>
          </p:cNvPr>
          <p:cNvSpPr txBox="1"/>
          <p:nvPr/>
        </p:nvSpPr>
        <p:spPr>
          <a:xfrm>
            <a:off x="493280" y="2868366"/>
            <a:ext cx="7992887" cy="2092881"/>
          </a:xfrm>
          <a:prstGeom prst="rect">
            <a:avLst/>
          </a:prstGeom>
          <a:noFill/>
        </p:spPr>
        <p:txBody>
          <a:bodyPr wrap="square" rtlCol="0">
            <a:spAutoFit/>
          </a:bodyPr>
          <a:lstStyle/>
          <a:p>
            <a:pPr>
              <a:spcBef>
                <a:spcPts val="600"/>
              </a:spcBef>
              <a:buClr>
                <a:srgbClr val="00B0F0"/>
              </a:buClr>
            </a:pPr>
            <a:r>
              <a:rPr lang="en-US" sz="1750" dirty="0">
                <a:solidFill>
                  <a:srgbClr val="FF0000"/>
                </a:solidFill>
              </a:rPr>
              <a:t>Arrive at court in good time</a:t>
            </a:r>
          </a:p>
          <a:p>
            <a:pPr>
              <a:spcBef>
                <a:spcPts val="600"/>
              </a:spcBef>
              <a:buClr>
                <a:srgbClr val="00B0F0"/>
              </a:buClr>
            </a:pPr>
            <a:r>
              <a:rPr lang="en-US" sz="1750" dirty="0">
                <a:solidFill>
                  <a:srgbClr val="FF0000"/>
                </a:solidFill>
              </a:rPr>
              <a:t>Inform the CPS you have arrived and follow their instructions </a:t>
            </a:r>
          </a:p>
          <a:p>
            <a:pPr>
              <a:spcBef>
                <a:spcPts val="600"/>
              </a:spcBef>
              <a:buClr>
                <a:srgbClr val="00B0F0"/>
              </a:buClr>
            </a:pPr>
            <a:r>
              <a:rPr lang="en-US" sz="1750" dirty="0">
                <a:solidFill>
                  <a:srgbClr val="FF0000"/>
                </a:solidFill>
              </a:rPr>
              <a:t>Read through your statement</a:t>
            </a:r>
          </a:p>
          <a:p>
            <a:pPr>
              <a:spcBef>
                <a:spcPts val="600"/>
              </a:spcBef>
              <a:buClr>
                <a:srgbClr val="00B0F0"/>
              </a:buClr>
            </a:pPr>
            <a:r>
              <a:rPr lang="en-US" sz="1750" dirty="0">
                <a:solidFill>
                  <a:srgbClr val="FF0000"/>
                </a:solidFill>
              </a:rPr>
              <a:t>Stand in the witness box</a:t>
            </a:r>
          </a:p>
          <a:p>
            <a:pPr>
              <a:spcBef>
                <a:spcPts val="600"/>
              </a:spcBef>
              <a:buClr>
                <a:srgbClr val="00B0F0"/>
              </a:buClr>
            </a:pPr>
            <a:r>
              <a:rPr lang="en-US" sz="1750" dirty="0">
                <a:solidFill>
                  <a:srgbClr val="FF0000"/>
                </a:solidFill>
              </a:rPr>
              <a:t>Swear your oath</a:t>
            </a:r>
          </a:p>
          <a:p>
            <a:pPr>
              <a:spcBef>
                <a:spcPts val="600"/>
              </a:spcBef>
              <a:buClr>
                <a:srgbClr val="00B0F0"/>
              </a:buClr>
            </a:pPr>
            <a:r>
              <a:rPr lang="en-US" sz="1750" dirty="0">
                <a:solidFill>
                  <a:srgbClr val="FF0000"/>
                </a:solidFill>
              </a:rPr>
              <a:t>Answer the questions put to you honestly. </a:t>
            </a:r>
          </a:p>
        </p:txBody>
      </p:sp>
    </p:spTree>
    <p:extLst>
      <p:ext uri="{BB962C8B-B14F-4D97-AF65-F5344CB8AC3E}">
        <p14:creationId xmlns:p14="http://schemas.microsoft.com/office/powerpoint/2010/main" val="76400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Terrorism</a:t>
            </a:r>
          </a:p>
        </p:txBody>
      </p:sp>
      <p:grpSp>
        <p:nvGrpSpPr>
          <p:cNvPr id="6" name="Group 5">
            <a:extLst>
              <a:ext uri="{FF2B5EF4-FFF2-40B4-BE49-F238E27FC236}">
                <a16:creationId xmlns:a16="http://schemas.microsoft.com/office/drawing/2014/main" xmlns="" id="{EA47F810-3F30-4C74-AE6F-F0A8EEC89D28}"/>
              </a:ext>
            </a:extLst>
          </p:cNvPr>
          <p:cNvGrpSpPr/>
          <p:nvPr/>
        </p:nvGrpSpPr>
        <p:grpSpPr>
          <a:xfrm>
            <a:off x="7148569" y="4455358"/>
            <a:ext cx="1976777" cy="1638035"/>
            <a:chOff x="7221769" y="4437151"/>
            <a:chExt cx="1976777" cy="1638035"/>
          </a:xfrm>
        </p:grpSpPr>
        <p:sp>
          <p:nvSpPr>
            <p:cNvPr id="7" name="Oval 5">
              <a:hlinkClick r:id="" action="ppaction://noaction"/>
              <a:extLst>
                <a:ext uri="{FF2B5EF4-FFF2-40B4-BE49-F238E27FC236}">
                  <a16:creationId xmlns:a16="http://schemas.microsoft.com/office/drawing/2014/main" xmlns="" id="{C983C2EB-C88D-431A-B112-65C89BBD7D23}"/>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1:9</a:t>
              </a:r>
            </a:p>
          </p:txBody>
        </p:sp>
        <p:pic>
          <p:nvPicPr>
            <p:cNvPr id="8" name="Picture 7">
              <a:extLst>
                <a:ext uri="{FF2B5EF4-FFF2-40B4-BE49-F238E27FC236}">
                  <a16:creationId xmlns:a16="http://schemas.microsoft.com/office/drawing/2014/main" xmlns="" id="{274C3F79-7806-4085-8257-2D8A1C1D47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extLst>
      <p:ext uri="{BB962C8B-B14F-4D97-AF65-F5344CB8AC3E}">
        <p14:creationId xmlns:p14="http://schemas.microsoft.com/office/powerpoint/2010/main" val="37387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Terrorism</a:t>
            </a:r>
          </a:p>
        </p:txBody>
      </p:sp>
      <p:sp>
        <p:nvSpPr>
          <p:cNvPr id="5" name="Rounded Rectangle 4"/>
          <p:cNvSpPr/>
          <p:nvPr/>
        </p:nvSpPr>
        <p:spPr>
          <a:xfrm>
            <a:off x="791580" y="3003351"/>
            <a:ext cx="7560840" cy="851297"/>
          </a:xfrm>
          <a:prstGeom prst="roundRect">
            <a:avLst/>
          </a:prstGeom>
          <a:solidFill>
            <a:srgbClr val="ABE9FF"/>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Terrorism is the use of violence, threats and intimidation, especially in the pursuit of political aims.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Getting a licence</a:t>
            </a:r>
          </a:p>
        </p:txBody>
      </p:sp>
      <p:sp>
        <p:nvSpPr>
          <p:cNvPr id="3" name="Rounded Rectangle 2"/>
          <p:cNvSpPr/>
          <p:nvPr/>
        </p:nvSpPr>
        <p:spPr>
          <a:xfrm>
            <a:off x="395536" y="2060848"/>
            <a:ext cx="8352928" cy="2724150"/>
          </a:xfrm>
          <a:prstGeom prst="roundRect">
            <a:avLst/>
          </a:prstGeom>
          <a:ln w="38100">
            <a:solidFill>
              <a:srgbClr val="00B0F0"/>
            </a:solidFill>
          </a:ln>
        </p:spPr>
        <p:txBody>
          <a:bodyPr wrap="square" anchor="ctr">
            <a:spAutoFit/>
          </a:body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Apply to the SIA itself</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Your identity will be verified</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Specified training must be undertaken</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Your criminal record will be checked </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A license fee will be payable</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Licence will last for 3 years before renewal.</a:t>
            </a:r>
          </a:p>
        </p:txBody>
      </p:sp>
      <p:pic>
        <p:nvPicPr>
          <p:cNvPr id="4" name="Picture 3" descr="A picture containing sign, drawing, graffiti&#10;&#10;Description automatically generated">
            <a:extLst>
              <a:ext uri="{FF2B5EF4-FFF2-40B4-BE49-F238E27FC236}">
                <a16:creationId xmlns:a16="http://schemas.microsoft.com/office/drawing/2014/main" xmlns="" id="{573239A8-B793-4301-96DE-BBACFC5A9F4B}"/>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610481">
            <a:off x="4464160" y="1530387"/>
            <a:ext cx="4063763" cy="3217146"/>
          </a:xfrm>
          <a:prstGeom prst="rect">
            <a:avLst/>
          </a:prstGeom>
        </p:spPr>
      </p:pic>
    </p:spTree>
    <p:extLst>
      <p:ext uri="{BB962C8B-B14F-4D97-AF65-F5344CB8AC3E}">
        <p14:creationId xmlns:p14="http://schemas.microsoft.com/office/powerpoint/2010/main" val="139423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Terrorism cont.</a:t>
            </a:r>
          </a:p>
        </p:txBody>
      </p:sp>
      <p:sp>
        <p:nvSpPr>
          <p:cNvPr id="5" name="Content Placeholder 4">
            <a:extLst>
              <a:ext uri="{FF2B5EF4-FFF2-40B4-BE49-F238E27FC236}">
                <a16:creationId xmlns:a16="http://schemas.microsoft.com/office/drawing/2014/main" xmlns="" id="{73EA128D-CA7A-074F-9291-7B78645EAC64}"/>
              </a:ext>
            </a:extLst>
          </p:cNvPr>
          <p:cNvSpPr>
            <a:spLocks noGrp="1"/>
          </p:cNvSpPr>
          <p:nvPr>
            <p:ph idx="1"/>
          </p:nvPr>
        </p:nvSpPr>
        <p:spPr/>
        <p:txBody>
          <a:bodyPr/>
          <a:lstStyle/>
          <a:p>
            <a:endParaRPr lang="en-US"/>
          </a:p>
        </p:txBody>
      </p:sp>
      <p:sp>
        <p:nvSpPr>
          <p:cNvPr id="3" name="TextBox 2"/>
          <p:cNvSpPr txBox="1"/>
          <p:nvPr/>
        </p:nvSpPr>
        <p:spPr>
          <a:xfrm>
            <a:off x="251520" y="1988840"/>
            <a:ext cx="8640960" cy="352404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what is currently happening around the world and in their particular area</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any recent terrorist attacks or threats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the location of their own site in relation to other possible targets nearby</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where the site itself is famous or important in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its own right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the vulnerability of the site to attack</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the current level of threat nationally.</a:t>
            </a:r>
          </a:p>
        </p:txBody>
      </p:sp>
      <p:sp>
        <p:nvSpPr>
          <p:cNvPr id="4" name="Rounded Rectangle 3"/>
          <p:cNvSpPr/>
          <p:nvPr/>
        </p:nvSpPr>
        <p:spPr>
          <a:xfrm>
            <a:off x="251520" y="1266538"/>
            <a:ext cx="9361040" cy="476726"/>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Security operatives need to be aware of: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National threat levels</a:t>
            </a:r>
          </a:p>
        </p:txBody>
      </p:sp>
      <p:sp>
        <p:nvSpPr>
          <p:cNvPr id="3" name="Content Placeholder 2">
            <a:extLst>
              <a:ext uri="{FF2B5EF4-FFF2-40B4-BE49-F238E27FC236}">
                <a16:creationId xmlns:a16="http://schemas.microsoft.com/office/drawing/2014/main" xmlns="" id="{10D6A02C-DEBD-294B-91AC-E39A86EC1E2E}"/>
              </a:ext>
            </a:extLst>
          </p:cNvPr>
          <p:cNvSpPr>
            <a:spLocks noGrp="1"/>
          </p:cNvSpPr>
          <p:nvPr>
            <p:ph idx="1"/>
          </p:nvPr>
        </p:nvSpPr>
        <p:spPr/>
        <p:txBody>
          <a:bodyPr/>
          <a:lstStyle/>
          <a:p>
            <a:endParaRPr lang="en-US"/>
          </a:p>
        </p:txBody>
      </p:sp>
      <p:grpSp>
        <p:nvGrpSpPr>
          <p:cNvPr id="7" name="Group 6">
            <a:extLst>
              <a:ext uri="{FF2B5EF4-FFF2-40B4-BE49-F238E27FC236}">
                <a16:creationId xmlns:a16="http://schemas.microsoft.com/office/drawing/2014/main" xmlns="" id="{9EE722E9-F525-49D2-9ACD-FF2567F701F2}"/>
              </a:ext>
            </a:extLst>
          </p:cNvPr>
          <p:cNvGrpSpPr/>
          <p:nvPr/>
        </p:nvGrpSpPr>
        <p:grpSpPr>
          <a:xfrm>
            <a:off x="248097" y="1568802"/>
            <a:ext cx="9073008" cy="3720396"/>
            <a:chOff x="248097" y="1607674"/>
            <a:chExt cx="9073008" cy="3720396"/>
          </a:xfrm>
        </p:grpSpPr>
        <p:sp>
          <p:nvSpPr>
            <p:cNvPr id="11" name="Rounded Rectangle 10"/>
            <p:cNvSpPr/>
            <p:nvPr/>
          </p:nvSpPr>
          <p:spPr>
            <a:xfrm>
              <a:off x="248097" y="1607674"/>
              <a:ext cx="9073008" cy="476726"/>
            </a:xfrm>
            <a:prstGeom prst="round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THREAT LEVEL DEFINITIONS</a:t>
              </a:r>
            </a:p>
          </p:txBody>
        </p:sp>
        <p:sp>
          <p:nvSpPr>
            <p:cNvPr id="12" name="Rounded Rectangle 11"/>
            <p:cNvSpPr/>
            <p:nvPr/>
          </p:nvSpPr>
          <p:spPr>
            <a:xfrm>
              <a:off x="395538" y="2118452"/>
              <a:ext cx="8058043" cy="476726"/>
            </a:xfrm>
            <a:prstGeom prst="roundRect">
              <a:avLst/>
            </a:prstGeom>
            <a:solidFill>
              <a:srgbClr val="FF0000"/>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pitchFamily="34" charset="0"/>
                  <a:ea typeface="+mn-ea"/>
                  <a:cs typeface="Arial"/>
                </a:rPr>
                <a:t>CRITICAL  - an attack is highly likely in the near future</a:t>
              </a:r>
            </a:p>
          </p:txBody>
        </p:sp>
        <p:sp>
          <p:nvSpPr>
            <p:cNvPr id="13" name="Rounded Rectangle 12"/>
            <p:cNvSpPr/>
            <p:nvPr/>
          </p:nvSpPr>
          <p:spPr>
            <a:xfrm>
              <a:off x="395537" y="2801675"/>
              <a:ext cx="8058045" cy="476726"/>
            </a:xfrm>
            <a:prstGeom prst="roundRect">
              <a:avLst/>
            </a:prstGeom>
            <a:solidFill>
              <a:srgbClr val="FFC000"/>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SEVERE – an attack is highly likely</a:t>
              </a:r>
            </a:p>
          </p:txBody>
        </p:sp>
        <p:sp>
          <p:nvSpPr>
            <p:cNvPr id="14" name="Rounded Rectangle 13"/>
            <p:cNvSpPr/>
            <p:nvPr/>
          </p:nvSpPr>
          <p:spPr>
            <a:xfrm>
              <a:off x="395537" y="3484898"/>
              <a:ext cx="8058045" cy="476726"/>
            </a:xfrm>
            <a:prstGeom prst="roundRect">
              <a:avLst/>
            </a:prstGeom>
            <a:solidFill>
              <a:srgbClr val="FFFF66"/>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a:ln>
                    <a:noFill/>
                  </a:ln>
                  <a:solidFill>
                    <a:srgbClr val="000000"/>
                  </a:solidFill>
                  <a:effectLst/>
                  <a:uLnTx/>
                  <a:uFillTx/>
                  <a:latin typeface="Arial" pitchFamily="34" charset="0"/>
                  <a:ea typeface="+mn-ea"/>
                  <a:cs typeface="Arial"/>
                </a:rPr>
                <a:t>SUBSTANTIAL - an attack is </a:t>
              </a: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likely</a:t>
              </a:r>
            </a:p>
          </p:txBody>
        </p:sp>
        <p:sp>
          <p:nvSpPr>
            <p:cNvPr id="15" name="Rounded Rectangle 14"/>
            <p:cNvSpPr/>
            <p:nvPr/>
          </p:nvSpPr>
          <p:spPr>
            <a:xfrm>
              <a:off x="395536" y="4168121"/>
              <a:ext cx="8058045" cy="476726"/>
            </a:xfrm>
            <a:prstGeom prst="roundRect">
              <a:avLst/>
            </a:prstGeom>
            <a:solidFill>
              <a:srgbClr val="92D050"/>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MODERATE - an attack is possible but not likely</a:t>
              </a:r>
            </a:p>
          </p:txBody>
        </p:sp>
        <p:sp>
          <p:nvSpPr>
            <p:cNvPr id="16" name="Rounded Rectangle 15"/>
            <p:cNvSpPr/>
            <p:nvPr/>
          </p:nvSpPr>
          <p:spPr>
            <a:xfrm>
              <a:off x="395536" y="4851344"/>
              <a:ext cx="8058045" cy="476726"/>
            </a:xfrm>
            <a:prstGeom prst="roundRect">
              <a:avLst/>
            </a:prstGeom>
            <a:solidFill>
              <a:srgbClr val="00B050"/>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LOW - an attack is highly unlikely.</a:t>
              </a:r>
            </a:p>
          </p:txBody>
        </p:sp>
      </p:grpSp>
    </p:spTree>
    <p:extLst>
      <p:ext uri="{BB962C8B-B14F-4D97-AF65-F5344CB8AC3E}">
        <p14:creationId xmlns:p14="http://schemas.microsoft.com/office/powerpoint/2010/main" val="149805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A3981E-6327-4A0F-A311-68BCBDA40B7F}"/>
              </a:ext>
            </a:extLst>
          </p:cNvPr>
          <p:cNvSpPr>
            <a:spLocks noGrp="1"/>
          </p:cNvSpPr>
          <p:nvPr>
            <p:ph type="title"/>
          </p:nvPr>
        </p:nvSpPr>
        <p:spPr/>
        <p:txBody>
          <a:bodyPr/>
          <a:lstStyle/>
          <a:p>
            <a:r>
              <a:rPr lang="en-GB" dirty="0"/>
              <a:t>Counterterrorism </a:t>
            </a:r>
          </a:p>
        </p:txBody>
      </p:sp>
      <p:sp>
        <p:nvSpPr>
          <p:cNvPr id="3" name="Content Placeholder 2">
            <a:extLst>
              <a:ext uri="{FF2B5EF4-FFF2-40B4-BE49-F238E27FC236}">
                <a16:creationId xmlns:a16="http://schemas.microsoft.com/office/drawing/2014/main" xmlns="" id="{04702240-9F00-4BAD-8FB7-CDF38924B353}"/>
              </a:ext>
            </a:extLst>
          </p:cNvPr>
          <p:cNvSpPr>
            <a:spLocks noGrp="1"/>
          </p:cNvSpPr>
          <p:nvPr>
            <p:ph idx="1"/>
          </p:nvPr>
        </p:nvSpPr>
        <p:spPr>
          <a:xfrm>
            <a:off x="251520" y="2708920"/>
            <a:ext cx="8640960" cy="3096344"/>
          </a:xfrm>
        </p:spPr>
        <p:txBody>
          <a:bodyPr numCol="2"/>
          <a:lstStyle/>
          <a:p>
            <a:r>
              <a:rPr lang="en-GB" sz="2000" dirty="0"/>
              <a:t>vigilance </a:t>
            </a:r>
          </a:p>
          <a:p>
            <a:r>
              <a:rPr lang="en-GB" sz="2000" dirty="0"/>
              <a:t>good housekeeping </a:t>
            </a:r>
          </a:p>
          <a:p>
            <a:r>
              <a:rPr lang="en-GB" sz="2000" dirty="0"/>
              <a:t>use of physical security measures </a:t>
            </a:r>
          </a:p>
          <a:p>
            <a:r>
              <a:rPr lang="en-GB" sz="2000" dirty="0"/>
              <a:t>regular, obvious patrols </a:t>
            </a:r>
          </a:p>
          <a:p>
            <a:r>
              <a:rPr lang="en-GB" sz="2000" dirty="0"/>
              <a:t>use of strict access control procedures </a:t>
            </a:r>
          </a:p>
          <a:p>
            <a:r>
              <a:rPr lang="en-GB" sz="2000" dirty="0"/>
              <a:t>effective search procedures </a:t>
            </a:r>
          </a:p>
          <a:p>
            <a:r>
              <a:rPr lang="en-GB" sz="2000" dirty="0"/>
              <a:t>visible use of CCTV </a:t>
            </a:r>
          </a:p>
          <a:p>
            <a:r>
              <a:rPr lang="en-GB" sz="2000" dirty="0"/>
              <a:t>the reporting of suspicions </a:t>
            </a:r>
            <a:br>
              <a:rPr lang="en-GB" sz="2000" dirty="0"/>
            </a:br>
            <a:r>
              <a:rPr lang="en-GB" sz="2000" dirty="0"/>
              <a:t>to supervisors or managers immediately</a:t>
            </a:r>
          </a:p>
          <a:p>
            <a:r>
              <a:rPr lang="en-GB" sz="2000" dirty="0"/>
              <a:t>know what information emergency response require and have an awareness of emergency response times.</a:t>
            </a:r>
          </a:p>
          <a:p>
            <a:endParaRPr lang="en-GB" dirty="0"/>
          </a:p>
        </p:txBody>
      </p:sp>
      <p:sp>
        <p:nvSpPr>
          <p:cNvPr id="4" name="Rectangle: Rounded Corners 3">
            <a:extLst>
              <a:ext uri="{FF2B5EF4-FFF2-40B4-BE49-F238E27FC236}">
                <a16:creationId xmlns:a16="http://schemas.microsoft.com/office/drawing/2014/main" xmlns="" id="{8A4640DE-1354-41A5-8634-37D1B2438778}"/>
              </a:ext>
            </a:extLst>
          </p:cNvPr>
          <p:cNvSpPr/>
          <p:nvPr/>
        </p:nvSpPr>
        <p:spPr>
          <a:xfrm>
            <a:off x="179512" y="1700808"/>
            <a:ext cx="8712968" cy="783193"/>
          </a:xfrm>
          <a:prstGeom prst="roundRect">
            <a:avLst/>
          </a:prstGeom>
          <a:solidFill>
            <a:srgbClr val="ABE9FF"/>
          </a:solidFill>
          <a:ln w="28575">
            <a:solidFill>
              <a:srgbClr val="00B0F0"/>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Counterterrorism measures will help to reduce the chances of a site becoming a target. Threats can be reduced by: </a:t>
            </a:r>
          </a:p>
        </p:txBody>
      </p:sp>
    </p:spTree>
    <p:extLst>
      <p:ext uri="{BB962C8B-B14F-4D97-AF65-F5344CB8AC3E}">
        <p14:creationId xmlns:p14="http://schemas.microsoft.com/office/powerpoint/2010/main" val="95310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a:t>Planning phase </a:t>
            </a:r>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251520" y="3050585"/>
            <a:ext cx="8640960" cy="1296144"/>
          </a:xfrm>
        </p:spPr>
        <p:txBody>
          <a:bodyPr/>
          <a:lstStyle/>
          <a:p>
            <a:r>
              <a:rPr lang="en-GB" dirty="0"/>
              <a:t>gathering information on the target </a:t>
            </a:r>
          </a:p>
          <a:p>
            <a:r>
              <a:rPr lang="en-GB" dirty="0"/>
              <a:t>identifying the target’s vulnerabilities </a:t>
            </a:r>
          </a:p>
          <a:p>
            <a:r>
              <a:rPr lang="en-GB" dirty="0"/>
              <a:t>identifying levels of security present at the target.</a:t>
            </a:r>
          </a:p>
          <a:p>
            <a:endParaRPr lang="en-GB" dirty="0"/>
          </a:p>
          <a:p>
            <a:endParaRPr lang="en-GB" dirty="0"/>
          </a:p>
          <a:p>
            <a:pPr marL="0" indent="0">
              <a:buNone/>
            </a:pPr>
            <a:endParaRPr lang="en-GB" dirty="0"/>
          </a:p>
        </p:txBody>
      </p:sp>
      <p:sp>
        <p:nvSpPr>
          <p:cNvPr id="4" name="Rectangle: Rounded Corners 3">
            <a:extLst>
              <a:ext uri="{FF2B5EF4-FFF2-40B4-BE49-F238E27FC236}">
                <a16:creationId xmlns:a16="http://schemas.microsoft.com/office/drawing/2014/main" xmlns="" id="{F1972E59-809C-47D4-88C5-5EDBAA393E7C}"/>
              </a:ext>
            </a:extLst>
          </p:cNvPr>
          <p:cNvSpPr/>
          <p:nvPr/>
        </p:nvSpPr>
        <p:spPr>
          <a:xfrm>
            <a:off x="179512" y="1916832"/>
            <a:ext cx="8712968" cy="851297"/>
          </a:xfrm>
          <a:prstGeom prst="roundRect">
            <a:avLst/>
          </a:prstGeom>
          <a:solidFill>
            <a:srgbClr val="ABE9FF"/>
          </a:solidFill>
          <a:ln w="28575">
            <a:solidFill>
              <a:srgbClr val="00B0F0"/>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Once terrorists have identified a target, the potential attack will be moved into the planning phase. This phase involves: </a:t>
            </a:r>
          </a:p>
        </p:txBody>
      </p:sp>
    </p:spTree>
    <p:extLst>
      <p:ext uri="{BB962C8B-B14F-4D97-AF65-F5344CB8AC3E}">
        <p14:creationId xmlns:p14="http://schemas.microsoft.com/office/powerpoint/2010/main" val="66113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a:t>Attack methods </a:t>
            </a:r>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251520" y="1484784"/>
            <a:ext cx="8640960" cy="3960440"/>
          </a:xfrm>
          <a:prstGeom prst="roundRect">
            <a:avLst/>
          </a:prstGeom>
          <a:ln w="28575">
            <a:solidFill>
              <a:srgbClr val="00B0F0"/>
            </a:solidFill>
          </a:ln>
        </p:spPr>
        <p:txBody>
          <a:bodyPr/>
          <a:lstStyle/>
          <a:p>
            <a:pPr marL="0" indent="0">
              <a:buNone/>
            </a:pPr>
            <a:r>
              <a:rPr lang="en-GB" dirty="0">
                <a:solidFill>
                  <a:srgbClr val="00B0F0"/>
                </a:solidFill>
              </a:rPr>
              <a:t>The most current terrorist attack methods have included:</a:t>
            </a:r>
          </a:p>
          <a:p>
            <a:pPr marL="0" indent="0">
              <a:buNone/>
            </a:pPr>
            <a:endParaRPr lang="en-GB" sz="1100" dirty="0">
              <a:solidFill>
                <a:srgbClr val="00B0F0"/>
              </a:solidFill>
            </a:endParaRPr>
          </a:p>
          <a:p>
            <a:r>
              <a:rPr lang="en-GB" dirty="0"/>
              <a:t>marauding terror attacks (MTAs)</a:t>
            </a:r>
          </a:p>
          <a:p>
            <a:r>
              <a:rPr lang="en-GB" dirty="0"/>
              <a:t>explosive devices, including improvised explosive device (IED), person-borne improvised explosive device (PBIED), vehicle-borne improvised device (VBIED)</a:t>
            </a:r>
          </a:p>
          <a:p>
            <a:r>
              <a:rPr lang="en-GB" dirty="0"/>
              <a:t>vehicle as a weapon (VAAW)</a:t>
            </a:r>
          </a:p>
          <a:p>
            <a:r>
              <a:rPr lang="en-GB" dirty="0"/>
              <a:t>hazardous substances including chemical, biological </a:t>
            </a:r>
            <a:br>
              <a:rPr lang="en-GB" dirty="0"/>
            </a:br>
            <a:r>
              <a:rPr lang="en-GB" dirty="0"/>
              <a:t>and radiological (CBR)</a:t>
            </a:r>
          </a:p>
          <a:p>
            <a:r>
              <a:rPr lang="en-GB" dirty="0"/>
              <a:t>cyberattacks. </a:t>
            </a:r>
          </a:p>
        </p:txBody>
      </p:sp>
    </p:spTree>
    <p:extLst>
      <p:ext uri="{BB962C8B-B14F-4D97-AF65-F5344CB8AC3E}">
        <p14:creationId xmlns:p14="http://schemas.microsoft.com/office/powerpoint/2010/main" val="241410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a:t>Actions to take  </a:t>
            </a:r>
          </a:p>
        </p:txBody>
      </p:sp>
      <p:sp>
        <p:nvSpPr>
          <p:cNvPr id="3" name="Rectangle: Rounded Corners 2">
            <a:extLst>
              <a:ext uri="{FF2B5EF4-FFF2-40B4-BE49-F238E27FC236}">
                <a16:creationId xmlns:a16="http://schemas.microsoft.com/office/drawing/2014/main" xmlns="" id="{BF633468-EF7C-4006-A822-AC7568A0B851}"/>
              </a:ext>
            </a:extLst>
          </p:cNvPr>
          <p:cNvSpPr/>
          <p:nvPr/>
        </p:nvSpPr>
        <p:spPr>
          <a:xfrm>
            <a:off x="251520" y="1288522"/>
            <a:ext cx="8640960" cy="851297"/>
          </a:xfrm>
          <a:prstGeom prst="roundRect">
            <a:avLst/>
          </a:prstGeom>
          <a:solidFill>
            <a:srgbClr val="ABE9FF"/>
          </a:solidFill>
          <a:ln w="28575">
            <a:solidFill>
              <a:srgbClr val="00B0F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The role you will be expected to take during a terror attack will be outlined in your organisation’s policies and procedures </a:t>
            </a:r>
          </a:p>
        </p:txBody>
      </p:sp>
      <p:sp>
        <p:nvSpPr>
          <p:cNvPr id="6" name="Rectangle 5">
            <a:extLst>
              <a:ext uri="{FF2B5EF4-FFF2-40B4-BE49-F238E27FC236}">
                <a16:creationId xmlns:a16="http://schemas.microsoft.com/office/drawing/2014/main" xmlns="" id="{B9A9EB9E-6D65-4BC5-8B6F-D76DE95719FD}"/>
              </a:ext>
            </a:extLst>
          </p:cNvPr>
          <p:cNvSpPr/>
          <p:nvPr/>
        </p:nvSpPr>
        <p:spPr>
          <a:xfrm>
            <a:off x="222546" y="2297295"/>
            <a:ext cx="8669933" cy="43088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You should encourage members of the public to:</a:t>
            </a:r>
          </a:p>
        </p:txBody>
      </p:sp>
      <p:grpSp>
        <p:nvGrpSpPr>
          <p:cNvPr id="2" name="Group 1">
            <a:extLst>
              <a:ext uri="{FF2B5EF4-FFF2-40B4-BE49-F238E27FC236}">
                <a16:creationId xmlns:a16="http://schemas.microsoft.com/office/drawing/2014/main" xmlns="" id="{9355F75F-0313-4DB2-A8CC-D5BCCE982F4E}"/>
              </a:ext>
            </a:extLst>
          </p:cNvPr>
          <p:cNvGrpSpPr/>
          <p:nvPr/>
        </p:nvGrpSpPr>
        <p:grpSpPr>
          <a:xfrm>
            <a:off x="827584" y="2862117"/>
            <a:ext cx="1882160" cy="2992508"/>
            <a:chOff x="827584" y="2862117"/>
            <a:chExt cx="1882160" cy="2992508"/>
          </a:xfrm>
        </p:grpSpPr>
        <p:sp>
          <p:nvSpPr>
            <p:cNvPr id="7" name="Rectangle 6">
              <a:extLst>
                <a:ext uri="{FF2B5EF4-FFF2-40B4-BE49-F238E27FC236}">
                  <a16:creationId xmlns:a16="http://schemas.microsoft.com/office/drawing/2014/main" xmlns="" id="{88C4899F-B767-4FA5-9865-E8C3F54AFB1A}"/>
                </a:ext>
              </a:extLst>
            </p:cNvPr>
            <p:cNvSpPr/>
            <p:nvPr/>
          </p:nvSpPr>
          <p:spPr>
            <a:xfrm>
              <a:off x="1289264" y="2862117"/>
              <a:ext cx="795411"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RUN</a:t>
              </a:r>
              <a:endParaRPr kumimoji="0" lang="en-GB" sz="2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xmlns="" id="{6EA2F336-469B-463E-A13D-2D47AB2C9C1C}"/>
                </a:ext>
              </a:extLst>
            </p:cNvPr>
            <p:cNvSpPr/>
            <p:nvPr/>
          </p:nvSpPr>
          <p:spPr>
            <a:xfrm>
              <a:off x="827584" y="5085184"/>
              <a:ext cx="1882160"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to a place of safety </a:t>
              </a:r>
            </a:p>
          </p:txBody>
        </p:sp>
      </p:grpSp>
      <p:grpSp>
        <p:nvGrpSpPr>
          <p:cNvPr id="19" name="Group 18">
            <a:extLst>
              <a:ext uri="{FF2B5EF4-FFF2-40B4-BE49-F238E27FC236}">
                <a16:creationId xmlns:a16="http://schemas.microsoft.com/office/drawing/2014/main" xmlns="" id="{9AE2975C-019D-4A32-8EE7-13546DB45C18}"/>
              </a:ext>
            </a:extLst>
          </p:cNvPr>
          <p:cNvGrpSpPr/>
          <p:nvPr/>
        </p:nvGrpSpPr>
        <p:grpSpPr>
          <a:xfrm>
            <a:off x="3511205" y="2862117"/>
            <a:ext cx="1944216" cy="2992508"/>
            <a:chOff x="3511205" y="2862117"/>
            <a:chExt cx="1944216" cy="2992508"/>
          </a:xfrm>
        </p:grpSpPr>
        <p:sp>
          <p:nvSpPr>
            <p:cNvPr id="10" name="Rectangle 9">
              <a:extLst>
                <a:ext uri="{FF2B5EF4-FFF2-40B4-BE49-F238E27FC236}">
                  <a16:creationId xmlns:a16="http://schemas.microsoft.com/office/drawing/2014/main" xmlns="" id="{76C290C7-612E-4AE7-B284-12FDE73F23CF}"/>
                </a:ext>
              </a:extLst>
            </p:cNvPr>
            <p:cNvSpPr/>
            <p:nvPr/>
          </p:nvSpPr>
          <p:spPr>
            <a:xfrm>
              <a:off x="3960713" y="2862117"/>
              <a:ext cx="857927"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HIDE</a:t>
              </a:r>
              <a:endParaRPr kumimoji="0" lang="en-GB" sz="2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11" name="Rectangle 10">
              <a:extLst>
                <a:ext uri="{FF2B5EF4-FFF2-40B4-BE49-F238E27FC236}">
                  <a16:creationId xmlns:a16="http://schemas.microsoft.com/office/drawing/2014/main" xmlns="" id="{918C6C5F-1FDB-4BAC-BC5E-E98DFB80D749}"/>
                </a:ext>
              </a:extLst>
            </p:cNvPr>
            <p:cNvSpPr/>
            <p:nvPr/>
          </p:nvSpPr>
          <p:spPr>
            <a:xfrm>
              <a:off x="3511205" y="5085184"/>
              <a:ext cx="1944216"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if you cannot run, hide</a:t>
              </a:r>
            </a:p>
          </p:txBody>
        </p:sp>
      </p:grpSp>
      <p:grpSp>
        <p:nvGrpSpPr>
          <p:cNvPr id="20" name="Group 19">
            <a:extLst>
              <a:ext uri="{FF2B5EF4-FFF2-40B4-BE49-F238E27FC236}">
                <a16:creationId xmlns:a16="http://schemas.microsoft.com/office/drawing/2014/main" xmlns="" id="{F62E3CE2-A91E-42AD-8C62-9E1F104C99C5}"/>
              </a:ext>
            </a:extLst>
          </p:cNvPr>
          <p:cNvGrpSpPr/>
          <p:nvPr/>
        </p:nvGrpSpPr>
        <p:grpSpPr>
          <a:xfrm>
            <a:off x="5617567" y="2895600"/>
            <a:ext cx="3312367" cy="3161785"/>
            <a:chOff x="5796136" y="2862117"/>
            <a:chExt cx="3312367" cy="3161785"/>
          </a:xfrm>
        </p:grpSpPr>
        <p:sp>
          <p:nvSpPr>
            <p:cNvPr id="14" name="Rectangle 13">
              <a:extLst>
                <a:ext uri="{FF2B5EF4-FFF2-40B4-BE49-F238E27FC236}">
                  <a16:creationId xmlns:a16="http://schemas.microsoft.com/office/drawing/2014/main" xmlns="" id="{9059ADFA-31D8-4C3B-9E7B-5D50855BDB72}"/>
                </a:ext>
              </a:extLst>
            </p:cNvPr>
            <p:cNvSpPr/>
            <p:nvPr/>
          </p:nvSpPr>
          <p:spPr>
            <a:xfrm>
              <a:off x="6976066" y="2862117"/>
              <a:ext cx="891591"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TELL</a:t>
              </a:r>
              <a:endParaRPr kumimoji="0" lang="en-GB" sz="2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15" name="Rectangle 14">
              <a:extLst>
                <a:ext uri="{FF2B5EF4-FFF2-40B4-BE49-F238E27FC236}">
                  <a16:creationId xmlns:a16="http://schemas.microsoft.com/office/drawing/2014/main" xmlns="" id="{A1C87F48-9C14-4465-9282-547D94C96860}"/>
                </a:ext>
              </a:extLst>
            </p:cNvPr>
            <p:cNvSpPr/>
            <p:nvPr/>
          </p:nvSpPr>
          <p:spPr>
            <a:xfrm>
              <a:off x="5796136" y="4915906"/>
              <a:ext cx="3312367" cy="110799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call 999 (response times may vary according to location).</a:t>
              </a:r>
            </a:p>
          </p:txBody>
        </p:sp>
      </p:grpSp>
    </p:spTree>
    <p:extLst>
      <p:ext uri="{BB962C8B-B14F-4D97-AF65-F5344CB8AC3E}">
        <p14:creationId xmlns:p14="http://schemas.microsoft.com/office/powerpoint/2010/main" val="123535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a:t>Run </a:t>
            </a:r>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323528" y="1709316"/>
            <a:ext cx="6624736" cy="2088232"/>
          </a:xfrm>
        </p:spPr>
        <p:txBody>
          <a:bodyPr/>
          <a:lstStyle/>
          <a:p>
            <a:pPr marL="0" indent="0">
              <a:buNone/>
            </a:pPr>
            <a:r>
              <a:rPr lang="en-GB" dirty="0"/>
              <a:t>In the event of an attack, you should:</a:t>
            </a:r>
          </a:p>
          <a:p>
            <a:pPr marL="0" indent="0">
              <a:buNone/>
            </a:pPr>
            <a:endParaRPr lang="en-GB" sz="1100" dirty="0"/>
          </a:p>
          <a:p>
            <a:r>
              <a:rPr lang="en-GB" dirty="0"/>
              <a:t>consider your route </a:t>
            </a:r>
          </a:p>
          <a:p>
            <a:r>
              <a:rPr lang="en-GB" dirty="0"/>
              <a:t>insist others go along with you (however, don't let their indecision slow you down)</a:t>
            </a:r>
          </a:p>
          <a:p>
            <a:r>
              <a:rPr lang="en-GB" dirty="0"/>
              <a:t>once you have identified a safe route, </a:t>
            </a:r>
            <a:r>
              <a:rPr lang="en-GB" dirty="0">
                <a:solidFill>
                  <a:srgbClr val="00B0F0"/>
                </a:solidFill>
              </a:rPr>
              <a:t>RUN</a:t>
            </a:r>
            <a:endParaRPr lang="en-GB" dirty="0"/>
          </a:p>
          <a:p>
            <a:pPr marL="0" indent="0">
              <a:buNone/>
            </a:pPr>
            <a:endParaRPr lang="en-GB" dirty="0"/>
          </a:p>
        </p:txBody>
      </p:sp>
      <p:sp>
        <p:nvSpPr>
          <p:cNvPr id="3" name="Rectangle: Rounded Corners 2">
            <a:extLst>
              <a:ext uri="{FF2B5EF4-FFF2-40B4-BE49-F238E27FC236}">
                <a16:creationId xmlns:a16="http://schemas.microsoft.com/office/drawing/2014/main" xmlns="" id="{6C3ED05B-6F3A-4705-BA59-4EF7A2BB991F}"/>
              </a:ext>
            </a:extLst>
          </p:cNvPr>
          <p:cNvSpPr/>
          <p:nvPr/>
        </p:nvSpPr>
        <p:spPr>
          <a:xfrm>
            <a:off x="251520" y="4077072"/>
            <a:ext cx="8640960" cy="1225868"/>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Consider your route as you leave. Will it place you in the line of fire, is it safer to wait for the attacker to move away before you continue?</a:t>
            </a:r>
          </a:p>
        </p:txBody>
      </p:sp>
    </p:spTree>
    <p:extLst>
      <p:ext uri="{BB962C8B-B14F-4D97-AF65-F5344CB8AC3E}">
        <p14:creationId xmlns:p14="http://schemas.microsoft.com/office/powerpoint/2010/main" val="387376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a:t>Hide</a:t>
            </a:r>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323528" y="2348880"/>
            <a:ext cx="8640960" cy="3096344"/>
          </a:xfrm>
        </p:spPr>
        <p:txBody>
          <a:bodyPr/>
          <a:lstStyle/>
          <a:p>
            <a:pPr marL="0" indent="0">
              <a:buNone/>
            </a:pPr>
            <a:r>
              <a:rPr lang="en-GB" dirty="0"/>
              <a:t>When finding a hiding place, you should consider:</a:t>
            </a:r>
          </a:p>
          <a:p>
            <a:pPr marL="0" indent="0">
              <a:buNone/>
            </a:pPr>
            <a:r>
              <a:rPr lang="en-GB" sz="1100" dirty="0"/>
              <a:t> </a:t>
            </a:r>
          </a:p>
          <a:p>
            <a:r>
              <a:rPr lang="en-GB" dirty="0"/>
              <a:t>the exits and escape routes </a:t>
            </a:r>
          </a:p>
          <a:p>
            <a:r>
              <a:rPr lang="en-GB" dirty="0"/>
              <a:t>rooms that have reinforced walls and doors with internal locks </a:t>
            </a:r>
          </a:p>
          <a:p>
            <a:r>
              <a:rPr lang="en-GB" dirty="0"/>
              <a:t>moving away from the door</a:t>
            </a:r>
          </a:p>
          <a:p>
            <a:r>
              <a:rPr lang="en-GB" dirty="0"/>
              <a:t>switching your phone to silent and switching off vibrate</a:t>
            </a:r>
          </a:p>
          <a:p>
            <a:r>
              <a:rPr lang="en-GB" dirty="0"/>
              <a:t>staying silent (don’t shout for help).</a:t>
            </a:r>
          </a:p>
        </p:txBody>
      </p:sp>
      <p:sp>
        <p:nvSpPr>
          <p:cNvPr id="3" name="Rectangle: Rounded Corners 2">
            <a:extLst>
              <a:ext uri="{FF2B5EF4-FFF2-40B4-BE49-F238E27FC236}">
                <a16:creationId xmlns:a16="http://schemas.microsoft.com/office/drawing/2014/main" xmlns="" id="{00A124B0-EBD4-40D0-861C-6B856385E169}"/>
              </a:ext>
            </a:extLst>
          </p:cNvPr>
          <p:cNvSpPr/>
          <p:nvPr/>
        </p:nvSpPr>
        <p:spPr>
          <a:xfrm>
            <a:off x="251520" y="1633201"/>
            <a:ext cx="7632848" cy="476726"/>
          </a:xfrm>
          <a:prstGeom prst="roundRect">
            <a:avLst/>
          </a:prstGeom>
          <a:solidFill>
            <a:srgbClr val="00B0F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If you can’t move to safety - HIDE</a:t>
            </a:r>
          </a:p>
        </p:txBody>
      </p:sp>
    </p:spTree>
    <p:extLst>
      <p:ext uri="{BB962C8B-B14F-4D97-AF65-F5344CB8AC3E}">
        <p14:creationId xmlns:p14="http://schemas.microsoft.com/office/powerpoint/2010/main" val="204645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a:t>Tell</a:t>
            </a:r>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252761" y="2348880"/>
            <a:ext cx="8640960" cy="3240360"/>
          </a:xfrm>
        </p:spPr>
        <p:txBody>
          <a:bodyPr/>
          <a:lstStyle/>
          <a:p>
            <a:pPr marL="0" indent="0">
              <a:buNone/>
            </a:pPr>
            <a:r>
              <a:rPr lang="en-GB" dirty="0"/>
              <a:t>Call the police by dialling 999</a:t>
            </a:r>
          </a:p>
          <a:p>
            <a:r>
              <a:rPr lang="en-GB" dirty="0">
                <a:solidFill>
                  <a:srgbClr val="00B0F0"/>
                </a:solidFill>
              </a:rPr>
              <a:t>TELL</a:t>
            </a:r>
            <a:r>
              <a:rPr lang="en-GB" dirty="0"/>
              <a:t> them clearly where you are located and where the attackers are</a:t>
            </a:r>
          </a:p>
          <a:p>
            <a:r>
              <a:rPr lang="en-GB" dirty="0"/>
              <a:t>Give a clear description of the attackers, including details </a:t>
            </a:r>
            <a:br>
              <a:rPr lang="en-GB" dirty="0"/>
            </a:br>
            <a:r>
              <a:rPr lang="en-GB" dirty="0"/>
              <a:t>of their clothing and weapons </a:t>
            </a:r>
          </a:p>
          <a:p>
            <a:r>
              <a:rPr lang="en-GB" dirty="0"/>
              <a:t>Give details about the number of casualties </a:t>
            </a:r>
          </a:p>
          <a:p>
            <a:r>
              <a:rPr lang="en-GB" dirty="0"/>
              <a:t>Explain the layout of the building </a:t>
            </a:r>
          </a:p>
          <a:p>
            <a:r>
              <a:rPr lang="en-GB" dirty="0"/>
              <a:t>Include anything else that you think is important. </a:t>
            </a:r>
          </a:p>
        </p:txBody>
      </p:sp>
      <p:sp>
        <p:nvSpPr>
          <p:cNvPr id="4" name="Rectangle: Rounded Corners 3">
            <a:extLst>
              <a:ext uri="{FF2B5EF4-FFF2-40B4-BE49-F238E27FC236}">
                <a16:creationId xmlns:a16="http://schemas.microsoft.com/office/drawing/2014/main" xmlns="" id="{13AB85AD-F9D5-4220-BF6B-187A8C151C33}"/>
              </a:ext>
            </a:extLst>
          </p:cNvPr>
          <p:cNvSpPr/>
          <p:nvPr/>
        </p:nvSpPr>
        <p:spPr>
          <a:xfrm>
            <a:off x="251520" y="1364679"/>
            <a:ext cx="8208912" cy="851297"/>
          </a:xfrm>
          <a:prstGeom prst="roundRect">
            <a:avLst/>
          </a:prstGeom>
          <a:solidFill>
            <a:srgbClr val="00B0F0"/>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If you are able to evacuate, get as far away </a:t>
            </a:r>
            <a:b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as possible and  TELL</a:t>
            </a:r>
          </a:p>
        </p:txBody>
      </p:sp>
    </p:spTree>
    <p:extLst>
      <p:ext uri="{BB962C8B-B14F-4D97-AF65-F5344CB8AC3E}">
        <p14:creationId xmlns:p14="http://schemas.microsoft.com/office/powerpoint/2010/main" val="35184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A9B72A-9845-4E0F-AF88-7559955E72AC}"/>
              </a:ext>
            </a:extLst>
          </p:cNvPr>
          <p:cNvSpPr>
            <a:spLocks noGrp="1"/>
          </p:cNvSpPr>
          <p:nvPr>
            <p:ph type="title"/>
          </p:nvPr>
        </p:nvSpPr>
        <p:spPr/>
        <p:txBody>
          <a:bodyPr/>
          <a:lstStyle/>
          <a:p>
            <a:r>
              <a:rPr lang="en-GB" dirty="0"/>
              <a:t>Following procedures </a:t>
            </a:r>
          </a:p>
        </p:txBody>
      </p:sp>
      <p:sp>
        <p:nvSpPr>
          <p:cNvPr id="4" name="Rectangle 3">
            <a:extLst>
              <a:ext uri="{FF2B5EF4-FFF2-40B4-BE49-F238E27FC236}">
                <a16:creationId xmlns:a16="http://schemas.microsoft.com/office/drawing/2014/main" xmlns="" id="{03E9D005-5EB6-43B4-9897-0364D38DB4DF}"/>
              </a:ext>
            </a:extLst>
          </p:cNvPr>
          <p:cNvSpPr/>
          <p:nvPr/>
        </p:nvSpPr>
        <p:spPr>
          <a:xfrm>
            <a:off x="251520" y="1268760"/>
            <a:ext cx="8640960" cy="43088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Follow all </a:t>
            </a:r>
            <a:r>
              <a:rPr kumimoji="0" lang="en-GB" sz="2200" b="1" i="0" u="none" strike="noStrike" kern="1200" cap="none" spc="0" normalizeH="0" baseline="0" noProof="0" dirty="0" err="1">
                <a:ln>
                  <a:noFill/>
                </a:ln>
                <a:solidFill>
                  <a:srgbClr val="000000"/>
                </a:solidFill>
                <a:effectLst/>
                <a:uLnTx/>
                <a:uFillTx/>
                <a:latin typeface="Arial" charset="0"/>
                <a:ea typeface="+mn-ea"/>
                <a:cs typeface="Arial" charset="0"/>
              </a:rPr>
              <a:t>invacuation</a:t>
            </a: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/lockdown and evacuation procedures </a:t>
            </a:r>
          </a:p>
        </p:txBody>
      </p:sp>
      <p:sp>
        <p:nvSpPr>
          <p:cNvPr id="5" name="Rectangle 4">
            <a:extLst>
              <a:ext uri="{FF2B5EF4-FFF2-40B4-BE49-F238E27FC236}">
                <a16:creationId xmlns:a16="http://schemas.microsoft.com/office/drawing/2014/main" xmlns="" id="{D4CA4FD9-5401-4405-9B10-CD8F85F0DF5B}"/>
              </a:ext>
            </a:extLst>
          </p:cNvPr>
          <p:cNvSpPr/>
          <p:nvPr/>
        </p:nvSpPr>
        <p:spPr>
          <a:xfrm>
            <a:off x="251520" y="1844243"/>
            <a:ext cx="3392275"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err="1">
                <a:ln>
                  <a:noFill/>
                </a:ln>
                <a:solidFill>
                  <a:srgbClr val="00B0F0"/>
                </a:solidFill>
                <a:effectLst/>
                <a:uLnTx/>
                <a:uFillTx/>
                <a:latin typeface="Arial" charset="0"/>
                <a:ea typeface="+mn-ea"/>
                <a:cs typeface="Arial" charset="0"/>
              </a:rPr>
              <a:t>Invacuation</a:t>
            </a: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/lockdown - </a:t>
            </a:r>
            <a:endParaRPr kumimoji="0" lang="en-GB" sz="2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6" name="Rectangle: Rounded Corners 5">
            <a:extLst>
              <a:ext uri="{FF2B5EF4-FFF2-40B4-BE49-F238E27FC236}">
                <a16:creationId xmlns:a16="http://schemas.microsoft.com/office/drawing/2014/main" xmlns="" id="{3C88C256-D69A-44E9-B729-88E1526680BD}"/>
              </a:ext>
            </a:extLst>
          </p:cNvPr>
          <p:cNvSpPr/>
          <p:nvPr/>
        </p:nvSpPr>
        <p:spPr>
          <a:xfrm>
            <a:off x="251520" y="2281989"/>
            <a:ext cx="8640960" cy="1600438"/>
          </a:xfrm>
          <a:prstGeom prst="roundRect">
            <a:avLst/>
          </a:prstGeom>
          <a:solidFill>
            <a:srgbClr val="ABE9FF"/>
          </a:solidFill>
          <a:ln w="28575">
            <a:solidFill>
              <a:srgbClr val="00B0F0"/>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staff members and members of the public should be moved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to the most sheltered area of the venue/site, away from windows and other exposed areas. All external doors and windows should be locked</a:t>
            </a:r>
          </a:p>
        </p:txBody>
      </p:sp>
      <p:sp>
        <p:nvSpPr>
          <p:cNvPr id="7" name="Rectangle 6">
            <a:extLst>
              <a:ext uri="{FF2B5EF4-FFF2-40B4-BE49-F238E27FC236}">
                <a16:creationId xmlns:a16="http://schemas.microsoft.com/office/drawing/2014/main" xmlns="" id="{DDAFA3B3-F8F2-43BA-946B-EA6B5F1AFED4}"/>
              </a:ext>
            </a:extLst>
          </p:cNvPr>
          <p:cNvSpPr/>
          <p:nvPr/>
        </p:nvSpPr>
        <p:spPr>
          <a:xfrm>
            <a:off x="251520" y="4071374"/>
            <a:ext cx="1944763"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Evacuation - </a:t>
            </a:r>
            <a:endParaRPr kumimoji="0" lang="en-GB" sz="2200" b="1"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Rectangle: Rounded Corners 7">
            <a:extLst>
              <a:ext uri="{FF2B5EF4-FFF2-40B4-BE49-F238E27FC236}">
                <a16:creationId xmlns:a16="http://schemas.microsoft.com/office/drawing/2014/main" xmlns="" id="{D3A6830B-8837-485D-99E5-0A0B4258C1C0}"/>
              </a:ext>
            </a:extLst>
          </p:cNvPr>
          <p:cNvSpPr/>
          <p:nvPr/>
        </p:nvSpPr>
        <p:spPr>
          <a:xfrm>
            <a:off x="251520" y="4509120"/>
            <a:ext cx="8640960" cy="1225868"/>
          </a:xfrm>
          <a:prstGeom prst="roundRect">
            <a:avLst/>
          </a:prstGeom>
          <a:solidFill>
            <a:srgbClr val="ABE9FF"/>
          </a:solidFill>
          <a:ln w="28575">
            <a:solidFill>
              <a:srgbClr val="00B0F0"/>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the orderly removal of staff and members of the public to a safe place away from the immediate vicinity of the building. Evacuation will normally happen in situations such as a fire. </a:t>
            </a:r>
          </a:p>
        </p:txBody>
      </p:sp>
    </p:spTree>
    <p:extLst>
      <p:ext uri="{BB962C8B-B14F-4D97-AF65-F5344CB8AC3E}">
        <p14:creationId xmlns:p14="http://schemas.microsoft.com/office/powerpoint/2010/main" val="166420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Working without a licence</a:t>
            </a:r>
          </a:p>
        </p:txBody>
      </p:sp>
      <p:sp>
        <p:nvSpPr>
          <p:cNvPr id="3" name="Rounded Rectangle 2"/>
          <p:cNvSpPr/>
          <p:nvPr/>
        </p:nvSpPr>
        <p:spPr>
          <a:xfrm>
            <a:off x="179512" y="1669563"/>
            <a:ext cx="9073008" cy="476726"/>
          </a:xfrm>
          <a:prstGeom prst="roundRect">
            <a:avLst/>
          </a:prstGeom>
          <a:ln w="38100">
            <a:no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chemeClr val="tx1"/>
                </a:solidFill>
                <a:effectLst/>
                <a:uLnTx/>
                <a:uFillTx/>
                <a:latin typeface="Arial"/>
                <a:ea typeface="+mn-ea"/>
                <a:cs typeface="Arial"/>
              </a:rPr>
              <a:t>Criminal offence</a:t>
            </a:r>
          </a:p>
        </p:txBody>
      </p:sp>
      <p:sp>
        <p:nvSpPr>
          <p:cNvPr id="5" name="Rounded Rectangle 4"/>
          <p:cNvSpPr/>
          <p:nvPr/>
        </p:nvSpPr>
        <p:spPr>
          <a:xfrm>
            <a:off x="251521" y="2276872"/>
            <a:ext cx="8636118" cy="476726"/>
          </a:xfrm>
          <a:prstGeom prst="roundRect">
            <a:avLst/>
          </a:prstGeom>
          <a:solidFill>
            <a:srgbClr val="00B0F0"/>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Fines of up to £5,000</a:t>
            </a:r>
          </a:p>
        </p:txBody>
      </p:sp>
      <p:sp>
        <p:nvSpPr>
          <p:cNvPr id="6" name="Rounded Rectangle 5"/>
          <p:cNvSpPr/>
          <p:nvPr/>
        </p:nvSpPr>
        <p:spPr>
          <a:xfrm>
            <a:off x="251521" y="2912828"/>
            <a:ext cx="8636118" cy="476726"/>
          </a:xfrm>
          <a:prstGeom prst="roundRect">
            <a:avLst/>
          </a:prstGeom>
          <a:solidFill>
            <a:schemeClr val="tx1"/>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Up to a 6-month prison sentence</a:t>
            </a:r>
          </a:p>
        </p:txBody>
      </p:sp>
      <p:sp>
        <p:nvSpPr>
          <p:cNvPr id="7" name="Rounded Rectangle 6"/>
          <p:cNvSpPr/>
          <p:nvPr/>
        </p:nvSpPr>
        <p:spPr>
          <a:xfrm>
            <a:off x="251521" y="3548784"/>
            <a:ext cx="8636118" cy="851297"/>
          </a:xfrm>
          <a:prstGeom prst="roundRect">
            <a:avLst/>
          </a:prstGeom>
          <a:solidFill>
            <a:schemeClr val="bg2"/>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effectLst/>
                <a:uLnTx/>
                <a:uFillTx/>
                <a:latin typeface="Arial"/>
                <a:ea typeface="+mn-ea"/>
                <a:cs typeface="Arial"/>
              </a:rPr>
              <a:t>Criminal offence for an employer to use </a:t>
            </a:r>
            <a:br>
              <a:rPr kumimoji="0" lang="en-GB" sz="2200" b="1" i="0" u="none" strike="noStrike" kern="0" cap="none" spc="0" normalizeH="0" baseline="0" noProof="0" dirty="0">
                <a:ln>
                  <a:noFill/>
                </a:ln>
                <a:effectLst/>
                <a:uLnTx/>
                <a:uFillTx/>
                <a:latin typeface="Arial"/>
                <a:ea typeface="+mn-ea"/>
                <a:cs typeface="Arial"/>
              </a:rPr>
            </a:br>
            <a:r>
              <a:rPr kumimoji="0" lang="en-GB" sz="2200" b="1" i="0" u="none" strike="noStrike" kern="0" cap="none" spc="0" normalizeH="0" baseline="0" noProof="0" dirty="0">
                <a:ln>
                  <a:noFill/>
                </a:ln>
                <a:effectLst/>
                <a:uLnTx/>
                <a:uFillTx/>
                <a:latin typeface="Arial"/>
                <a:ea typeface="+mn-ea"/>
                <a:cs typeface="Arial"/>
              </a:rPr>
              <a:t>an unlicensed security operative.</a:t>
            </a:r>
          </a:p>
        </p:txBody>
      </p:sp>
    </p:spTree>
    <p:extLst>
      <p:ext uri="{BB962C8B-B14F-4D97-AF65-F5344CB8AC3E}">
        <p14:creationId xmlns:p14="http://schemas.microsoft.com/office/powerpoint/2010/main" val="164822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0FC989-C024-48C9-B8FC-BE839CB80F7F}"/>
              </a:ext>
            </a:extLst>
          </p:cNvPr>
          <p:cNvSpPr>
            <a:spLocks noGrp="1"/>
          </p:cNvSpPr>
          <p:nvPr>
            <p:ph type="title"/>
          </p:nvPr>
        </p:nvSpPr>
        <p:spPr/>
        <p:txBody>
          <a:bodyPr/>
          <a:lstStyle/>
          <a:p>
            <a:r>
              <a:rPr lang="en-GB" dirty="0"/>
              <a:t>Following procedures cont. </a:t>
            </a:r>
          </a:p>
        </p:txBody>
      </p:sp>
      <p:sp>
        <p:nvSpPr>
          <p:cNvPr id="4" name="Rectangle: Rounded Corners 3">
            <a:extLst>
              <a:ext uri="{FF2B5EF4-FFF2-40B4-BE49-F238E27FC236}">
                <a16:creationId xmlns:a16="http://schemas.microsoft.com/office/drawing/2014/main" xmlns="" id="{BA6BD5BD-2DF7-44C5-A681-0EF1FE44CACE}"/>
              </a:ext>
            </a:extLst>
          </p:cNvPr>
          <p:cNvSpPr/>
          <p:nvPr/>
        </p:nvSpPr>
        <p:spPr>
          <a:xfrm>
            <a:off x="251520" y="2131124"/>
            <a:ext cx="8640960" cy="1225868"/>
          </a:xfrm>
          <a:prstGeom prst="roundRect">
            <a:avLst/>
          </a:prstGeom>
          <a:solidFill>
            <a:srgbClr val="ABE9FF"/>
          </a:solidFill>
          <a:ln w="28575">
            <a:solidFill>
              <a:srgbClr val="00B0F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An early assessment of the situation is vital. If a terrorist attack begins outside, a quick lockdown procedure could protect everybody inside the site/venue</a:t>
            </a:r>
          </a:p>
        </p:txBody>
      </p:sp>
      <p:sp>
        <p:nvSpPr>
          <p:cNvPr id="5" name="Rectangle: Rounded Corners 4">
            <a:extLst>
              <a:ext uri="{FF2B5EF4-FFF2-40B4-BE49-F238E27FC236}">
                <a16:creationId xmlns:a16="http://schemas.microsoft.com/office/drawing/2014/main" xmlns="" id="{06A9EB06-C26A-43BB-9370-135A40D3FF94}"/>
              </a:ext>
            </a:extLst>
          </p:cNvPr>
          <p:cNvSpPr/>
          <p:nvPr/>
        </p:nvSpPr>
        <p:spPr>
          <a:xfrm>
            <a:off x="251520" y="3571284"/>
            <a:ext cx="8640960" cy="1225868"/>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If lockdown is slow, incomplete or causes a state of confusion, the threat could move inside, putting the people inside at great risk. </a:t>
            </a:r>
          </a:p>
        </p:txBody>
      </p:sp>
    </p:spTree>
    <p:extLst>
      <p:ext uri="{BB962C8B-B14F-4D97-AF65-F5344CB8AC3E}">
        <p14:creationId xmlns:p14="http://schemas.microsoft.com/office/powerpoint/2010/main" val="55772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BCE0A2-D237-4C43-B539-16B1A2CC029A}"/>
              </a:ext>
            </a:extLst>
          </p:cNvPr>
          <p:cNvSpPr>
            <a:spLocks noGrp="1"/>
          </p:cNvSpPr>
          <p:nvPr>
            <p:ph type="title"/>
          </p:nvPr>
        </p:nvSpPr>
        <p:spPr/>
        <p:txBody>
          <a:bodyPr/>
          <a:lstStyle/>
          <a:p>
            <a:r>
              <a:rPr lang="en-GB" dirty="0"/>
              <a:t>Following procedures </a:t>
            </a:r>
          </a:p>
        </p:txBody>
      </p:sp>
      <p:graphicFrame>
        <p:nvGraphicFramePr>
          <p:cNvPr id="4" name="Table 4">
            <a:extLst>
              <a:ext uri="{FF2B5EF4-FFF2-40B4-BE49-F238E27FC236}">
                <a16:creationId xmlns:a16="http://schemas.microsoft.com/office/drawing/2014/main" xmlns="" id="{FAB8B291-FC7B-4492-8D62-0494C394AA37}"/>
              </a:ext>
            </a:extLst>
          </p:cNvPr>
          <p:cNvGraphicFramePr>
            <a:graphicFrameLocks noGrp="1"/>
          </p:cNvGraphicFramePr>
          <p:nvPr>
            <p:ph idx="1"/>
          </p:nvPr>
        </p:nvGraphicFramePr>
        <p:xfrm>
          <a:off x="251520" y="1484784"/>
          <a:ext cx="8640960" cy="4236720"/>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xmlns="" val="1648609400"/>
                    </a:ext>
                  </a:extLst>
                </a:gridCol>
                <a:gridCol w="3492388">
                  <a:extLst>
                    <a:ext uri="{9D8B030D-6E8A-4147-A177-3AD203B41FA5}">
                      <a16:colId xmlns:a16="http://schemas.microsoft.com/office/drawing/2014/main" xmlns="" val="885292846"/>
                    </a:ext>
                  </a:extLst>
                </a:gridCol>
                <a:gridCol w="3492388">
                  <a:extLst>
                    <a:ext uri="{9D8B030D-6E8A-4147-A177-3AD203B41FA5}">
                      <a16:colId xmlns:a16="http://schemas.microsoft.com/office/drawing/2014/main" xmlns="" val="2693459280"/>
                    </a:ext>
                  </a:extLst>
                </a:gridCol>
              </a:tblGrid>
              <a:tr h="345638">
                <a:tc>
                  <a:txBody>
                    <a:bodyPr/>
                    <a:lstStyle/>
                    <a:p>
                      <a:endParaRPr lang="en-GB" sz="2000" b="1" dirty="0"/>
                    </a:p>
                  </a:txBody>
                  <a:tcPr>
                    <a:solidFill>
                      <a:schemeClr val="bg1"/>
                    </a:solidFill>
                  </a:tcPr>
                </a:tc>
                <a:tc>
                  <a:txBody>
                    <a:bodyPr/>
                    <a:lstStyle/>
                    <a:p>
                      <a:pPr algn="ctr"/>
                      <a:r>
                        <a:rPr lang="en-GB" sz="2000" b="1" dirty="0">
                          <a:solidFill>
                            <a:schemeClr val="tx1"/>
                          </a:solidFill>
                        </a:rPr>
                        <a:t>Pros</a:t>
                      </a:r>
                    </a:p>
                  </a:txBody>
                  <a:tcPr>
                    <a:solidFill>
                      <a:srgbClr val="ABE9FF"/>
                    </a:solidFill>
                  </a:tcPr>
                </a:tc>
                <a:tc>
                  <a:txBody>
                    <a:bodyPr/>
                    <a:lstStyle/>
                    <a:p>
                      <a:pPr algn="ctr"/>
                      <a:r>
                        <a:rPr lang="en-GB" sz="2000" b="1" dirty="0">
                          <a:solidFill>
                            <a:schemeClr val="tx1"/>
                          </a:solidFill>
                        </a:rPr>
                        <a:t>Cons </a:t>
                      </a:r>
                    </a:p>
                  </a:txBody>
                  <a:tcPr>
                    <a:solidFill>
                      <a:srgbClr val="ABE9FF"/>
                    </a:solidFill>
                  </a:tcPr>
                </a:tc>
                <a:extLst>
                  <a:ext uri="{0D108BD9-81ED-4DB2-BD59-A6C34878D82A}">
                    <a16:rowId xmlns:a16="http://schemas.microsoft.com/office/drawing/2014/main" xmlns="" val="1667697691"/>
                  </a:ext>
                </a:extLst>
              </a:tr>
              <a:tr h="1578456">
                <a:tc>
                  <a:txBody>
                    <a:bodyPr/>
                    <a:lstStyle/>
                    <a:p>
                      <a:r>
                        <a:rPr lang="en-GB" sz="2000" b="1" dirty="0" err="1"/>
                        <a:t>Invacuation</a:t>
                      </a:r>
                      <a:r>
                        <a:rPr lang="en-GB" sz="2000" b="1" dirty="0"/>
                        <a:t> </a:t>
                      </a:r>
                    </a:p>
                  </a:txBody>
                  <a:tcPr>
                    <a:solidFill>
                      <a:srgbClr val="ABE9FF"/>
                    </a:solidFill>
                  </a:tcPr>
                </a:tc>
                <a:tc>
                  <a:txBody>
                    <a:bodyPr/>
                    <a:lstStyle/>
                    <a:p>
                      <a:pPr algn="ctr"/>
                      <a:r>
                        <a:rPr lang="en-GB" sz="2000" b="1" dirty="0"/>
                        <a:t>Locks staff and members of the public away from the perpetrator, providing a physical barrier</a:t>
                      </a:r>
                    </a:p>
                  </a:txBody>
                  <a:tcPr>
                    <a:solidFill>
                      <a:schemeClr val="bg1">
                        <a:lumMod val="95000"/>
                      </a:schemeClr>
                    </a:solidFill>
                  </a:tcPr>
                </a:tc>
                <a:tc>
                  <a:txBody>
                    <a:bodyPr/>
                    <a:lstStyle/>
                    <a:p>
                      <a:pPr algn="ctr"/>
                      <a:r>
                        <a:rPr lang="en-GB" sz="2000" b="1" dirty="0"/>
                        <a:t>Potential lack of exits limits the ability to run should the perpetrator gain access or the attack zone spreads</a:t>
                      </a:r>
                    </a:p>
                  </a:txBody>
                  <a:tcPr>
                    <a:solidFill>
                      <a:schemeClr val="bg1">
                        <a:lumMod val="95000"/>
                      </a:schemeClr>
                    </a:solidFill>
                  </a:tcPr>
                </a:tc>
                <a:extLst>
                  <a:ext uri="{0D108BD9-81ED-4DB2-BD59-A6C34878D82A}">
                    <a16:rowId xmlns:a16="http://schemas.microsoft.com/office/drawing/2014/main" xmlns="" val="2157276619"/>
                  </a:ext>
                </a:extLst>
              </a:tr>
              <a:tr h="2160240">
                <a:tc>
                  <a:txBody>
                    <a:bodyPr/>
                    <a:lstStyle/>
                    <a:p>
                      <a:r>
                        <a:rPr lang="en-GB" sz="2000" b="1" dirty="0"/>
                        <a:t>Evacuation </a:t>
                      </a:r>
                    </a:p>
                  </a:txBody>
                  <a:tcPr>
                    <a:solidFill>
                      <a:srgbClr val="ABE9FF"/>
                    </a:solidFill>
                  </a:tcPr>
                </a:tc>
                <a:tc>
                  <a:txBody>
                    <a:bodyPr/>
                    <a:lstStyle/>
                    <a:p>
                      <a:pPr algn="ctr"/>
                      <a:r>
                        <a:rPr lang="en-GB" sz="2000" b="1" dirty="0"/>
                        <a:t>Allows staff and members of the public to get as far away as possible from the scene of the incident </a:t>
                      </a:r>
                    </a:p>
                  </a:txBody>
                  <a:tcPr>
                    <a:solidFill>
                      <a:schemeClr val="bg1">
                        <a:lumMod val="95000"/>
                      </a:schemeClr>
                    </a:solidFill>
                  </a:tcPr>
                </a:tc>
                <a:tc>
                  <a:txBody>
                    <a:bodyPr/>
                    <a:lstStyle/>
                    <a:p>
                      <a:pPr algn="ctr"/>
                      <a:r>
                        <a:rPr lang="en-GB" sz="2000" b="1" dirty="0"/>
                        <a:t>Some evacuation routes may put staff and members of the public at risk of being in the line of fire, or the perpetrator may attempt to pursue along the evacuation route. </a:t>
                      </a:r>
                    </a:p>
                  </a:txBody>
                  <a:tcPr>
                    <a:solidFill>
                      <a:schemeClr val="bg1">
                        <a:lumMod val="95000"/>
                      </a:schemeClr>
                    </a:solidFill>
                  </a:tcPr>
                </a:tc>
                <a:extLst>
                  <a:ext uri="{0D108BD9-81ED-4DB2-BD59-A6C34878D82A}">
                    <a16:rowId xmlns:a16="http://schemas.microsoft.com/office/drawing/2014/main" xmlns="" val="23739865"/>
                  </a:ext>
                </a:extLst>
              </a:tr>
            </a:tbl>
          </a:graphicData>
        </a:graphic>
      </p:graphicFrame>
    </p:spTree>
    <p:extLst>
      <p:ext uri="{BB962C8B-B14F-4D97-AF65-F5344CB8AC3E}">
        <p14:creationId xmlns:p14="http://schemas.microsoft.com/office/powerpoint/2010/main" val="79579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35C5287-DAC9-4AA9-9DCC-AE72727D16B2}"/>
              </a:ext>
            </a:extLst>
          </p:cNvPr>
          <p:cNvSpPr>
            <a:spLocks noGrp="1"/>
          </p:cNvSpPr>
          <p:nvPr>
            <p:ph type="title"/>
          </p:nvPr>
        </p:nvSpPr>
        <p:spPr/>
        <p:txBody>
          <a:bodyPr/>
          <a:lstStyle/>
          <a:p>
            <a:r>
              <a:rPr lang="en-GB" dirty="0"/>
              <a:t>Suspicious packages </a:t>
            </a:r>
          </a:p>
        </p:txBody>
      </p:sp>
      <p:sp>
        <p:nvSpPr>
          <p:cNvPr id="5" name="Rectangle: Rounded Corners 4">
            <a:extLst>
              <a:ext uri="{FF2B5EF4-FFF2-40B4-BE49-F238E27FC236}">
                <a16:creationId xmlns:a16="http://schemas.microsoft.com/office/drawing/2014/main" xmlns="" id="{421B96DA-60E9-46DA-AFBC-7372C8A35E16}"/>
              </a:ext>
            </a:extLst>
          </p:cNvPr>
          <p:cNvSpPr/>
          <p:nvPr/>
        </p:nvSpPr>
        <p:spPr>
          <a:xfrm>
            <a:off x="251520" y="1916832"/>
            <a:ext cx="8640960" cy="851297"/>
          </a:xfrm>
          <a:prstGeom prst="roundRect">
            <a:avLst/>
          </a:prstGeom>
          <a:solidFill>
            <a:srgbClr val="00B0F0"/>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You need to be aware of suspicious packages and know the procedures to follow if one is identified</a:t>
            </a:r>
          </a:p>
        </p:txBody>
      </p:sp>
      <p:sp>
        <p:nvSpPr>
          <p:cNvPr id="6" name="Rectangle: Rounded Corners 5">
            <a:extLst>
              <a:ext uri="{FF2B5EF4-FFF2-40B4-BE49-F238E27FC236}">
                <a16:creationId xmlns:a16="http://schemas.microsoft.com/office/drawing/2014/main" xmlns="" id="{3B6CC556-3A05-448C-8A06-01BF62DCAAD0}"/>
              </a:ext>
            </a:extLst>
          </p:cNvPr>
          <p:cNvSpPr/>
          <p:nvPr/>
        </p:nvSpPr>
        <p:spPr>
          <a:xfrm>
            <a:off x="251520" y="4116614"/>
            <a:ext cx="8640960" cy="851297"/>
          </a:xfrm>
          <a:prstGeom prst="roundRect">
            <a:avLst/>
          </a:prstGeom>
          <a:solidFill>
            <a:schemeClr val="bg2"/>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You can use the </a:t>
            </a: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HOT</a:t>
            </a:r>
            <a:r>
              <a:rPr kumimoji="0" lang="en-GB" sz="2200" b="1" i="0" u="none" strike="noStrike" kern="1200" cap="none" spc="0" normalizeH="0" baseline="0" noProof="0" dirty="0">
                <a:ln>
                  <a:noFill/>
                </a:ln>
                <a:effectLst/>
                <a:uLnTx/>
                <a:uFillTx/>
                <a:latin typeface="Arial" charset="0"/>
                <a:ea typeface="+mn-ea"/>
                <a:cs typeface="Arial" charset="0"/>
              </a:rPr>
              <a:t> protocol to help you determine whether items are suspicious. </a:t>
            </a:r>
          </a:p>
        </p:txBody>
      </p:sp>
      <p:sp>
        <p:nvSpPr>
          <p:cNvPr id="7" name="Rectangle: Rounded Corners 6">
            <a:extLst>
              <a:ext uri="{FF2B5EF4-FFF2-40B4-BE49-F238E27FC236}">
                <a16:creationId xmlns:a16="http://schemas.microsoft.com/office/drawing/2014/main" xmlns="" id="{309B9F5F-55E5-445C-88A0-63EA300C59E8}"/>
              </a:ext>
            </a:extLst>
          </p:cNvPr>
          <p:cNvSpPr/>
          <p:nvPr/>
        </p:nvSpPr>
        <p:spPr>
          <a:xfrm>
            <a:off x="251520" y="3016723"/>
            <a:ext cx="8640960" cy="851297"/>
          </a:xfrm>
          <a:prstGeom prst="roundRect">
            <a:avLst/>
          </a:prstGeom>
          <a:solidFill>
            <a:schemeClr val="tx1"/>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You need to know what looks out of place at the venue or site that you are working at</a:t>
            </a:r>
          </a:p>
        </p:txBody>
      </p:sp>
    </p:spTree>
    <p:extLst>
      <p:ext uri="{BB962C8B-B14F-4D97-AF65-F5344CB8AC3E}">
        <p14:creationId xmlns:p14="http://schemas.microsoft.com/office/powerpoint/2010/main" val="242888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BBDE9B-9B6C-48C2-A34F-30AA5266B962}"/>
              </a:ext>
            </a:extLst>
          </p:cNvPr>
          <p:cNvSpPr>
            <a:spLocks noGrp="1"/>
          </p:cNvSpPr>
          <p:nvPr>
            <p:ph type="title"/>
          </p:nvPr>
        </p:nvSpPr>
        <p:spPr/>
        <p:txBody>
          <a:bodyPr/>
          <a:lstStyle/>
          <a:p>
            <a:r>
              <a:rPr lang="en-GB" dirty="0"/>
              <a:t>Suspicious packages cont.  </a:t>
            </a:r>
          </a:p>
        </p:txBody>
      </p:sp>
      <p:sp>
        <p:nvSpPr>
          <p:cNvPr id="10" name="Rectangle 9">
            <a:extLst>
              <a:ext uri="{FF2B5EF4-FFF2-40B4-BE49-F238E27FC236}">
                <a16:creationId xmlns:a16="http://schemas.microsoft.com/office/drawing/2014/main" xmlns="" id="{5E53B568-1B48-4EF6-B8C8-600E2FABEEE1}"/>
              </a:ext>
            </a:extLst>
          </p:cNvPr>
          <p:cNvSpPr/>
          <p:nvPr/>
        </p:nvSpPr>
        <p:spPr>
          <a:xfrm>
            <a:off x="1619672" y="1506825"/>
            <a:ext cx="7272806"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HIDDEN </a:t>
            </a: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 has someone deliberately tried to conceal it from view? </a:t>
            </a:r>
          </a:p>
        </p:txBody>
      </p:sp>
      <p:sp>
        <p:nvSpPr>
          <p:cNvPr id="11" name="Rectangle 10">
            <a:extLst>
              <a:ext uri="{FF2B5EF4-FFF2-40B4-BE49-F238E27FC236}">
                <a16:creationId xmlns:a16="http://schemas.microsoft.com/office/drawing/2014/main" xmlns="" id="{979A7950-976D-4CA9-9F32-9148C656ECA4}"/>
              </a:ext>
            </a:extLst>
          </p:cNvPr>
          <p:cNvSpPr/>
          <p:nvPr/>
        </p:nvSpPr>
        <p:spPr>
          <a:xfrm>
            <a:off x="1619672" y="2993520"/>
            <a:ext cx="7272806" cy="1107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OBVIOUSLY SUSPICIOUS  </a:t>
            </a: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 does its appearance seem odd or out of the ordinary? Maybe it’s even showing wires, batteries or liquids?</a:t>
            </a:r>
          </a:p>
        </p:txBody>
      </p:sp>
      <p:sp>
        <p:nvSpPr>
          <p:cNvPr id="12" name="Rectangle 11">
            <a:extLst>
              <a:ext uri="{FF2B5EF4-FFF2-40B4-BE49-F238E27FC236}">
                <a16:creationId xmlns:a16="http://schemas.microsoft.com/office/drawing/2014/main" xmlns="" id="{7493D2BE-E971-4F34-8FF3-3BFFF19C9C13}"/>
              </a:ext>
            </a:extLst>
          </p:cNvPr>
          <p:cNvSpPr/>
          <p:nvPr/>
        </p:nvSpPr>
        <p:spPr>
          <a:xfrm>
            <a:off x="1619672" y="4502839"/>
            <a:ext cx="7272806" cy="144655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TYPICAL  </a:t>
            </a: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 is it typical for the location? For example, ae large rucksack would be expected at an outdoor festival but would be out of place at an indoor concert venue. </a:t>
            </a:r>
          </a:p>
        </p:txBody>
      </p:sp>
    </p:spTree>
    <p:extLst>
      <p:ext uri="{BB962C8B-B14F-4D97-AF65-F5344CB8AC3E}">
        <p14:creationId xmlns:p14="http://schemas.microsoft.com/office/powerpoint/2010/main" val="150053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C09C4C1-0356-4D54-85FF-95201CA8F731}"/>
              </a:ext>
            </a:extLst>
          </p:cNvPr>
          <p:cNvSpPr>
            <a:spLocks noGrp="1"/>
          </p:cNvSpPr>
          <p:nvPr>
            <p:ph type="title"/>
          </p:nvPr>
        </p:nvSpPr>
        <p:spPr/>
        <p:txBody>
          <a:bodyPr/>
          <a:lstStyle/>
          <a:p>
            <a:r>
              <a:rPr lang="en-GB" dirty="0"/>
              <a:t>Suspicious packages cont.  </a:t>
            </a:r>
          </a:p>
        </p:txBody>
      </p:sp>
      <p:sp>
        <p:nvSpPr>
          <p:cNvPr id="4" name="Content Placeholder 3">
            <a:extLst>
              <a:ext uri="{FF2B5EF4-FFF2-40B4-BE49-F238E27FC236}">
                <a16:creationId xmlns:a16="http://schemas.microsoft.com/office/drawing/2014/main" xmlns="" id="{DAF66EA8-69D7-4689-8B62-DC26FF1C945F}"/>
              </a:ext>
            </a:extLst>
          </p:cNvPr>
          <p:cNvSpPr>
            <a:spLocks noGrp="1"/>
          </p:cNvSpPr>
          <p:nvPr>
            <p:ph idx="1"/>
          </p:nvPr>
        </p:nvSpPr>
        <p:spPr>
          <a:xfrm>
            <a:off x="251520" y="2364667"/>
            <a:ext cx="8640960" cy="3008549"/>
          </a:xfrm>
        </p:spPr>
        <p:txBody>
          <a:bodyPr/>
          <a:lstStyle/>
          <a:p>
            <a:r>
              <a:rPr lang="en-GB" dirty="0"/>
              <a:t>Don’t touch the item</a:t>
            </a:r>
          </a:p>
          <a:p>
            <a:r>
              <a:rPr lang="en-GB" dirty="0"/>
              <a:t>Move yourself and others a safe distance from the item</a:t>
            </a:r>
          </a:p>
          <a:p>
            <a:r>
              <a:rPr lang="en-GB" dirty="0"/>
              <a:t>Clear 100m around the object</a:t>
            </a:r>
          </a:p>
          <a:p>
            <a:r>
              <a:rPr lang="en-GB" dirty="0"/>
              <a:t>Large items or small vehicles need a clear area of around 200m </a:t>
            </a:r>
          </a:p>
          <a:p>
            <a:r>
              <a:rPr lang="en-GB" dirty="0"/>
              <a:t>Large vehicles need a clear area of 400m or the length </a:t>
            </a:r>
            <a:br>
              <a:rPr lang="en-GB" dirty="0"/>
            </a:br>
            <a:r>
              <a:rPr lang="en-GB" dirty="0"/>
              <a:t>of a football pitch.</a:t>
            </a:r>
          </a:p>
          <a:p>
            <a:endParaRPr lang="en-GB" dirty="0"/>
          </a:p>
          <a:p>
            <a:pPr marL="0" indent="0">
              <a:buNone/>
            </a:pPr>
            <a:endParaRPr lang="en-GB" dirty="0"/>
          </a:p>
          <a:p>
            <a:pPr marL="0" indent="0">
              <a:buNone/>
            </a:pPr>
            <a:endParaRPr lang="en-GB" dirty="0"/>
          </a:p>
        </p:txBody>
      </p:sp>
      <p:sp>
        <p:nvSpPr>
          <p:cNvPr id="2" name="Rectangle: Rounded Corners 1">
            <a:extLst>
              <a:ext uri="{FF2B5EF4-FFF2-40B4-BE49-F238E27FC236}">
                <a16:creationId xmlns:a16="http://schemas.microsoft.com/office/drawing/2014/main" xmlns="" id="{2DAB5949-E376-4750-8FAA-3ABC480E70D2}"/>
              </a:ext>
            </a:extLst>
          </p:cNvPr>
          <p:cNvSpPr/>
          <p:nvPr/>
        </p:nvSpPr>
        <p:spPr>
          <a:xfrm>
            <a:off x="251520" y="1628800"/>
            <a:ext cx="8640960" cy="476726"/>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Suspicious items should be treated with caution</a:t>
            </a:r>
          </a:p>
        </p:txBody>
      </p:sp>
    </p:spTree>
    <p:extLst>
      <p:ext uri="{BB962C8B-B14F-4D97-AF65-F5344CB8AC3E}">
        <p14:creationId xmlns:p14="http://schemas.microsoft.com/office/powerpoint/2010/main" val="170743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4545F-BFAA-465D-93F3-9809124885C1}"/>
              </a:ext>
            </a:extLst>
          </p:cNvPr>
          <p:cNvSpPr>
            <a:spLocks noGrp="1"/>
          </p:cNvSpPr>
          <p:nvPr>
            <p:ph type="title"/>
          </p:nvPr>
        </p:nvSpPr>
        <p:spPr/>
        <p:txBody>
          <a:bodyPr/>
          <a:lstStyle/>
          <a:p>
            <a:r>
              <a:rPr lang="en-GB" dirty="0"/>
              <a:t>Suspicious packages cont. </a:t>
            </a:r>
          </a:p>
        </p:txBody>
      </p:sp>
      <p:sp>
        <p:nvSpPr>
          <p:cNvPr id="4" name="Rectangle: Rounded Corners 3">
            <a:extLst>
              <a:ext uri="{FF2B5EF4-FFF2-40B4-BE49-F238E27FC236}">
                <a16:creationId xmlns:a16="http://schemas.microsoft.com/office/drawing/2014/main" xmlns="" id="{3062478C-1CD7-43CC-9352-8F44785B3C9E}"/>
              </a:ext>
            </a:extLst>
          </p:cNvPr>
          <p:cNvSpPr/>
          <p:nvPr/>
        </p:nvSpPr>
        <p:spPr>
          <a:xfrm>
            <a:off x="251520" y="1916832"/>
            <a:ext cx="8640960" cy="476726"/>
          </a:xfrm>
          <a:prstGeom prst="roundRect">
            <a:avLst/>
          </a:prstGeom>
          <a:solidFill>
            <a:srgbClr val="ABE9FF"/>
          </a:solidFill>
          <a:ln w="28575">
            <a:solidFill>
              <a:srgbClr val="00B0F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Keep yourself and others out of line of sight </a:t>
            </a:r>
          </a:p>
        </p:txBody>
      </p:sp>
      <p:sp>
        <p:nvSpPr>
          <p:cNvPr id="6" name="Rectangle: Rounded Corners 5">
            <a:extLst>
              <a:ext uri="{FF2B5EF4-FFF2-40B4-BE49-F238E27FC236}">
                <a16:creationId xmlns:a16="http://schemas.microsoft.com/office/drawing/2014/main" xmlns="" id="{4D6DC4E4-CCB3-4807-AB4D-027F55317533}"/>
              </a:ext>
            </a:extLst>
          </p:cNvPr>
          <p:cNvSpPr/>
          <p:nvPr/>
        </p:nvSpPr>
        <p:spPr>
          <a:xfrm>
            <a:off x="251520" y="2652538"/>
            <a:ext cx="8640960" cy="476726"/>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If you can’t see the item then you’re better protected from it </a:t>
            </a:r>
          </a:p>
        </p:txBody>
      </p:sp>
      <p:sp>
        <p:nvSpPr>
          <p:cNvPr id="5" name="Rectangle: Rounded Corners 4">
            <a:extLst>
              <a:ext uri="{FF2B5EF4-FFF2-40B4-BE49-F238E27FC236}">
                <a16:creationId xmlns:a16="http://schemas.microsoft.com/office/drawing/2014/main" xmlns="" id="{421AA558-AFA0-4539-8189-B26A50687D02}"/>
              </a:ext>
            </a:extLst>
          </p:cNvPr>
          <p:cNvSpPr/>
          <p:nvPr/>
        </p:nvSpPr>
        <p:spPr>
          <a:xfrm>
            <a:off x="251520" y="3422612"/>
            <a:ext cx="8280920" cy="1600438"/>
          </a:xfrm>
          <a:prstGeom prst="roundRect">
            <a:avLst/>
          </a:prstGeom>
          <a:solidFill>
            <a:srgbClr val="00B0F0"/>
          </a:solidFill>
          <a:ln w="28575">
            <a:solidFill>
              <a:srgbClr val="00B0F0"/>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THINK ABOUT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what you can hide behind, find something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substantial and keep away from glass, such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as windows and skylights. </a:t>
            </a:r>
          </a:p>
        </p:txBody>
      </p:sp>
    </p:spTree>
    <p:extLst>
      <p:ext uri="{BB962C8B-B14F-4D97-AF65-F5344CB8AC3E}">
        <p14:creationId xmlns:p14="http://schemas.microsoft.com/office/powerpoint/2010/main" val="203014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8A55B8E-1F22-42A5-8F3E-DD6692C72D5F}"/>
              </a:ext>
            </a:extLst>
          </p:cNvPr>
          <p:cNvSpPr>
            <a:spLocks noGrp="1"/>
          </p:cNvSpPr>
          <p:nvPr>
            <p:ph type="title"/>
          </p:nvPr>
        </p:nvSpPr>
        <p:spPr/>
        <p:txBody>
          <a:bodyPr/>
          <a:lstStyle/>
          <a:p>
            <a:r>
              <a:rPr lang="en-GB" dirty="0"/>
              <a:t>Suspicious packages cont.</a:t>
            </a:r>
          </a:p>
        </p:txBody>
      </p:sp>
      <p:sp>
        <p:nvSpPr>
          <p:cNvPr id="5" name="Rectangle: Rounded Corners 4">
            <a:extLst>
              <a:ext uri="{FF2B5EF4-FFF2-40B4-BE49-F238E27FC236}">
                <a16:creationId xmlns:a16="http://schemas.microsoft.com/office/drawing/2014/main" xmlns="" id="{FB68FFC5-33EB-4E7D-B3F9-AF8FE88145BC}"/>
              </a:ext>
            </a:extLst>
          </p:cNvPr>
          <p:cNvSpPr/>
          <p:nvPr/>
        </p:nvSpPr>
        <p:spPr>
          <a:xfrm>
            <a:off x="251520" y="1916832"/>
            <a:ext cx="8640960" cy="476726"/>
          </a:xfrm>
          <a:prstGeom prst="roundRect">
            <a:avLst/>
          </a:prstGeom>
          <a:solidFill>
            <a:srgbClr val="ABE9FF"/>
          </a:solidFill>
          <a:ln w="28575">
            <a:solidFill>
              <a:srgbClr val="00B0F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Inform the relevant people as well as the police</a:t>
            </a:r>
          </a:p>
        </p:txBody>
      </p:sp>
      <p:sp>
        <p:nvSpPr>
          <p:cNvPr id="6" name="Rectangle: Rounded Corners 5">
            <a:extLst>
              <a:ext uri="{FF2B5EF4-FFF2-40B4-BE49-F238E27FC236}">
                <a16:creationId xmlns:a16="http://schemas.microsoft.com/office/drawing/2014/main" xmlns="" id="{CEC5F6C2-6B78-47EF-85D9-906B6D9B467D}"/>
              </a:ext>
            </a:extLst>
          </p:cNvPr>
          <p:cNvSpPr/>
          <p:nvPr/>
        </p:nvSpPr>
        <p:spPr>
          <a:xfrm>
            <a:off x="251520" y="2652538"/>
            <a:ext cx="8640960" cy="476726"/>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Don’t use communication devices within 15m of the item </a:t>
            </a:r>
          </a:p>
        </p:txBody>
      </p:sp>
      <p:sp>
        <p:nvSpPr>
          <p:cNvPr id="7" name="Rectangle: Rounded Corners 6">
            <a:extLst>
              <a:ext uri="{FF2B5EF4-FFF2-40B4-BE49-F238E27FC236}">
                <a16:creationId xmlns:a16="http://schemas.microsoft.com/office/drawing/2014/main" xmlns="" id="{CA828728-DE50-4DA9-909B-86D8AC1D8223}"/>
              </a:ext>
            </a:extLst>
          </p:cNvPr>
          <p:cNvSpPr/>
          <p:nvPr/>
        </p:nvSpPr>
        <p:spPr>
          <a:xfrm>
            <a:off x="251520" y="3573016"/>
            <a:ext cx="8280920" cy="851297"/>
          </a:xfrm>
          <a:prstGeom prst="roundRect">
            <a:avLst/>
          </a:prstGeom>
          <a:solidFill>
            <a:srgbClr val="00B0F0"/>
          </a:solidFill>
          <a:ln w="28575">
            <a:solidFill>
              <a:srgbClr val="00B0F0"/>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Remember, </a:t>
            </a: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some explosives can be triggered </a:t>
            </a:r>
            <a:b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FFFFFF"/>
                </a:solidFill>
                <a:effectLst/>
                <a:uLnTx/>
                <a:uFillTx/>
                <a:latin typeface="Arial" charset="0"/>
                <a:ea typeface="+mn-ea"/>
                <a:cs typeface="Arial" charset="0"/>
              </a:rPr>
              <a:t>by the signal from a radio or mobile phone.</a:t>
            </a:r>
          </a:p>
        </p:txBody>
      </p:sp>
    </p:spTree>
    <p:extLst>
      <p:ext uri="{BB962C8B-B14F-4D97-AF65-F5344CB8AC3E}">
        <p14:creationId xmlns:p14="http://schemas.microsoft.com/office/powerpoint/2010/main" val="288316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7ABE4-66F6-4702-A5C0-CC1143C066EF}"/>
              </a:ext>
            </a:extLst>
          </p:cNvPr>
          <p:cNvSpPr>
            <a:spLocks noGrp="1"/>
          </p:cNvSpPr>
          <p:nvPr>
            <p:ph type="title"/>
          </p:nvPr>
        </p:nvSpPr>
        <p:spPr/>
        <p:txBody>
          <a:bodyPr/>
          <a:lstStyle/>
          <a:p>
            <a:r>
              <a:rPr lang="en-GB" dirty="0"/>
              <a:t>Suspicious packages cont. </a:t>
            </a:r>
          </a:p>
        </p:txBody>
      </p:sp>
      <p:sp>
        <p:nvSpPr>
          <p:cNvPr id="3" name="Content Placeholder 2">
            <a:extLst>
              <a:ext uri="{FF2B5EF4-FFF2-40B4-BE49-F238E27FC236}">
                <a16:creationId xmlns:a16="http://schemas.microsoft.com/office/drawing/2014/main" xmlns="" id="{EBC071A9-612E-4E44-ADE8-37AF2A95F78C}"/>
              </a:ext>
            </a:extLst>
          </p:cNvPr>
          <p:cNvSpPr>
            <a:spLocks noGrp="1"/>
          </p:cNvSpPr>
          <p:nvPr>
            <p:ph idx="1"/>
          </p:nvPr>
        </p:nvSpPr>
        <p:spPr>
          <a:xfrm>
            <a:off x="971600" y="1912564"/>
            <a:ext cx="7920880" cy="3028604"/>
          </a:xfrm>
        </p:spPr>
        <p:txBody>
          <a:bodyPr/>
          <a:lstStyle/>
          <a:p>
            <a:pPr marL="0" indent="0">
              <a:lnSpc>
                <a:spcPct val="200000"/>
              </a:lnSpc>
              <a:buNone/>
            </a:pPr>
            <a:r>
              <a:rPr lang="en-GB" dirty="0"/>
              <a:t>Confirm if the package is suspicious </a:t>
            </a:r>
          </a:p>
          <a:p>
            <a:pPr marL="0" indent="0">
              <a:lnSpc>
                <a:spcPct val="200000"/>
              </a:lnSpc>
              <a:buNone/>
            </a:pPr>
            <a:r>
              <a:rPr lang="en-GB" dirty="0"/>
              <a:t>Clear the area as best you can </a:t>
            </a:r>
          </a:p>
          <a:p>
            <a:pPr marL="0" indent="0">
              <a:lnSpc>
                <a:spcPct val="200000"/>
              </a:lnSpc>
              <a:buNone/>
            </a:pPr>
            <a:r>
              <a:rPr lang="en-GB" dirty="0"/>
              <a:t>Communicate to your team and the police  </a:t>
            </a:r>
          </a:p>
          <a:p>
            <a:pPr marL="0" indent="0">
              <a:lnSpc>
                <a:spcPct val="200000"/>
              </a:lnSpc>
              <a:buNone/>
            </a:pPr>
            <a:r>
              <a:rPr lang="en-GB" dirty="0"/>
              <a:t>Control others getting into that area. </a:t>
            </a:r>
          </a:p>
        </p:txBody>
      </p:sp>
      <p:pic>
        <p:nvPicPr>
          <p:cNvPr id="5" name="Picture 4" descr="A picture containing drawing&#10;&#10;Description automatically generated">
            <a:extLst>
              <a:ext uri="{FF2B5EF4-FFF2-40B4-BE49-F238E27FC236}">
                <a16:creationId xmlns:a16="http://schemas.microsoft.com/office/drawing/2014/main" xmlns="" id="{354D10D4-0896-4DFA-BF8E-85B80B4BFFDF}"/>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983619" y="1274148"/>
            <a:ext cx="3880695" cy="3883043"/>
          </a:xfrm>
          <a:prstGeom prst="rect">
            <a:avLst/>
          </a:prstGeom>
        </p:spPr>
      </p:pic>
      <p:sp>
        <p:nvSpPr>
          <p:cNvPr id="6" name="Rectangle 5">
            <a:extLst>
              <a:ext uri="{FF2B5EF4-FFF2-40B4-BE49-F238E27FC236}">
                <a16:creationId xmlns:a16="http://schemas.microsoft.com/office/drawing/2014/main" xmlns="" id="{E751B5C8-0514-4AC6-9D3E-4096F6C8DFB8}"/>
              </a:ext>
            </a:extLst>
          </p:cNvPr>
          <p:cNvSpPr/>
          <p:nvPr/>
        </p:nvSpPr>
        <p:spPr>
          <a:xfrm>
            <a:off x="237250" y="1412776"/>
            <a:ext cx="2993127"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Remember the 4 Cs: </a:t>
            </a:r>
          </a:p>
        </p:txBody>
      </p:sp>
      <p:grpSp>
        <p:nvGrpSpPr>
          <p:cNvPr id="15" name="Group 14">
            <a:extLst>
              <a:ext uri="{FF2B5EF4-FFF2-40B4-BE49-F238E27FC236}">
                <a16:creationId xmlns:a16="http://schemas.microsoft.com/office/drawing/2014/main" xmlns="" id="{F110E69A-D27C-4D82-90C5-BFF064D3A8B0}"/>
              </a:ext>
            </a:extLst>
          </p:cNvPr>
          <p:cNvGrpSpPr/>
          <p:nvPr/>
        </p:nvGrpSpPr>
        <p:grpSpPr>
          <a:xfrm>
            <a:off x="313170" y="2057346"/>
            <a:ext cx="634413" cy="2913546"/>
            <a:chOff x="313170" y="2057346"/>
            <a:chExt cx="634413" cy="2913546"/>
          </a:xfrm>
        </p:grpSpPr>
        <p:pic>
          <p:nvPicPr>
            <p:cNvPr id="8" name="Picture 7" descr="A picture containing drawing&#10;&#10;Description automatically generated">
              <a:extLst>
                <a:ext uri="{FF2B5EF4-FFF2-40B4-BE49-F238E27FC236}">
                  <a16:creationId xmlns:a16="http://schemas.microsoft.com/office/drawing/2014/main" xmlns="" id="{4064EDCA-4A76-404D-87B5-6F160C904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83624">
              <a:off x="337372" y="2057346"/>
              <a:ext cx="561163" cy="64230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CD8E7479-8E77-4F63-A494-7F20B14A8A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84900">
              <a:off x="337343" y="2762419"/>
              <a:ext cx="577275" cy="66074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26BDB0B-3440-4524-A736-A3DB64D83A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40160">
              <a:off x="313170" y="3468280"/>
              <a:ext cx="600752" cy="687614"/>
            </a:xfrm>
            <a:prstGeom prst="rect">
              <a:avLst/>
            </a:prstGeom>
          </p:spPr>
        </p:pic>
        <p:pic>
          <p:nvPicPr>
            <p:cNvPr id="14" name="Picture 13" descr="A close up of a sign&#10;&#10;Description automatically generated">
              <a:extLst>
                <a:ext uri="{FF2B5EF4-FFF2-40B4-BE49-F238E27FC236}">
                  <a16:creationId xmlns:a16="http://schemas.microsoft.com/office/drawing/2014/main" xmlns="" id="{B1E47416-75FE-4E69-8097-1DF690D43B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89679">
              <a:off x="333107" y="4202797"/>
              <a:ext cx="614476" cy="768095"/>
            </a:xfrm>
            <a:prstGeom prst="rect">
              <a:avLst/>
            </a:prstGeom>
          </p:spPr>
        </p:pic>
      </p:grpSp>
    </p:spTree>
    <p:extLst>
      <p:ext uri="{BB962C8B-B14F-4D97-AF65-F5344CB8AC3E}">
        <p14:creationId xmlns:p14="http://schemas.microsoft.com/office/powerpoint/2010/main" val="424214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945A3C8-1667-4EB6-B369-F293DFBC9BFD}"/>
              </a:ext>
            </a:extLst>
          </p:cNvPr>
          <p:cNvSpPr>
            <a:spLocks noGrp="1"/>
          </p:cNvSpPr>
          <p:nvPr>
            <p:ph type="title"/>
          </p:nvPr>
        </p:nvSpPr>
        <p:spPr/>
        <p:txBody>
          <a:bodyPr/>
          <a:lstStyle/>
          <a:p>
            <a:r>
              <a:rPr lang="en-GB" dirty="0"/>
              <a:t>Suspicious activity </a:t>
            </a:r>
          </a:p>
        </p:txBody>
      </p:sp>
      <p:sp>
        <p:nvSpPr>
          <p:cNvPr id="4" name="Content Placeholder 3">
            <a:extLst>
              <a:ext uri="{FF2B5EF4-FFF2-40B4-BE49-F238E27FC236}">
                <a16:creationId xmlns:a16="http://schemas.microsoft.com/office/drawing/2014/main" xmlns="" id="{79DA1137-9D85-4C1D-A039-4FB64DBF6B9C}"/>
              </a:ext>
            </a:extLst>
          </p:cNvPr>
          <p:cNvSpPr>
            <a:spLocks noGrp="1"/>
          </p:cNvSpPr>
          <p:nvPr>
            <p:ph idx="1"/>
          </p:nvPr>
        </p:nvSpPr>
        <p:spPr>
          <a:xfrm>
            <a:off x="467544" y="4030649"/>
            <a:ext cx="8424936" cy="864096"/>
          </a:xfrm>
        </p:spPr>
        <p:txBody>
          <a:bodyPr numCol="2"/>
          <a:lstStyle/>
          <a:p>
            <a:r>
              <a:rPr lang="en-GB" dirty="0"/>
              <a:t>people</a:t>
            </a:r>
          </a:p>
          <a:p>
            <a:r>
              <a:rPr lang="en-GB" dirty="0"/>
              <a:t>places </a:t>
            </a:r>
            <a:br>
              <a:rPr lang="en-GB" dirty="0"/>
            </a:br>
            <a:r>
              <a:rPr lang="en-GB" dirty="0"/>
              <a:t/>
            </a:r>
            <a:br>
              <a:rPr lang="en-GB" dirty="0"/>
            </a:br>
            <a:endParaRPr lang="en-GB" dirty="0"/>
          </a:p>
          <a:p>
            <a:r>
              <a:rPr lang="en-GB" dirty="0"/>
              <a:t>vehicles </a:t>
            </a:r>
          </a:p>
          <a:p>
            <a:r>
              <a:rPr lang="en-GB" dirty="0"/>
              <a:t>locations. </a:t>
            </a:r>
          </a:p>
          <a:p>
            <a:pPr marL="0" lvl="0" indent="0">
              <a:buNone/>
            </a:pPr>
            <a:endParaRPr lang="en-GB" dirty="0">
              <a:solidFill>
                <a:srgbClr val="000000"/>
              </a:solidFill>
            </a:endParaRPr>
          </a:p>
          <a:p>
            <a:pPr marL="0" indent="0">
              <a:buNone/>
            </a:pPr>
            <a:endParaRPr lang="en-GB" dirty="0"/>
          </a:p>
        </p:txBody>
      </p:sp>
      <p:sp>
        <p:nvSpPr>
          <p:cNvPr id="5" name="Rectangle: Rounded Corners 4">
            <a:extLst>
              <a:ext uri="{FF2B5EF4-FFF2-40B4-BE49-F238E27FC236}">
                <a16:creationId xmlns:a16="http://schemas.microsoft.com/office/drawing/2014/main" xmlns="" id="{B894306A-2E3E-4AF9-8F4A-0323CAF3D498}"/>
              </a:ext>
            </a:extLst>
          </p:cNvPr>
          <p:cNvSpPr/>
          <p:nvPr/>
        </p:nvSpPr>
        <p:spPr>
          <a:xfrm>
            <a:off x="251520" y="1844824"/>
            <a:ext cx="8640960" cy="851297"/>
          </a:xfrm>
          <a:prstGeom prst="roundRect">
            <a:avLst/>
          </a:prstGeom>
          <a:solidFill>
            <a:srgbClr val="ABE9FF"/>
          </a:solidFill>
          <a:ln w="28575">
            <a:solidFill>
              <a:srgbClr val="00B0F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Suspicious activity is any observed behaviour that could indicate terrorism or terrorism-related crime </a:t>
            </a:r>
          </a:p>
        </p:txBody>
      </p:sp>
      <p:sp>
        <p:nvSpPr>
          <p:cNvPr id="2" name="Rectangle 1">
            <a:extLst>
              <a:ext uri="{FF2B5EF4-FFF2-40B4-BE49-F238E27FC236}">
                <a16:creationId xmlns:a16="http://schemas.microsoft.com/office/drawing/2014/main" xmlns="" id="{A9969C12-C046-4CD0-9A55-2108E3008EB7}"/>
              </a:ext>
            </a:extLst>
          </p:cNvPr>
          <p:cNvSpPr/>
          <p:nvPr/>
        </p:nvSpPr>
        <p:spPr>
          <a:xfrm>
            <a:off x="395536" y="3129080"/>
            <a:ext cx="8496944"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Security operatives need to be familiar with the different methods of observing suspicious activity including:  </a:t>
            </a:r>
          </a:p>
        </p:txBody>
      </p:sp>
      <p:sp>
        <p:nvSpPr>
          <p:cNvPr id="6" name="Rectangle: Rounded Corners 5">
            <a:extLst>
              <a:ext uri="{FF2B5EF4-FFF2-40B4-BE49-F238E27FC236}">
                <a16:creationId xmlns:a16="http://schemas.microsoft.com/office/drawing/2014/main" xmlns="" id="{EB3100FC-32CE-4EE2-8969-497614A4F7D2}"/>
              </a:ext>
            </a:extLst>
          </p:cNvPr>
          <p:cNvSpPr/>
          <p:nvPr/>
        </p:nvSpPr>
        <p:spPr bwMode="auto">
          <a:xfrm>
            <a:off x="251520" y="2996952"/>
            <a:ext cx="8640960" cy="2160240"/>
          </a:xfrm>
          <a:prstGeom prst="round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23233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Suspicious activity cont.</a:t>
            </a:r>
          </a:p>
        </p:txBody>
      </p:sp>
      <p:sp>
        <p:nvSpPr>
          <p:cNvPr id="3" name="Rounded Rectangle 2"/>
          <p:cNvSpPr/>
          <p:nvPr/>
        </p:nvSpPr>
        <p:spPr>
          <a:xfrm>
            <a:off x="251519" y="2142107"/>
            <a:ext cx="7141877" cy="2604968"/>
          </a:xfrm>
          <a:prstGeom prst="round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They will often:</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000" b="1"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visit potential targets a number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of times prior to an attack</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try to find out as much as they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can about the location itself</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try to discover the best time and method of attack</a:t>
            </a:r>
          </a:p>
        </p:txBody>
      </p:sp>
      <p:sp>
        <p:nvSpPr>
          <p:cNvPr id="6" name="Rectangle: Rounded Corners 5">
            <a:extLst>
              <a:ext uri="{FF2B5EF4-FFF2-40B4-BE49-F238E27FC236}">
                <a16:creationId xmlns:a16="http://schemas.microsoft.com/office/drawing/2014/main" xmlns="" id="{81B46382-B285-4C17-9C1D-94973BFDD687}"/>
              </a:ext>
            </a:extLst>
          </p:cNvPr>
          <p:cNvSpPr/>
          <p:nvPr/>
        </p:nvSpPr>
        <p:spPr>
          <a:xfrm>
            <a:off x="216023" y="1298313"/>
            <a:ext cx="7524329" cy="783193"/>
          </a:xfrm>
          <a:prstGeom prst="roundRect">
            <a:avLst/>
          </a:prstGeom>
          <a:solidFill>
            <a:srgbClr val="ABE9FF"/>
          </a:solidFill>
          <a:ln w="28575">
            <a:solidFill>
              <a:srgbClr val="00B0F0"/>
            </a:solidFill>
          </a:ln>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Hostile reconnaissance is the term used to describe </a:t>
            </a:r>
            <a:b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how terrorists gain information on potential targets</a:t>
            </a:r>
          </a:p>
        </p:txBody>
      </p:sp>
      <p:sp>
        <p:nvSpPr>
          <p:cNvPr id="9" name="Rectangle: Rounded Corners 8">
            <a:extLst>
              <a:ext uri="{FF2B5EF4-FFF2-40B4-BE49-F238E27FC236}">
                <a16:creationId xmlns:a16="http://schemas.microsoft.com/office/drawing/2014/main" xmlns="" id="{C95240FA-63F3-4A86-8497-D64B64B73E3F}"/>
              </a:ext>
            </a:extLst>
          </p:cNvPr>
          <p:cNvSpPr/>
          <p:nvPr/>
        </p:nvSpPr>
        <p:spPr>
          <a:xfrm>
            <a:off x="216023" y="4877729"/>
            <a:ext cx="8671615" cy="783193"/>
          </a:xfrm>
          <a:prstGeom prst="roundRect">
            <a:avLst/>
          </a:prstGeom>
          <a:solidFill>
            <a:schemeClr val="bg1">
              <a:lumMod val="85000"/>
            </a:schemeClr>
          </a:solidFill>
          <a:ln w="28575">
            <a:solidFill>
              <a:schemeClr val="tx1"/>
            </a:solidFill>
          </a:ln>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charset="0"/>
                <a:ea typeface="+mn-ea"/>
                <a:cs typeface="Arial" charset="0"/>
              </a:rPr>
              <a:t>You need to be vigilant at all times to try and recognise suspicious behaviour that may indicate a terrorist interest in your site.</a:t>
            </a:r>
          </a:p>
        </p:txBody>
      </p:sp>
    </p:spTree>
    <p:extLst>
      <p:ext uri="{BB962C8B-B14F-4D97-AF65-F5344CB8AC3E}">
        <p14:creationId xmlns:p14="http://schemas.microsoft.com/office/powerpoint/2010/main" val="360215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Standards of behaviour</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51520" y="116632"/>
            <a:ext cx="792000" cy="657956"/>
          </a:xfrm>
          <a:prstGeom prst="ellipse">
            <a:avLst/>
          </a:prstGeom>
          <a:solidFill>
            <a:srgbClr val="00B0F0"/>
          </a:solidFill>
          <a:ln w="31750">
            <a:solidFill>
              <a:schemeClr val="bg1"/>
            </a:solidFill>
          </a:ln>
        </p:spPr>
      </p:pic>
      <p:sp>
        <p:nvSpPr>
          <p:cNvPr id="4" name="Rounded Rectangle 3"/>
          <p:cNvSpPr/>
          <p:nvPr/>
        </p:nvSpPr>
        <p:spPr>
          <a:xfrm>
            <a:off x="470421" y="2213965"/>
            <a:ext cx="8206035" cy="1225868"/>
          </a:xfrm>
          <a:prstGeom prst="roundRect">
            <a:avLst/>
          </a:prstGeom>
          <a:solidFill>
            <a:srgbClr val="ABE9FF"/>
          </a:solidFill>
          <a:ln w="38100">
            <a:solidFill>
              <a:srgbClr val="00B0F0"/>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cs typeface="Arial"/>
              </a:rPr>
              <a:t>Security operatives must always</a:t>
            </a:r>
            <a:r>
              <a:rPr kumimoji="0" lang="en-GB" sz="2200" b="1" i="0" u="none" strike="noStrike" kern="0" cap="none" spc="0" normalizeH="0" noProof="0" dirty="0">
                <a:ln>
                  <a:noFill/>
                </a:ln>
                <a:solidFill>
                  <a:srgbClr val="000000"/>
                </a:solidFill>
                <a:effectLst/>
                <a:uLnTx/>
                <a:uFillTx/>
                <a:latin typeface="Arial"/>
                <a:cs typeface="Arial"/>
              </a:rPr>
              <a:t> </a:t>
            </a:r>
            <a:r>
              <a:rPr kumimoji="0" lang="en-GB" sz="2200" b="1" i="0" u="none" strike="noStrike" kern="0" cap="none" spc="0" normalizeH="0" baseline="0" noProof="0" dirty="0">
                <a:ln>
                  <a:noFill/>
                </a:ln>
                <a:solidFill>
                  <a:srgbClr val="000000"/>
                </a:solidFill>
                <a:effectLst/>
                <a:uLnTx/>
                <a:uFillTx/>
                <a:latin typeface="Arial"/>
                <a:cs typeface="Arial"/>
              </a:rPr>
              <a:t>conduct themselves professionall</a:t>
            </a:r>
            <a:r>
              <a:rPr lang="en-GB" sz="2200" kern="0" dirty="0">
                <a:solidFill>
                  <a:srgbClr val="000000"/>
                </a:solidFill>
                <a:latin typeface="Arial"/>
                <a:cs typeface="Arial"/>
              </a:rPr>
              <a:t>y as clients/members of the public expect them to display certain standards of behaviour</a:t>
            </a:r>
            <a:endParaRPr kumimoji="0" lang="en-GB" sz="2200" b="1" i="0" u="none" strike="noStrike" kern="0" cap="none" spc="0" normalizeH="0" baseline="0" noProof="0" dirty="0">
              <a:ln>
                <a:noFill/>
              </a:ln>
              <a:solidFill>
                <a:srgbClr val="000000"/>
              </a:solidFill>
              <a:effectLst/>
              <a:uLnTx/>
              <a:uFillTx/>
              <a:latin typeface="Arial"/>
              <a:cs typeface="Arial"/>
            </a:endParaRPr>
          </a:p>
        </p:txBody>
      </p:sp>
      <p:sp>
        <p:nvSpPr>
          <p:cNvPr id="7" name="Rounded Rectangle 6"/>
          <p:cNvSpPr/>
          <p:nvPr/>
        </p:nvSpPr>
        <p:spPr>
          <a:xfrm>
            <a:off x="455526" y="3645024"/>
            <a:ext cx="8232948" cy="851297"/>
          </a:xfrm>
          <a:prstGeom prst="roundRect">
            <a:avLst/>
          </a:prstGeom>
          <a:solidFill>
            <a:schemeClr val="bg1">
              <a:lumMod val="85000"/>
            </a:schemeClr>
          </a:solidFill>
          <a:ln w="38100">
            <a:solidFill>
              <a:schemeClr val="tx1"/>
            </a:solidFill>
          </a:ln>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chemeClr val="tx1"/>
                </a:solidFill>
                <a:effectLst/>
                <a:uLnTx/>
                <a:uFillTx/>
                <a:latin typeface="Arial"/>
                <a:ea typeface="+mn-ea"/>
                <a:cs typeface="Arial"/>
              </a:rPr>
              <a:t>What qualities do you think security operatives </a:t>
            </a:r>
            <a:br>
              <a:rPr kumimoji="0" lang="en-GB" sz="2200" b="1" i="0" u="none" strike="noStrike" kern="0" cap="none" spc="0" normalizeH="0" baseline="0" noProof="0" dirty="0">
                <a:ln>
                  <a:noFill/>
                </a:ln>
                <a:solidFill>
                  <a:schemeClr val="tx1"/>
                </a:solidFill>
                <a:effectLst/>
                <a:uLnTx/>
                <a:uFillTx/>
                <a:latin typeface="Arial"/>
                <a:ea typeface="+mn-ea"/>
                <a:cs typeface="Arial"/>
              </a:rPr>
            </a:br>
            <a:r>
              <a:rPr kumimoji="0" lang="en-GB" sz="2200" b="1" i="0" u="none" strike="noStrike" kern="0" cap="none" spc="0" normalizeH="0" baseline="0" noProof="0" dirty="0">
                <a:ln>
                  <a:noFill/>
                </a:ln>
                <a:solidFill>
                  <a:schemeClr val="tx1"/>
                </a:solidFill>
                <a:effectLst/>
                <a:uLnTx/>
                <a:uFillTx/>
                <a:latin typeface="Arial"/>
                <a:ea typeface="+mn-ea"/>
                <a:cs typeface="Arial"/>
              </a:rPr>
              <a:t>should possess?</a:t>
            </a:r>
          </a:p>
        </p:txBody>
      </p:sp>
    </p:spTree>
    <p:extLst>
      <p:ext uri="{BB962C8B-B14F-4D97-AF65-F5344CB8AC3E}">
        <p14:creationId xmlns:p14="http://schemas.microsoft.com/office/powerpoint/2010/main" val="333502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Suspicious behaviour</a:t>
            </a:r>
          </a:p>
        </p:txBody>
      </p:sp>
      <p:sp>
        <p:nvSpPr>
          <p:cNvPr id="4" name="Content Placeholder 3"/>
          <p:cNvSpPr>
            <a:spLocks noGrp="1"/>
          </p:cNvSpPr>
          <p:nvPr>
            <p:ph idx="1"/>
          </p:nvPr>
        </p:nvSpPr>
        <p:spPr>
          <a:xfrm>
            <a:off x="251520" y="1740878"/>
            <a:ext cx="4320480" cy="4352418"/>
          </a:xfrm>
          <a:prstGeom prst="rect">
            <a:avLst/>
          </a:prstGeom>
        </p:spPr>
        <p:txBody>
          <a:bodyPr/>
          <a:lstStyle/>
          <a:p>
            <a:pPr>
              <a:spcBef>
                <a:spcPts val="600"/>
              </a:spcBef>
              <a:buClr>
                <a:srgbClr val="00B0F0"/>
              </a:buClr>
            </a:pPr>
            <a:r>
              <a:rPr lang="en-GB" sz="2000" dirty="0"/>
              <a:t>a particular interest in the outside of the site</a:t>
            </a:r>
          </a:p>
          <a:p>
            <a:pPr>
              <a:spcBef>
                <a:spcPts val="600"/>
              </a:spcBef>
              <a:buClr>
                <a:srgbClr val="00B0F0"/>
              </a:buClr>
            </a:pPr>
            <a:r>
              <a:rPr lang="en-GB" sz="2000" dirty="0"/>
              <a:t>an interest in the CCTV systems</a:t>
            </a:r>
          </a:p>
          <a:p>
            <a:pPr>
              <a:spcBef>
                <a:spcPts val="600"/>
              </a:spcBef>
              <a:buClr>
                <a:srgbClr val="00B0F0"/>
              </a:buClr>
            </a:pPr>
            <a:r>
              <a:rPr lang="en-GB" sz="2000" dirty="0"/>
              <a:t>taking pictures of the site (overtly or covertly)</a:t>
            </a:r>
          </a:p>
          <a:p>
            <a:pPr>
              <a:spcBef>
                <a:spcPts val="600"/>
              </a:spcBef>
              <a:buClr>
                <a:srgbClr val="00B0F0"/>
              </a:buClr>
            </a:pPr>
            <a:r>
              <a:rPr lang="en-GB" sz="2000" dirty="0"/>
              <a:t>making notes or drawing diagrams of the site</a:t>
            </a:r>
          </a:p>
          <a:p>
            <a:pPr>
              <a:spcBef>
                <a:spcPts val="600"/>
              </a:spcBef>
              <a:buClr>
                <a:srgbClr val="00B0F0"/>
              </a:buClr>
            </a:pPr>
            <a:r>
              <a:rPr lang="en-GB" sz="2000" dirty="0"/>
              <a:t>taking an interest in the timings of activities</a:t>
            </a:r>
          </a:p>
          <a:p>
            <a:pPr>
              <a:spcBef>
                <a:spcPts val="600"/>
              </a:spcBef>
              <a:buClr>
                <a:srgbClr val="00B0F0"/>
              </a:buClr>
            </a:pPr>
            <a:r>
              <a:rPr lang="en-GB" sz="2000" dirty="0"/>
              <a:t>false alarm activations (testing response times)</a:t>
            </a:r>
          </a:p>
        </p:txBody>
      </p:sp>
      <p:sp>
        <p:nvSpPr>
          <p:cNvPr id="5" name="Content Placeholder 3"/>
          <p:cNvSpPr txBox="1">
            <a:spLocks/>
          </p:cNvSpPr>
          <p:nvPr/>
        </p:nvSpPr>
        <p:spPr>
          <a:xfrm>
            <a:off x="4432825" y="1613626"/>
            <a:ext cx="4454814" cy="5032176"/>
          </a:xfrm>
          <a:prstGeom prst="rect">
            <a:avLst/>
          </a:prstGeom>
        </p:spPr>
        <p:txBody>
          <a:bodyPr/>
          <a:lstStyle>
            <a:lvl1pPr marL="342900" indent="-3429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n-ea"/>
                <a:cs typeface="Arial"/>
              </a:rPr>
              <a:t>damage to perimeter security</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pitchFamily="34" charset="0"/>
                <a:ea typeface="+mn-ea"/>
                <a:cs typeface="Arial"/>
              </a:rPr>
              <a:t>attempts to disguise identity (hats and hoods)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pitchFamily="34" charset="0"/>
                <a:ea typeface="+mn-ea"/>
                <a:cs typeface="Arial"/>
              </a:rPr>
              <a:t>trespassing or loitering with no good reason</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pitchFamily="34" charset="0"/>
                <a:ea typeface="+mn-ea"/>
                <a:cs typeface="Arial"/>
              </a:rPr>
              <a:t>asking unusual/specific questions about the site or security arrangements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pitchFamily="34" charset="0"/>
                <a:ea typeface="+mn-ea"/>
                <a:cs typeface="Arial"/>
              </a:rPr>
              <a:t>nervousness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pitchFamily="34" charset="0"/>
                <a:ea typeface="+mn-ea"/>
                <a:cs typeface="Arial"/>
              </a:rPr>
              <a:t>reluctance to be noticed or seen</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pitchFamily="34" charset="0"/>
                <a:ea typeface="+mn-ea"/>
                <a:cs typeface="Arial"/>
              </a:rPr>
              <a:t>use of forged/fake identity documents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pitchFamily="34" charset="0"/>
                <a:ea typeface="+mn-ea"/>
                <a:cs typeface="Arial"/>
              </a:rPr>
              <a:t>strangely parked vehicles.</a:t>
            </a:r>
          </a:p>
        </p:txBody>
      </p:sp>
      <p:sp>
        <p:nvSpPr>
          <p:cNvPr id="3" name="Rectangle 2">
            <a:extLst>
              <a:ext uri="{FF2B5EF4-FFF2-40B4-BE49-F238E27FC236}">
                <a16:creationId xmlns:a16="http://schemas.microsoft.com/office/drawing/2014/main" xmlns="" id="{2F5FF9B7-C27E-4583-AD4A-771D52CB1C7D}"/>
              </a:ext>
            </a:extLst>
          </p:cNvPr>
          <p:cNvSpPr/>
          <p:nvPr/>
        </p:nvSpPr>
        <p:spPr>
          <a:xfrm>
            <a:off x="168825" y="1124744"/>
            <a:ext cx="8718814" cy="400110"/>
          </a:xfrm>
          <a:prstGeom prst="rect">
            <a:avLst/>
          </a:prstGeom>
        </p:spPr>
        <p:txBody>
          <a:bodyPr wrap="square">
            <a:sp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2000" b="1" i="0" u="none" strike="noStrike" kern="1200" cap="none" spc="0" normalizeH="0" baseline="0" noProof="0" dirty="0">
                <a:ln>
                  <a:noFill/>
                </a:ln>
                <a:solidFill>
                  <a:srgbClr val="00B0F0"/>
                </a:solidFill>
                <a:effectLst/>
                <a:uLnTx/>
                <a:uFillTx/>
                <a:latin typeface="Arial" charset="0"/>
                <a:ea typeface="+mn-ea"/>
                <a:cs typeface="Arial" charset="0"/>
              </a:rPr>
              <a:t>Suspicious behaviour may include:</a:t>
            </a:r>
          </a:p>
        </p:txBody>
      </p:sp>
    </p:spTree>
    <p:extLst>
      <p:ext uri="{BB962C8B-B14F-4D97-AF65-F5344CB8AC3E}">
        <p14:creationId xmlns:p14="http://schemas.microsoft.com/office/powerpoint/2010/main" val="420008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8D4386A-8624-413E-AD14-F93EB472CCC5}"/>
              </a:ext>
            </a:extLst>
          </p:cNvPr>
          <p:cNvSpPr>
            <a:spLocks noGrp="1"/>
          </p:cNvSpPr>
          <p:nvPr>
            <p:ph type="title"/>
          </p:nvPr>
        </p:nvSpPr>
        <p:spPr/>
        <p:txBody>
          <a:bodyPr/>
          <a:lstStyle/>
          <a:p>
            <a:r>
              <a:rPr lang="en-GB" dirty="0"/>
              <a:t>Responding to suspicious behaviour </a:t>
            </a:r>
          </a:p>
        </p:txBody>
      </p:sp>
      <p:sp>
        <p:nvSpPr>
          <p:cNvPr id="4" name="Content Placeholder 3">
            <a:extLst>
              <a:ext uri="{FF2B5EF4-FFF2-40B4-BE49-F238E27FC236}">
                <a16:creationId xmlns:a16="http://schemas.microsoft.com/office/drawing/2014/main" xmlns="" id="{3EE2075E-4654-473D-84EF-A033C2206F80}"/>
              </a:ext>
            </a:extLst>
          </p:cNvPr>
          <p:cNvSpPr>
            <a:spLocks noGrp="1"/>
          </p:cNvSpPr>
          <p:nvPr>
            <p:ph idx="1"/>
          </p:nvPr>
        </p:nvSpPr>
        <p:spPr>
          <a:xfrm>
            <a:off x="251520" y="2573524"/>
            <a:ext cx="8640960" cy="2727684"/>
          </a:xfrm>
          <a:prstGeom prst="roundRect">
            <a:avLst/>
          </a:prstGeom>
          <a:ln w="28575">
            <a:solidFill>
              <a:srgbClr val="00B0F0"/>
            </a:solidFill>
          </a:ln>
        </p:spPr>
        <p:txBody>
          <a:bodyPr/>
          <a:lstStyle/>
          <a:p>
            <a:pPr marL="0" indent="0">
              <a:buNone/>
            </a:pPr>
            <a:r>
              <a:rPr lang="en-GB" dirty="0"/>
              <a:t>Dial 999 if it is a life-threatening emergency and provide the operator with the following information:</a:t>
            </a:r>
          </a:p>
          <a:p>
            <a:pPr marL="0" indent="0">
              <a:buNone/>
            </a:pPr>
            <a:endParaRPr lang="en-GB" sz="1100" dirty="0"/>
          </a:p>
          <a:p>
            <a:r>
              <a:rPr lang="en-GB" dirty="0"/>
              <a:t>your place of work and the specific building </a:t>
            </a:r>
          </a:p>
          <a:p>
            <a:r>
              <a:rPr lang="en-GB" dirty="0"/>
              <a:t>location of the suspicious package inside the building </a:t>
            </a:r>
          </a:p>
          <a:p>
            <a:r>
              <a:rPr lang="en-GB" dirty="0"/>
              <a:t>whether all customers and employees have been evacuated from the building. </a:t>
            </a:r>
          </a:p>
          <a:p>
            <a:pPr marL="0" indent="0">
              <a:buNone/>
            </a:pPr>
            <a:endParaRPr lang="en-GB" dirty="0"/>
          </a:p>
        </p:txBody>
      </p:sp>
      <p:sp>
        <p:nvSpPr>
          <p:cNvPr id="2" name="Rectangle: Rounded Corners 1">
            <a:extLst>
              <a:ext uri="{FF2B5EF4-FFF2-40B4-BE49-F238E27FC236}">
                <a16:creationId xmlns:a16="http://schemas.microsoft.com/office/drawing/2014/main" xmlns="" id="{FD3F3F0A-87F7-4457-AA03-ADF2FEC863F2}"/>
              </a:ext>
            </a:extLst>
          </p:cNvPr>
          <p:cNvSpPr/>
          <p:nvPr/>
        </p:nvSpPr>
        <p:spPr>
          <a:xfrm>
            <a:off x="346294" y="1916832"/>
            <a:ext cx="8451411" cy="476726"/>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Don’t be afraid to take action, have the confidence to </a:t>
            </a: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ACT </a:t>
            </a:r>
          </a:p>
        </p:txBody>
      </p:sp>
    </p:spTree>
    <p:extLst>
      <p:ext uri="{BB962C8B-B14F-4D97-AF65-F5344CB8AC3E}">
        <p14:creationId xmlns:p14="http://schemas.microsoft.com/office/powerpoint/2010/main" val="256413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Reporting</a:t>
            </a:r>
          </a:p>
        </p:txBody>
      </p:sp>
      <p:sp>
        <p:nvSpPr>
          <p:cNvPr id="7" name="Content Placeholder 6">
            <a:extLst>
              <a:ext uri="{FF2B5EF4-FFF2-40B4-BE49-F238E27FC236}">
                <a16:creationId xmlns:a16="http://schemas.microsoft.com/office/drawing/2014/main" xmlns="" id="{CE0E5262-E0DC-3748-AD05-D23DD98391DC}"/>
              </a:ext>
            </a:extLst>
          </p:cNvPr>
          <p:cNvSpPr>
            <a:spLocks noGrp="1"/>
          </p:cNvSpPr>
          <p:nvPr>
            <p:ph idx="1"/>
          </p:nvPr>
        </p:nvSpPr>
        <p:spPr/>
        <p:txBody>
          <a:bodyPr/>
          <a:lstStyle/>
          <a:p>
            <a:endParaRPr lang="en-US"/>
          </a:p>
        </p:txBody>
      </p:sp>
      <p:sp>
        <p:nvSpPr>
          <p:cNvPr id="4" name="Content Placeholder 3"/>
          <p:cNvSpPr txBox="1">
            <a:spLocks/>
          </p:cNvSpPr>
          <p:nvPr/>
        </p:nvSpPr>
        <p:spPr>
          <a:xfrm>
            <a:off x="251520" y="3086855"/>
            <a:ext cx="8640960" cy="2358369"/>
          </a:xfrm>
          <a:prstGeom prst="rect">
            <a:avLst/>
          </a:prstGeom>
        </p:spPr>
        <p:txBody>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l" defTabSz="914400" rtl="0" eaLnBrk="0" fontAlgn="base" latinLnBrk="0" hangingPunct="0">
              <a:lnSpc>
                <a:spcPct val="100000"/>
              </a:lnSpc>
              <a:spcBef>
                <a:spcPts val="600"/>
              </a:spcBef>
              <a:spcAft>
                <a:spcPct val="0"/>
              </a:spcAft>
              <a:buClr>
                <a:srgbClr val="00B0F0"/>
              </a:buClr>
              <a:buSzTx/>
              <a:buFont typeface="Arial" pitchFamily="34" charset="0"/>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This line is covered at all times by specialist counterterrorism police officers</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Urgent information should be passed on using </a:t>
            </a:r>
            <a:br>
              <a:rPr kumimoji="0" lang="en-GB" sz="2200" b="1" i="0" u="none" strike="noStrike" kern="0" cap="none" spc="0" normalizeH="0" baseline="0" noProof="0" dirty="0">
                <a:ln>
                  <a:noFill/>
                </a:ln>
                <a:solidFill>
                  <a:srgbClr val="000000"/>
                </a:solidFill>
                <a:effectLst/>
                <a:uLnTx/>
                <a:uFillTx/>
                <a:latin typeface="Arial"/>
                <a:ea typeface="+mn-ea"/>
                <a:cs typeface="Arial"/>
              </a:rPr>
            </a:br>
            <a:r>
              <a:rPr kumimoji="0" lang="en-GB" sz="2200" b="1" i="0" u="none" strike="noStrike" kern="0" cap="none" spc="0" normalizeH="0" baseline="0" noProof="0" dirty="0">
                <a:ln>
                  <a:noFill/>
                </a:ln>
                <a:solidFill>
                  <a:srgbClr val="000000"/>
                </a:solidFill>
                <a:effectLst/>
                <a:uLnTx/>
                <a:uFillTx/>
                <a:latin typeface="Arial"/>
                <a:ea typeface="+mn-ea"/>
                <a:cs typeface="Arial"/>
              </a:rPr>
              <a:t>999</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Report online </a:t>
            </a:r>
            <a:r>
              <a:rPr kumimoji="0" lang="en-GB" sz="2200" b="1" i="0" u="none" strike="noStrike" kern="1200" cap="none" spc="0" normalizeH="0" baseline="0" noProof="0" dirty="0">
                <a:ln>
                  <a:noFill/>
                </a:ln>
                <a:solidFill>
                  <a:srgbClr val="00B0F0"/>
                </a:solidFill>
                <a:effectLst/>
                <a:uLnTx/>
                <a:uFillTx/>
                <a:latin typeface="Arial"/>
                <a:ea typeface="+mn-ea"/>
                <a:cs typeface="Arial"/>
                <a:hlinkClick r:id="rId3">
                  <a:extLst>
                    <a:ext uri="{A12FA001-AC4F-418D-AE19-62706E023703}">
                      <ahyp:hlinkClr xmlns:ahyp="http://schemas.microsoft.com/office/drawing/2018/hyperlinkcolor" xmlns="" val="tx"/>
                    </a:ext>
                  </a:extLst>
                </a:hlinkClick>
              </a:rPr>
              <a:t>https://act.campaign.gov.uk/</a:t>
            </a:r>
            <a:endParaRPr kumimoji="0" lang="en-GB" sz="2200" b="1" i="0" u="none" strike="noStrike" kern="1200" cap="none" spc="0" normalizeH="0" baseline="0" noProof="0" dirty="0">
              <a:ln>
                <a:noFill/>
              </a:ln>
              <a:solidFill>
                <a:srgbClr val="00B0F0"/>
              </a:solidFill>
              <a:effectLst/>
              <a:uLnTx/>
              <a:uFillTx/>
              <a:latin typeface="Arial"/>
              <a:ea typeface="+mn-ea"/>
              <a:cs typeface="Arial"/>
            </a:endParaRP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non-emergency, call </a:t>
            </a:r>
            <a:r>
              <a:rPr kumimoji="0" lang="en-GB" sz="2200" b="1" i="0" u="none" strike="noStrike" kern="1200" cap="none" spc="0" normalizeH="0" baseline="0" noProof="0" dirty="0">
                <a:ln>
                  <a:noFill/>
                </a:ln>
                <a:solidFill>
                  <a:srgbClr val="00B0F0"/>
                </a:solidFill>
                <a:effectLst/>
                <a:uLnTx/>
                <a:uFillTx/>
                <a:latin typeface="Arial"/>
                <a:ea typeface="+mn-ea"/>
                <a:cs typeface="Arial"/>
              </a:rPr>
              <a:t>101</a:t>
            </a:r>
            <a:r>
              <a:rPr kumimoji="0" lang="en-GB" sz="2200" b="1" i="0" u="none" strike="noStrike" kern="1200" cap="none" spc="0" normalizeH="0" baseline="0" noProof="0" dirty="0">
                <a:ln>
                  <a:noFill/>
                </a:ln>
                <a:solidFill>
                  <a:srgbClr val="000000"/>
                </a:solidFill>
                <a:effectLst/>
                <a:uLnTx/>
                <a:uFillTx/>
                <a:latin typeface="Arial"/>
                <a:ea typeface="+mn-ea"/>
                <a:cs typeface="Arial"/>
              </a:rPr>
              <a:t>.</a:t>
            </a:r>
            <a:r>
              <a:rPr kumimoji="0" lang="en-GB" sz="2200" b="1" i="0" u="none" strike="noStrike" kern="1200" cap="none" spc="0" normalizeH="0" baseline="0" noProof="0" dirty="0">
                <a:ln>
                  <a:noFill/>
                </a:ln>
                <a:solidFill>
                  <a:srgbClr val="00B0F0"/>
                </a:solidFill>
                <a:effectLst/>
                <a:uLnTx/>
                <a:uFillTx/>
                <a:latin typeface="Arial"/>
                <a:ea typeface="+mn-ea"/>
                <a:cs typeface="Arial"/>
              </a:rPr>
              <a:t> </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itchFamily="34" charset="0"/>
              <a:buChar char="●"/>
              <a:tabLst/>
              <a:defRPr/>
            </a:pPr>
            <a:endParaRPr kumimoji="0" lang="en-GB" sz="2200" b="1" i="0" u="none" strike="noStrike" kern="0" cap="none" spc="0" normalizeH="0" baseline="0" noProof="0" dirty="0">
              <a:ln>
                <a:noFill/>
              </a:ln>
              <a:solidFill>
                <a:srgbClr val="000000"/>
              </a:solidFill>
              <a:effectLst/>
              <a:uLnTx/>
              <a:uFillTx/>
              <a:latin typeface="Arial"/>
              <a:ea typeface="+mn-ea"/>
              <a:cs typeface="Arial"/>
            </a:endParaRPr>
          </a:p>
        </p:txBody>
      </p:sp>
      <p:sp>
        <p:nvSpPr>
          <p:cNvPr id="6" name="Rounded Rectangle 5"/>
          <p:cNvSpPr/>
          <p:nvPr/>
        </p:nvSpPr>
        <p:spPr>
          <a:xfrm>
            <a:off x="251520" y="1299724"/>
            <a:ext cx="7848872" cy="1396127"/>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Non-urgent information about terrorism should </a:t>
            </a:r>
            <a:br>
              <a:rPr kumimoji="0" lang="en-GB" sz="2200" b="1" i="0" u="none" strike="noStrike" kern="1200" cap="none" spc="0" normalizeH="0" baseline="0" noProof="0" dirty="0">
                <a:ln>
                  <a:noFill/>
                </a:ln>
                <a:solidFill>
                  <a:srgbClr val="FFFFFF"/>
                </a:solidFill>
                <a:effectLst/>
                <a:uLnTx/>
                <a:uFillTx/>
                <a:latin typeface="Arial"/>
                <a:ea typeface="+mn-ea"/>
                <a:cs typeface="Arial"/>
              </a:rPr>
            </a:br>
            <a:r>
              <a:rPr kumimoji="0" lang="en-GB" sz="2200" b="1" i="0" u="none" strike="noStrike" kern="1200" cap="none" spc="0" normalizeH="0" baseline="0" noProof="0" dirty="0">
                <a:ln>
                  <a:noFill/>
                </a:ln>
                <a:solidFill>
                  <a:srgbClr val="FFFFFF"/>
                </a:solidFill>
                <a:effectLst/>
                <a:uLnTx/>
                <a:uFillTx/>
                <a:latin typeface="Arial"/>
                <a:ea typeface="+mn-ea"/>
                <a:cs typeface="Arial"/>
              </a:rPr>
              <a:t>be passed to the anti-terrorist hotline on </a:t>
            </a:r>
            <a:r>
              <a:rPr kumimoji="0" lang="en-GB" sz="2400" b="1" i="0" u="none" strike="noStrike" kern="1200" cap="none" spc="0" normalizeH="0" baseline="0" noProof="0" dirty="0">
                <a:ln>
                  <a:noFill/>
                </a:ln>
                <a:solidFill>
                  <a:srgbClr val="FFFFFF"/>
                </a:solidFill>
                <a:effectLst/>
                <a:uLnTx/>
                <a:uFillTx/>
                <a:latin typeface="Arial"/>
                <a:ea typeface="+mn-ea"/>
                <a:cs typeface="Arial"/>
              </a:rPr>
              <a:t/>
            </a:r>
            <a:br>
              <a:rPr kumimoji="0" lang="en-GB" sz="2400" b="1" i="0" u="none" strike="noStrike" kern="1200" cap="none" spc="0" normalizeH="0" baseline="0" noProof="0" dirty="0">
                <a:ln>
                  <a:noFill/>
                </a:ln>
                <a:solidFill>
                  <a:srgbClr val="FFFFFF"/>
                </a:solidFill>
                <a:effectLst/>
                <a:uLnTx/>
                <a:uFillTx/>
                <a:latin typeface="Arial"/>
                <a:ea typeface="+mn-ea"/>
                <a:cs typeface="Arial"/>
              </a:rPr>
            </a:br>
            <a:r>
              <a:rPr kumimoji="0" lang="en-GB" sz="3200" b="1" i="0" u="none" strike="noStrike" kern="1200" cap="none" spc="0" normalizeH="0" baseline="0" noProof="0" dirty="0">
                <a:ln>
                  <a:noFill/>
                </a:ln>
                <a:solidFill>
                  <a:srgbClr val="000000"/>
                </a:solidFill>
                <a:effectLst/>
                <a:uLnTx/>
                <a:uFillTx/>
                <a:latin typeface="Arial"/>
                <a:ea typeface="+mn-ea"/>
                <a:cs typeface="Arial"/>
              </a:rPr>
              <a:t>0800 789321</a:t>
            </a:r>
            <a:endParaRPr kumimoji="0" lang="en-GB" sz="4000" b="1" i="0" u="none" strike="noStrike" kern="1200" cap="none" spc="0" normalizeH="0" baseline="0" noProof="0" dirty="0">
              <a:ln>
                <a:noFill/>
              </a:ln>
              <a:solidFill>
                <a:srgbClr val="000000"/>
              </a:solidFill>
              <a:effectLst/>
              <a:uLnTx/>
              <a:uFillTx/>
              <a:latin typeface="Arial"/>
              <a:ea typeface="+mn-ea"/>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F61063-D794-49AB-933F-C3B67E20DCF4}"/>
              </a:ext>
            </a:extLst>
          </p:cNvPr>
          <p:cNvSpPr>
            <a:spLocks noGrp="1"/>
          </p:cNvSpPr>
          <p:nvPr>
            <p:ph type="title"/>
          </p:nvPr>
        </p:nvSpPr>
        <p:spPr/>
        <p:txBody>
          <a:bodyPr/>
          <a:lstStyle/>
          <a:p>
            <a:r>
              <a:rPr lang="en-GB" dirty="0">
                <a:solidFill>
                  <a:srgbClr val="FFFFFF"/>
                </a:solidFill>
              </a:rPr>
              <a:t>Responding to suspicious behaviour </a:t>
            </a:r>
            <a:endParaRPr lang="en-GB" dirty="0"/>
          </a:p>
        </p:txBody>
      </p:sp>
      <p:sp>
        <p:nvSpPr>
          <p:cNvPr id="3" name="Content Placeholder 2">
            <a:extLst>
              <a:ext uri="{FF2B5EF4-FFF2-40B4-BE49-F238E27FC236}">
                <a16:creationId xmlns:a16="http://schemas.microsoft.com/office/drawing/2014/main" xmlns="" id="{65EEADFB-E6CD-4FCB-9EA4-73F14F533A2F}"/>
              </a:ext>
            </a:extLst>
          </p:cNvPr>
          <p:cNvSpPr>
            <a:spLocks noGrp="1"/>
          </p:cNvSpPr>
          <p:nvPr>
            <p:ph idx="1"/>
          </p:nvPr>
        </p:nvSpPr>
        <p:spPr>
          <a:xfrm>
            <a:off x="251520" y="3717032"/>
            <a:ext cx="8640960" cy="1944216"/>
          </a:xfrm>
          <a:prstGeom prst="roundRect">
            <a:avLst/>
          </a:prstGeom>
          <a:solidFill>
            <a:schemeClr val="bg1">
              <a:lumMod val="85000"/>
            </a:schemeClr>
          </a:solidFill>
          <a:ln w="28575">
            <a:solidFill>
              <a:schemeClr val="tx1"/>
            </a:solidFill>
          </a:ln>
        </p:spPr>
        <p:txBody>
          <a:bodyPr/>
          <a:lstStyle/>
          <a:p>
            <a:pPr marL="0" indent="0" algn="ctr">
              <a:buNone/>
            </a:pPr>
            <a:r>
              <a:rPr lang="en-GB" dirty="0"/>
              <a:t>The British Transport Police’s nationwide campaign, designed to encourage train passengers and people visiting train stations to report any unusual items or activity. Passengers and visitors can report any issues by texting </a:t>
            </a:r>
            <a:r>
              <a:rPr lang="en-GB" dirty="0">
                <a:solidFill>
                  <a:srgbClr val="00B0F0"/>
                </a:solidFill>
              </a:rPr>
              <a:t>61016</a:t>
            </a:r>
            <a:r>
              <a:rPr lang="en-GB" dirty="0"/>
              <a:t> or by calling </a:t>
            </a:r>
            <a:r>
              <a:rPr lang="en-GB" dirty="0">
                <a:solidFill>
                  <a:srgbClr val="00B0F0"/>
                </a:solidFill>
              </a:rPr>
              <a:t>0800 405040</a:t>
            </a:r>
            <a:r>
              <a:rPr lang="en-GB" dirty="0"/>
              <a:t>.</a:t>
            </a:r>
          </a:p>
        </p:txBody>
      </p:sp>
      <p:sp>
        <p:nvSpPr>
          <p:cNvPr id="11" name="Rectangle 10">
            <a:extLst>
              <a:ext uri="{FF2B5EF4-FFF2-40B4-BE49-F238E27FC236}">
                <a16:creationId xmlns:a16="http://schemas.microsoft.com/office/drawing/2014/main" xmlns="" id="{D18BA726-D05E-4E20-A456-4482140A438F}"/>
              </a:ext>
            </a:extLst>
          </p:cNvPr>
          <p:cNvSpPr/>
          <p:nvPr/>
        </p:nvSpPr>
        <p:spPr>
          <a:xfrm>
            <a:off x="1223668" y="2998496"/>
            <a:ext cx="938077"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See it</a:t>
            </a:r>
          </a:p>
        </p:txBody>
      </p:sp>
      <p:sp>
        <p:nvSpPr>
          <p:cNvPr id="12" name="Rectangle 11">
            <a:extLst>
              <a:ext uri="{FF2B5EF4-FFF2-40B4-BE49-F238E27FC236}">
                <a16:creationId xmlns:a16="http://schemas.microsoft.com/office/drawing/2014/main" xmlns="" id="{7D90FBEA-BD33-4B81-A996-9E4C5468A33A}"/>
              </a:ext>
            </a:extLst>
          </p:cNvPr>
          <p:cNvSpPr/>
          <p:nvPr/>
        </p:nvSpPr>
        <p:spPr>
          <a:xfrm>
            <a:off x="4139952" y="2998496"/>
            <a:ext cx="938077"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Say it</a:t>
            </a:r>
          </a:p>
        </p:txBody>
      </p:sp>
      <p:sp>
        <p:nvSpPr>
          <p:cNvPr id="13" name="Rectangle 12">
            <a:extLst>
              <a:ext uri="{FF2B5EF4-FFF2-40B4-BE49-F238E27FC236}">
                <a16:creationId xmlns:a16="http://schemas.microsoft.com/office/drawing/2014/main" xmlns="" id="{12656ED5-E2A2-403F-9BBE-9172E78B5DCD}"/>
              </a:ext>
            </a:extLst>
          </p:cNvPr>
          <p:cNvSpPr/>
          <p:nvPr/>
        </p:nvSpPr>
        <p:spPr>
          <a:xfrm>
            <a:off x="6984308" y="2998496"/>
            <a:ext cx="1079142"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Sorted</a:t>
            </a:r>
          </a:p>
        </p:txBody>
      </p:sp>
    </p:spTree>
    <p:extLst>
      <p:ext uri="{BB962C8B-B14F-4D97-AF65-F5344CB8AC3E}">
        <p14:creationId xmlns:p14="http://schemas.microsoft.com/office/powerpoint/2010/main" val="248165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03B4C-D767-458E-9225-E563E5D85171}"/>
              </a:ext>
            </a:extLst>
          </p:cNvPr>
          <p:cNvSpPr>
            <a:spLocks noGrp="1"/>
          </p:cNvSpPr>
          <p:nvPr>
            <p:ph type="title"/>
          </p:nvPr>
        </p:nvSpPr>
        <p:spPr/>
        <p:txBody>
          <a:bodyPr/>
          <a:lstStyle/>
          <a:p>
            <a:r>
              <a:rPr lang="en-GB" dirty="0"/>
              <a:t>Current initiatives </a:t>
            </a:r>
          </a:p>
        </p:txBody>
      </p:sp>
      <p:sp>
        <p:nvSpPr>
          <p:cNvPr id="4" name="Rectangle 3">
            <a:extLst>
              <a:ext uri="{FF2B5EF4-FFF2-40B4-BE49-F238E27FC236}">
                <a16:creationId xmlns:a16="http://schemas.microsoft.com/office/drawing/2014/main" xmlns="" id="{F9F876F0-94C1-4570-B09B-A6F02BD66C5E}"/>
              </a:ext>
            </a:extLst>
          </p:cNvPr>
          <p:cNvSpPr/>
          <p:nvPr/>
        </p:nvSpPr>
        <p:spPr>
          <a:xfrm>
            <a:off x="179512" y="1628800"/>
            <a:ext cx="3231975"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See, Check and Notify </a:t>
            </a:r>
          </a:p>
        </p:txBody>
      </p:sp>
      <p:sp>
        <p:nvSpPr>
          <p:cNvPr id="5" name="Rectangle: Rounded Corners 4">
            <a:extLst>
              <a:ext uri="{FF2B5EF4-FFF2-40B4-BE49-F238E27FC236}">
                <a16:creationId xmlns:a16="http://schemas.microsoft.com/office/drawing/2014/main" xmlns="" id="{52FA3AA3-AE0C-4270-96D9-F12EC96C7FFC}"/>
              </a:ext>
            </a:extLst>
          </p:cNvPr>
          <p:cNvSpPr/>
          <p:nvPr/>
        </p:nvSpPr>
        <p:spPr>
          <a:xfrm>
            <a:off x="215896" y="2166833"/>
            <a:ext cx="8676583" cy="1225868"/>
          </a:xfrm>
          <a:prstGeom prst="roundRect">
            <a:avLst/>
          </a:prstGeom>
          <a:solidFill>
            <a:schemeClr val="bg1">
              <a:lumMod val="85000"/>
            </a:schemeClr>
          </a:solidFill>
          <a:ln w="28575">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A current awareness strategy that aims to help businesses and organisations maximise safety and security using their existing resources</a:t>
            </a:r>
          </a:p>
        </p:txBody>
      </p:sp>
      <p:sp>
        <p:nvSpPr>
          <p:cNvPr id="6" name="Rectangle 5">
            <a:extLst>
              <a:ext uri="{FF2B5EF4-FFF2-40B4-BE49-F238E27FC236}">
                <a16:creationId xmlns:a16="http://schemas.microsoft.com/office/drawing/2014/main" xmlns="" id="{D819126A-57F2-4708-ABD9-A152BBA553F7}"/>
              </a:ext>
            </a:extLst>
          </p:cNvPr>
          <p:cNvSpPr/>
          <p:nvPr/>
        </p:nvSpPr>
        <p:spPr>
          <a:xfrm>
            <a:off x="179512" y="3573016"/>
            <a:ext cx="7667868" cy="43088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Action Counters Terrorism (ACT) Awareness - </a:t>
            </a:r>
            <a:r>
              <a:rPr kumimoji="0" lang="en-GB" sz="2200" b="1" i="0" u="none" strike="noStrike" kern="1200" cap="none" spc="0" normalizeH="0" baseline="0" noProof="0" dirty="0" err="1">
                <a:ln>
                  <a:noFill/>
                </a:ln>
                <a:solidFill>
                  <a:srgbClr val="00B0F0"/>
                </a:solidFill>
                <a:effectLst/>
                <a:uLnTx/>
                <a:uFillTx/>
                <a:latin typeface="Arial" charset="0"/>
                <a:ea typeface="+mn-ea"/>
                <a:cs typeface="Arial" charset="0"/>
              </a:rPr>
              <a:t>elearning</a:t>
            </a:r>
            <a:endParaRPr kumimoji="0" lang="en-GB" sz="2200" b="1" i="0" u="none" strike="noStrike" kern="1200" cap="none" spc="0" normalizeH="0" baseline="0" noProof="0" dirty="0">
              <a:ln>
                <a:noFill/>
              </a:ln>
              <a:solidFill>
                <a:srgbClr val="00B0F0"/>
              </a:solidFill>
              <a:effectLst/>
              <a:uLnTx/>
              <a:uFillTx/>
              <a:latin typeface="Arial" charset="0"/>
              <a:ea typeface="+mn-ea"/>
              <a:cs typeface="Arial" charset="0"/>
            </a:endParaRPr>
          </a:p>
        </p:txBody>
      </p:sp>
      <p:sp>
        <p:nvSpPr>
          <p:cNvPr id="7" name="Rectangle: Rounded Corners 6">
            <a:extLst>
              <a:ext uri="{FF2B5EF4-FFF2-40B4-BE49-F238E27FC236}">
                <a16:creationId xmlns:a16="http://schemas.microsoft.com/office/drawing/2014/main" xmlns="" id="{E6C49DB6-293B-4388-B3C9-01D7F8975733}"/>
              </a:ext>
            </a:extLst>
          </p:cNvPr>
          <p:cNvSpPr/>
          <p:nvPr/>
        </p:nvSpPr>
        <p:spPr>
          <a:xfrm>
            <a:off x="215896" y="4111049"/>
            <a:ext cx="8676583" cy="1038582"/>
          </a:xfrm>
          <a:prstGeom prst="roundRect">
            <a:avLst/>
          </a:prstGeom>
          <a:solidFill>
            <a:schemeClr val="bg1">
              <a:lumMod val="85000"/>
            </a:schemeClr>
          </a:solidFill>
          <a:ln w="28575">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This is a free course to access via: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https://ct.highfieldelearning.com/ </a:t>
            </a:r>
          </a:p>
        </p:txBody>
      </p:sp>
    </p:spTree>
    <p:extLst>
      <p:ext uri="{BB962C8B-B14F-4D97-AF65-F5344CB8AC3E}">
        <p14:creationId xmlns:p14="http://schemas.microsoft.com/office/powerpoint/2010/main" val="37659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7FC57-85A4-498E-A14B-12660B92282C}"/>
              </a:ext>
            </a:extLst>
          </p:cNvPr>
          <p:cNvSpPr>
            <a:spLocks noGrp="1"/>
          </p:cNvSpPr>
          <p:nvPr>
            <p:ph type="title"/>
          </p:nvPr>
        </p:nvSpPr>
        <p:spPr/>
        <p:txBody>
          <a:bodyPr/>
          <a:lstStyle/>
          <a:p>
            <a:r>
              <a:rPr lang="en-GB" dirty="0"/>
              <a:t>Counterterrorism experts </a:t>
            </a:r>
          </a:p>
        </p:txBody>
      </p:sp>
      <p:sp>
        <p:nvSpPr>
          <p:cNvPr id="3" name="Content Placeholder 2">
            <a:extLst>
              <a:ext uri="{FF2B5EF4-FFF2-40B4-BE49-F238E27FC236}">
                <a16:creationId xmlns:a16="http://schemas.microsoft.com/office/drawing/2014/main" xmlns="" id="{F1EAE839-AC75-407B-B0B1-79381925320B}"/>
              </a:ext>
            </a:extLst>
          </p:cNvPr>
          <p:cNvSpPr>
            <a:spLocks noGrp="1"/>
          </p:cNvSpPr>
          <p:nvPr>
            <p:ph idx="1"/>
          </p:nvPr>
        </p:nvSpPr>
        <p:spPr>
          <a:xfrm>
            <a:off x="251520" y="1772816"/>
            <a:ext cx="8640960" cy="3456384"/>
          </a:xfrm>
          <a:prstGeom prst="roundRect">
            <a:avLst/>
          </a:prstGeom>
          <a:ln w="28575">
            <a:solidFill>
              <a:schemeClr val="tx1"/>
            </a:solidFill>
          </a:ln>
        </p:spPr>
        <p:txBody>
          <a:bodyPr/>
          <a:lstStyle/>
          <a:p>
            <a:pPr marL="0" indent="0">
              <a:buNone/>
            </a:pPr>
            <a:r>
              <a:rPr lang="en-GB" dirty="0"/>
              <a:t>Additional information, advice and guidance can be found with the following sources:</a:t>
            </a:r>
          </a:p>
          <a:p>
            <a:pPr marL="0" indent="0">
              <a:buNone/>
            </a:pPr>
            <a:endParaRPr lang="en-GB" sz="1100" dirty="0"/>
          </a:p>
          <a:p>
            <a:pPr marL="0" indent="0">
              <a:buNone/>
            </a:pPr>
            <a:r>
              <a:rPr lang="en-GB" dirty="0"/>
              <a:t>Centre for the protection of National infrastructure (CPNI)</a:t>
            </a:r>
          </a:p>
          <a:p>
            <a:pPr marL="0" indent="0">
              <a:buNone/>
            </a:pPr>
            <a:r>
              <a:rPr lang="en-GB" dirty="0">
                <a:solidFill>
                  <a:srgbClr val="00B0F0"/>
                </a:solidFill>
              </a:rPr>
              <a:t>www.cpni.gov.uk/cpni-context</a:t>
            </a:r>
          </a:p>
          <a:p>
            <a:pPr marL="0" indent="0">
              <a:buNone/>
            </a:pPr>
            <a:endParaRPr lang="en-GB" sz="1100" dirty="0">
              <a:solidFill>
                <a:srgbClr val="00B0F0"/>
              </a:solidFill>
            </a:endParaRPr>
          </a:p>
          <a:p>
            <a:pPr marL="0" indent="0">
              <a:buNone/>
            </a:pPr>
            <a:r>
              <a:rPr lang="en-GB" dirty="0"/>
              <a:t>National Counter Terrorism Security office (</a:t>
            </a:r>
            <a:r>
              <a:rPr lang="en-GB" dirty="0" err="1"/>
              <a:t>NaCTSO</a:t>
            </a:r>
            <a:r>
              <a:rPr lang="en-GB" dirty="0"/>
              <a:t>)</a:t>
            </a:r>
          </a:p>
          <a:p>
            <a:pPr marL="0" indent="0">
              <a:buNone/>
            </a:pPr>
            <a:r>
              <a:rPr lang="en-GB" dirty="0">
                <a:solidFill>
                  <a:srgbClr val="00B0F0"/>
                </a:solidFill>
              </a:rPr>
              <a:t>www.gov.uk/government/organisations/national-counter-terrorism-security-office.</a:t>
            </a:r>
          </a:p>
        </p:txBody>
      </p:sp>
    </p:spTree>
    <p:extLst>
      <p:ext uri="{BB962C8B-B14F-4D97-AF65-F5344CB8AC3E}">
        <p14:creationId xmlns:p14="http://schemas.microsoft.com/office/powerpoint/2010/main" val="69400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AD3FECB0-A078-2D4D-AEDC-6DCBCB19A0C6}"/>
              </a:ext>
            </a:extLst>
          </p:cNvPr>
          <p:cNvSpPr txBox="1"/>
          <p:nvPr/>
        </p:nvSpPr>
        <p:spPr>
          <a:xfrm>
            <a:off x="902644" y="1619136"/>
            <a:ext cx="7977518" cy="430887"/>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What are the FIVE different threat levels?</a:t>
            </a:r>
          </a:p>
        </p:txBody>
      </p:sp>
      <p:sp>
        <p:nvSpPr>
          <p:cNvPr id="21" name="Oval 20">
            <a:extLst>
              <a:ext uri="{FF2B5EF4-FFF2-40B4-BE49-F238E27FC236}">
                <a16:creationId xmlns:a16="http://schemas.microsoft.com/office/drawing/2014/main" xmlns="" id="{0F2741E2-A903-0C42-BAB7-B4BFAD29C197}"/>
              </a:ext>
            </a:extLst>
          </p:cNvPr>
          <p:cNvSpPr/>
          <p:nvPr/>
        </p:nvSpPr>
        <p:spPr bwMode="auto">
          <a:xfrm>
            <a:off x="251520" y="1578725"/>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22" name="Rounded Rectangle 21">
            <a:extLst>
              <a:ext uri="{FF2B5EF4-FFF2-40B4-BE49-F238E27FC236}">
                <a16:creationId xmlns:a16="http://schemas.microsoft.com/office/drawing/2014/main" xmlns="" id="{6B5D5432-0C1A-6C49-994A-F0892F11BF58}"/>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3" name="Group 22">
            <a:extLst>
              <a:ext uri="{FF2B5EF4-FFF2-40B4-BE49-F238E27FC236}">
                <a16:creationId xmlns:a16="http://schemas.microsoft.com/office/drawing/2014/main" xmlns="" id="{FE0FE49C-7EA5-364B-85CA-C93B49FC1486}"/>
              </a:ext>
            </a:extLst>
          </p:cNvPr>
          <p:cNvGrpSpPr/>
          <p:nvPr/>
        </p:nvGrpSpPr>
        <p:grpSpPr>
          <a:xfrm>
            <a:off x="395536" y="2506802"/>
            <a:ext cx="12298801" cy="2146334"/>
            <a:chOff x="395536" y="2843919"/>
            <a:chExt cx="12298801" cy="2146334"/>
          </a:xfrm>
        </p:grpSpPr>
        <p:sp>
          <p:nvSpPr>
            <p:cNvPr id="24" name="Rounded Rectangle 23">
              <a:extLst>
                <a:ext uri="{FF2B5EF4-FFF2-40B4-BE49-F238E27FC236}">
                  <a16:creationId xmlns:a16="http://schemas.microsoft.com/office/drawing/2014/main" xmlns="" id="{1E845770-BFDB-D449-977F-6F5191297BCC}"/>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5" name="Rounded Rectangle 24">
              <a:extLst>
                <a:ext uri="{FF2B5EF4-FFF2-40B4-BE49-F238E27FC236}">
                  <a16:creationId xmlns:a16="http://schemas.microsoft.com/office/drawing/2014/main" xmlns="" id="{DF0D5CAA-835A-6F4A-9998-77B313E18025}"/>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6" name="Rounded Rectangle 25">
              <a:extLst>
                <a:ext uri="{FF2B5EF4-FFF2-40B4-BE49-F238E27FC236}">
                  <a16:creationId xmlns:a16="http://schemas.microsoft.com/office/drawing/2014/main" xmlns="" id="{054433C8-C88E-8542-A25F-0E1939962403}"/>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7" name="Rounded Rectangle 26">
              <a:extLst>
                <a:ext uri="{FF2B5EF4-FFF2-40B4-BE49-F238E27FC236}">
                  <a16:creationId xmlns:a16="http://schemas.microsoft.com/office/drawing/2014/main" xmlns="" id="{9D0FB378-5C2B-0740-8D3A-0F137D1AD39D}"/>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8" name="Rounded Rectangle 27">
              <a:extLst>
                <a:ext uri="{FF2B5EF4-FFF2-40B4-BE49-F238E27FC236}">
                  <a16:creationId xmlns:a16="http://schemas.microsoft.com/office/drawing/2014/main" xmlns="" id="{B2045A11-5B57-C04B-8F21-407A67CA53B1}"/>
                </a:ext>
              </a:extLst>
            </p:cNvPr>
            <p:cNvSpPr/>
            <p:nvPr/>
          </p:nvSpPr>
          <p:spPr bwMode="auto">
            <a:xfrm>
              <a:off x="4525192"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29" name="Rounded Rectangle 28">
              <a:extLst>
                <a:ext uri="{FF2B5EF4-FFF2-40B4-BE49-F238E27FC236}">
                  <a16:creationId xmlns:a16="http://schemas.microsoft.com/office/drawing/2014/main" xmlns="" id="{D1D2978E-26A8-CA4B-B61D-04AA0DD1F91F}"/>
                </a:ext>
              </a:extLst>
            </p:cNvPr>
            <p:cNvSpPr/>
            <p:nvPr/>
          </p:nvSpPr>
          <p:spPr bwMode="auto">
            <a:xfrm>
              <a:off x="4525192"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sp>
          <p:nvSpPr>
            <p:cNvPr id="30" name="Rounded Rectangle 29">
              <a:extLst>
                <a:ext uri="{FF2B5EF4-FFF2-40B4-BE49-F238E27FC236}">
                  <a16:creationId xmlns:a16="http://schemas.microsoft.com/office/drawing/2014/main" xmlns="" id="{F4268136-C292-B143-B923-ACFAF9BF0AD4}"/>
                </a:ext>
              </a:extLst>
            </p:cNvPr>
            <p:cNvSpPr/>
            <p:nvPr/>
          </p:nvSpPr>
          <p:spPr bwMode="auto">
            <a:xfrm>
              <a:off x="4370543" y="2843919"/>
              <a:ext cx="8323794" cy="2146334"/>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grpSp>
      <p:sp>
        <p:nvSpPr>
          <p:cNvPr id="32" name="Rounded Rectangle 4">
            <a:extLst>
              <a:ext uri="{FF2B5EF4-FFF2-40B4-BE49-F238E27FC236}">
                <a16:creationId xmlns:a16="http://schemas.microsoft.com/office/drawing/2014/main" xmlns="" id="{E97579A8-9587-6749-97FF-845079564601}"/>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3" name="Picture 32">
            <a:extLst>
              <a:ext uri="{FF2B5EF4-FFF2-40B4-BE49-F238E27FC236}">
                <a16:creationId xmlns:a16="http://schemas.microsoft.com/office/drawing/2014/main" xmlns="" id="{279A9BD1-7F5E-4841-A71C-037CC5CBB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4" name="TextBox 33">
            <a:extLst>
              <a:ext uri="{FF2B5EF4-FFF2-40B4-BE49-F238E27FC236}">
                <a16:creationId xmlns:a16="http://schemas.microsoft.com/office/drawing/2014/main" xmlns="" id="{3BA4029D-8FA8-7544-9724-15D564EE890E}"/>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9</a:t>
            </a:r>
          </a:p>
        </p:txBody>
      </p:sp>
    </p:spTree>
    <p:extLst>
      <p:ext uri="{BB962C8B-B14F-4D97-AF65-F5344CB8AC3E}">
        <p14:creationId xmlns:p14="http://schemas.microsoft.com/office/powerpoint/2010/main" val="123582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AD3FECB0-A078-2D4D-AEDC-6DCBCB19A0C6}"/>
              </a:ext>
            </a:extLst>
          </p:cNvPr>
          <p:cNvSpPr txBox="1"/>
          <p:nvPr/>
        </p:nvSpPr>
        <p:spPr>
          <a:xfrm>
            <a:off x="902644" y="1619136"/>
            <a:ext cx="7977518" cy="430887"/>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What are the FIVE different threat levels?</a:t>
            </a:r>
          </a:p>
        </p:txBody>
      </p:sp>
      <p:sp>
        <p:nvSpPr>
          <p:cNvPr id="21" name="Oval 20">
            <a:extLst>
              <a:ext uri="{FF2B5EF4-FFF2-40B4-BE49-F238E27FC236}">
                <a16:creationId xmlns:a16="http://schemas.microsoft.com/office/drawing/2014/main" xmlns="" id="{0F2741E2-A903-0C42-BAB7-B4BFAD29C197}"/>
              </a:ext>
            </a:extLst>
          </p:cNvPr>
          <p:cNvSpPr/>
          <p:nvPr/>
        </p:nvSpPr>
        <p:spPr bwMode="auto">
          <a:xfrm>
            <a:off x="251520" y="1578725"/>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22" name="Rounded Rectangle 21">
            <a:extLst>
              <a:ext uri="{FF2B5EF4-FFF2-40B4-BE49-F238E27FC236}">
                <a16:creationId xmlns:a16="http://schemas.microsoft.com/office/drawing/2014/main" xmlns="" id="{6B5D5432-0C1A-6C49-994A-F0892F11BF58}"/>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3" name="Group 22">
            <a:extLst>
              <a:ext uri="{FF2B5EF4-FFF2-40B4-BE49-F238E27FC236}">
                <a16:creationId xmlns:a16="http://schemas.microsoft.com/office/drawing/2014/main" xmlns="" id="{FE0FE49C-7EA5-364B-85CA-C93B49FC1486}"/>
              </a:ext>
            </a:extLst>
          </p:cNvPr>
          <p:cNvGrpSpPr/>
          <p:nvPr/>
        </p:nvGrpSpPr>
        <p:grpSpPr>
          <a:xfrm>
            <a:off x="395536" y="2506802"/>
            <a:ext cx="12298801" cy="2146334"/>
            <a:chOff x="395536" y="2843919"/>
            <a:chExt cx="12298801" cy="2146334"/>
          </a:xfrm>
        </p:grpSpPr>
        <p:sp>
          <p:nvSpPr>
            <p:cNvPr id="24" name="Rounded Rectangle 23">
              <a:extLst>
                <a:ext uri="{FF2B5EF4-FFF2-40B4-BE49-F238E27FC236}">
                  <a16:creationId xmlns:a16="http://schemas.microsoft.com/office/drawing/2014/main" xmlns="" id="{1E845770-BFDB-D449-977F-6F5191297BCC}"/>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5" name="Rounded Rectangle 24">
              <a:extLst>
                <a:ext uri="{FF2B5EF4-FFF2-40B4-BE49-F238E27FC236}">
                  <a16:creationId xmlns:a16="http://schemas.microsoft.com/office/drawing/2014/main" xmlns="" id="{DF0D5CAA-835A-6F4A-9998-77B313E18025}"/>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6" name="Rounded Rectangle 25">
              <a:extLst>
                <a:ext uri="{FF2B5EF4-FFF2-40B4-BE49-F238E27FC236}">
                  <a16:creationId xmlns:a16="http://schemas.microsoft.com/office/drawing/2014/main" xmlns="" id="{054433C8-C88E-8542-A25F-0E1939962403}"/>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7" name="Rounded Rectangle 26">
              <a:extLst>
                <a:ext uri="{FF2B5EF4-FFF2-40B4-BE49-F238E27FC236}">
                  <a16:creationId xmlns:a16="http://schemas.microsoft.com/office/drawing/2014/main" xmlns="" id="{9D0FB378-5C2B-0740-8D3A-0F137D1AD39D}"/>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8" name="Rounded Rectangle 27">
              <a:extLst>
                <a:ext uri="{FF2B5EF4-FFF2-40B4-BE49-F238E27FC236}">
                  <a16:creationId xmlns:a16="http://schemas.microsoft.com/office/drawing/2014/main" xmlns="" id="{B2045A11-5B57-C04B-8F21-407A67CA53B1}"/>
                </a:ext>
              </a:extLst>
            </p:cNvPr>
            <p:cNvSpPr/>
            <p:nvPr/>
          </p:nvSpPr>
          <p:spPr bwMode="auto">
            <a:xfrm>
              <a:off x="4525192"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29" name="Rounded Rectangle 28">
              <a:extLst>
                <a:ext uri="{FF2B5EF4-FFF2-40B4-BE49-F238E27FC236}">
                  <a16:creationId xmlns:a16="http://schemas.microsoft.com/office/drawing/2014/main" xmlns="" id="{D1D2978E-26A8-CA4B-B61D-04AA0DD1F91F}"/>
                </a:ext>
              </a:extLst>
            </p:cNvPr>
            <p:cNvSpPr/>
            <p:nvPr/>
          </p:nvSpPr>
          <p:spPr bwMode="auto">
            <a:xfrm>
              <a:off x="4525192"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sp>
          <p:nvSpPr>
            <p:cNvPr id="30" name="Rounded Rectangle 29">
              <a:extLst>
                <a:ext uri="{FF2B5EF4-FFF2-40B4-BE49-F238E27FC236}">
                  <a16:creationId xmlns:a16="http://schemas.microsoft.com/office/drawing/2014/main" xmlns="" id="{F4268136-C292-B143-B923-ACFAF9BF0AD4}"/>
                </a:ext>
              </a:extLst>
            </p:cNvPr>
            <p:cNvSpPr/>
            <p:nvPr/>
          </p:nvSpPr>
          <p:spPr bwMode="auto">
            <a:xfrm>
              <a:off x="4370543" y="2843919"/>
              <a:ext cx="8323794" cy="2146334"/>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grpSp>
      <p:sp>
        <p:nvSpPr>
          <p:cNvPr id="32" name="Rounded Rectangle 4">
            <a:extLst>
              <a:ext uri="{FF2B5EF4-FFF2-40B4-BE49-F238E27FC236}">
                <a16:creationId xmlns:a16="http://schemas.microsoft.com/office/drawing/2014/main" xmlns="" id="{E97579A8-9587-6749-97FF-845079564601}"/>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3" name="Picture 32">
            <a:extLst>
              <a:ext uri="{FF2B5EF4-FFF2-40B4-BE49-F238E27FC236}">
                <a16:creationId xmlns:a16="http://schemas.microsoft.com/office/drawing/2014/main" xmlns="" id="{279A9BD1-7F5E-4841-A71C-037CC5CBB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4" name="TextBox 33">
            <a:extLst>
              <a:ext uri="{FF2B5EF4-FFF2-40B4-BE49-F238E27FC236}">
                <a16:creationId xmlns:a16="http://schemas.microsoft.com/office/drawing/2014/main" xmlns="" id="{3BA4029D-8FA8-7544-9724-15D564EE890E}"/>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9</a:t>
            </a:r>
          </a:p>
        </p:txBody>
      </p:sp>
      <p:sp>
        <p:nvSpPr>
          <p:cNvPr id="35" name="TextBox 34">
            <a:extLst>
              <a:ext uri="{FF2B5EF4-FFF2-40B4-BE49-F238E27FC236}">
                <a16:creationId xmlns:a16="http://schemas.microsoft.com/office/drawing/2014/main" xmlns="" id="{9EDC96EA-7BEE-6942-AACA-7DDE7DBA9914}"/>
              </a:ext>
            </a:extLst>
          </p:cNvPr>
          <p:cNvSpPr txBox="1"/>
          <p:nvPr/>
        </p:nvSpPr>
        <p:spPr>
          <a:xfrm>
            <a:off x="1171108" y="2484723"/>
            <a:ext cx="3736327" cy="1778436"/>
          </a:xfrm>
          <a:prstGeom prst="rect">
            <a:avLst/>
          </a:prstGeom>
          <a:noFill/>
        </p:spPr>
        <p:txBody>
          <a:bodyPr wrap="square" rtlCol="0">
            <a:spAutoFit/>
          </a:bodyPr>
          <a:lstStyle/>
          <a:p>
            <a:pPr>
              <a:lnSpc>
                <a:spcPct val="200000"/>
              </a:lnSpc>
              <a:spcBef>
                <a:spcPts val="600"/>
              </a:spcBef>
              <a:buClr>
                <a:srgbClr val="00B0F0"/>
              </a:buClr>
            </a:pPr>
            <a:r>
              <a:rPr lang="en-US" sz="1750" dirty="0">
                <a:solidFill>
                  <a:srgbClr val="FF0000"/>
                </a:solidFill>
              </a:rPr>
              <a:t>Critical</a:t>
            </a:r>
          </a:p>
          <a:p>
            <a:pPr>
              <a:lnSpc>
                <a:spcPct val="200000"/>
              </a:lnSpc>
              <a:spcBef>
                <a:spcPts val="600"/>
              </a:spcBef>
              <a:buClr>
                <a:srgbClr val="00B0F0"/>
              </a:buClr>
            </a:pPr>
            <a:r>
              <a:rPr lang="en-US" sz="1750" dirty="0">
                <a:solidFill>
                  <a:srgbClr val="FF0000"/>
                </a:solidFill>
              </a:rPr>
              <a:t>Severe</a:t>
            </a:r>
          </a:p>
          <a:p>
            <a:pPr>
              <a:lnSpc>
                <a:spcPct val="200000"/>
              </a:lnSpc>
              <a:spcBef>
                <a:spcPts val="600"/>
              </a:spcBef>
              <a:buClr>
                <a:srgbClr val="00B0F0"/>
              </a:buClr>
            </a:pPr>
            <a:r>
              <a:rPr lang="en-US" sz="1750" dirty="0">
                <a:solidFill>
                  <a:srgbClr val="FF0000"/>
                </a:solidFill>
              </a:rPr>
              <a:t>Substantial</a:t>
            </a:r>
          </a:p>
        </p:txBody>
      </p:sp>
      <p:sp>
        <p:nvSpPr>
          <p:cNvPr id="36" name="TextBox 35">
            <a:extLst>
              <a:ext uri="{FF2B5EF4-FFF2-40B4-BE49-F238E27FC236}">
                <a16:creationId xmlns:a16="http://schemas.microsoft.com/office/drawing/2014/main" xmlns="" id="{34B132EC-DE1D-3744-8D9E-A2512668B501}"/>
              </a:ext>
            </a:extLst>
          </p:cNvPr>
          <p:cNvSpPr txBox="1"/>
          <p:nvPr/>
        </p:nvSpPr>
        <p:spPr>
          <a:xfrm>
            <a:off x="5199031" y="2484723"/>
            <a:ext cx="3736327" cy="1200329"/>
          </a:xfrm>
          <a:prstGeom prst="rect">
            <a:avLst/>
          </a:prstGeom>
          <a:noFill/>
        </p:spPr>
        <p:txBody>
          <a:bodyPr wrap="square" rtlCol="0">
            <a:spAutoFit/>
          </a:bodyPr>
          <a:lstStyle/>
          <a:p>
            <a:pPr>
              <a:lnSpc>
                <a:spcPct val="200000"/>
              </a:lnSpc>
              <a:spcBef>
                <a:spcPts val="600"/>
              </a:spcBef>
              <a:buClr>
                <a:srgbClr val="00B0F0"/>
              </a:buClr>
            </a:pPr>
            <a:r>
              <a:rPr lang="en-US" sz="1750" dirty="0">
                <a:solidFill>
                  <a:srgbClr val="FF0000"/>
                </a:solidFill>
              </a:rPr>
              <a:t>Moderate</a:t>
            </a:r>
          </a:p>
          <a:p>
            <a:pPr>
              <a:lnSpc>
                <a:spcPct val="200000"/>
              </a:lnSpc>
              <a:spcBef>
                <a:spcPts val="600"/>
              </a:spcBef>
              <a:buClr>
                <a:srgbClr val="00B0F0"/>
              </a:buClr>
            </a:pPr>
            <a:r>
              <a:rPr lang="en-US" sz="1750" dirty="0">
                <a:solidFill>
                  <a:srgbClr val="FF0000"/>
                </a:solidFill>
              </a:rPr>
              <a:t>Low.</a:t>
            </a:r>
          </a:p>
        </p:txBody>
      </p:sp>
    </p:spTree>
    <p:extLst>
      <p:ext uri="{BB962C8B-B14F-4D97-AF65-F5344CB8AC3E}">
        <p14:creationId xmlns:p14="http://schemas.microsoft.com/office/powerpoint/2010/main" val="153039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E103E867-E3D0-7744-97A8-347AE02F5E82}"/>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6BFC6760-D7CC-9D4E-B5A5-03529D84B684}"/>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F5A89B47-51D6-D844-9D22-7392AF0E9FE2}"/>
              </a:ext>
            </a:extLst>
          </p:cNvPr>
          <p:cNvSpPr txBox="1"/>
          <p:nvPr/>
        </p:nvSpPr>
        <p:spPr>
          <a:xfrm>
            <a:off x="902644" y="1891670"/>
            <a:ext cx="7977518" cy="461665"/>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What are the most common terror attack methods?</a:t>
            </a:r>
          </a:p>
        </p:txBody>
      </p:sp>
      <p:sp>
        <p:nvSpPr>
          <p:cNvPr id="14" name="Oval 13">
            <a:extLst>
              <a:ext uri="{FF2B5EF4-FFF2-40B4-BE49-F238E27FC236}">
                <a16:creationId xmlns:a16="http://schemas.microsoft.com/office/drawing/2014/main" xmlns="" id="{4ED1BEBE-FBFE-D046-AB90-1E08FB72640A}"/>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5" name="Rounded Rectangle 4">
            <a:extLst>
              <a:ext uri="{FF2B5EF4-FFF2-40B4-BE49-F238E27FC236}">
                <a16:creationId xmlns:a16="http://schemas.microsoft.com/office/drawing/2014/main" xmlns="" id="{17C9D102-4647-0944-A187-8E8CEEE7F46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8DCC7117-74B7-9542-89C5-31A0B2E56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BC8D2F73-089D-D242-983B-2AF03B49728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9</a:t>
            </a:r>
          </a:p>
        </p:txBody>
      </p:sp>
    </p:spTree>
    <p:extLst>
      <p:ext uri="{BB962C8B-B14F-4D97-AF65-F5344CB8AC3E}">
        <p14:creationId xmlns:p14="http://schemas.microsoft.com/office/powerpoint/2010/main" val="228211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E103E867-E3D0-7744-97A8-347AE02F5E82}"/>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6BFC6760-D7CC-9D4E-B5A5-03529D84B684}"/>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F5A89B47-51D6-D844-9D22-7392AF0E9FE2}"/>
              </a:ext>
            </a:extLst>
          </p:cNvPr>
          <p:cNvSpPr txBox="1"/>
          <p:nvPr/>
        </p:nvSpPr>
        <p:spPr>
          <a:xfrm>
            <a:off x="902644" y="1891670"/>
            <a:ext cx="7977518" cy="430887"/>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What are the most common terror attack methods?</a:t>
            </a:r>
          </a:p>
        </p:txBody>
      </p:sp>
      <p:sp>
        <p:nvSpPr>
          <p:cNvPr id="14" name="Oval 13">
            <a:extLst>
              <a:ext uri="{FF2B5EF4-FFF2-40B4-BE49-F238E27FC236}">
                <a16:creationId xmlns:a16="http://schemas.microsoft.com/office/drawing/2014/main" xmlns="" id="{4ED1BEBE-FBFE-D046-AB90-1E08FB72640A}"/>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5" name="Rounded Rectangle 4">
            <a:extLst>
              <a:ext uri="{FF2B5EF4-FFF2-40B4-BE49-F238E27FC236}">
                <a16:creationId xmlns:a16="http://schemas.microsoft.com/office/drawing/2014/main" xmlns="" id="{17C9D102-4647-0944-A187-8E8CEEE7F46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8DCC7117-74B7-9542-89C5-31A0B2E56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BC8D2F73-089D-D242-983B-2AF03B49728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9</a:t>
            </a:r>
          </a:p>
        </p:txBody>
      </p:sp>
      <p:sp>
        <p:nvSpPr>
          <p:cNvPr id="18" name="TextBox 17">
            <a:extLst>
              <a:ext uri="{FF2B5EF4-FFF2-40B4-BE49-F238E27FC236}">
                <a16:creationId xmlns:a16="http://schemas.microsoft.com/office/drawing/2014/main" xmlns="" id="{1335C9F3-E4C9-F548-A115-8DE524D89F7E}"/>
              </a:ext>
            </a:extLst>
          </p:cNvPr>
          <p:cNvSpPr txBox="1"/>
          <p:nvPr/>
        </p:nvSpPr>
        <p:spPr>
          <a:xfrm>
            <a:off x="458748" y="2852936"/>
            <a:ext cx="8001684" cy="1746632"/>
          </a:xfrm>
          <a:prstGeom prst="rect">
            <a:avLst/>
          </a:prstGeom>
          <a:noFill/>
        </p:spPr>
        <p:txBody>
          <a:bodyPr wrap="square" rtlCol="0">
            <a:spAutoFit/>
          </a:bodyPr>
          <a:lstStyle/>
          <a:p>
            <a:pPr>
              <a:spcBef>
                <a:spcPts val="600"/>
              </a:spcBef>
              <a:buClr>
                <a:srgbClr val="00B0F0"/>
              </a:buClr>
            </a:pPr>
            <a:r>
              <a:rPr lang="en-US" sz="1750" dirty="0">
                <a:solidFill>
                  <a:srgbClr val="FF0000"/>
                </a:solidFill>
              </a:rPr>
              <a:t>Marauding terror attack</a:t>
            </a:r>
          </a:p>
          <a:p>
            <a:pPr>
              <a:spcBef>
                <a:spcPts val="600"/>
              </a:spcBef>
              <a:buClr>
                <a:srgbClr val="00B0F0"/>
              </a:buClr>
            </a:pPr>
            <a:r>
              <a:rPr lang="en-US" sz="1750" dirty="0">
                <a:solidFill>
                  <a:srgbClr val="FF0000"/>
                </a:solidFill>
              </a:rPr>
              <a:t>Explosive devices</a:t>
            </a:r>
          </a:p>
          <a:p>
            <a:pPr>
              <a:spcBef>
                <a:spcPts val="600"/>
              </a:spcBef>
              <a:buClr>
                <a:srgbClr val="00B0F0"/>
              </a:buClr>
            </a:pPr>
            <a:r>
              <a:rPr lang="en-US" sz="1750" dirty="0">
                <a:solidFill>
                  <a:srgbClr val="FF0000"/>
                </a:solidFill>
              </a:rPr>
              <a:t>Vehicle as a weapon</a:t>
            </a:r>
          </a:p>
          <a:p>
            <a:pPr>
              <a:spcBef>
                <a:spcPts val="600"/>
              </a:spcBef>
              <a:buClr>
                <a:srgbClr val="00B0F0"/>
              </a:buClr>
            </a:pPr>
            <a:r>
              <a:rPr lang="en-US" sz="1750" dirty="0">
                <a:solidFill>
                  <a:srgbClr val="FF0000"/>
                </a:solidFill>
              </a:rPr>
              <a:t>Hazardous substances</a:t>
            </a:r>
          </a:p>
          <a:p>
            <a:pPr>
              <a:spcBef>
                <a:spcPts val="600"/>
              </a:spcBef>
              <a:buClr>
                <a:srgbClr val="00B0F0"/>
              </a:buClr>
            </a:pPr>
            <a:r>
              <a:rPr lang="en-US" sz="1750" dirty="0">
                <a:solidFill>
                  <a:srgbClr val="FF0000"/>
                </a:solidFill>
              </a:rPr>
              <a:t>Cyberattacks.</a:t>
            </a:r>
          </a:p>
        </p:txBody>
      </p:sp>
    </p:spTree>
    <p:extLst>
      <p:ext uri="{BB962C8B-B14F-4D97-AF65-F5344CB8AC3E}">
        <p14:creationId xmlns:p14="http://schemas.microsoft.com/office/powerpoint/2010/main" val="19088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Standards of behaviour cont.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51520" y="116632"/>
            <a:ext cx="792000" cy="657956"/>
          </a:xfrm>
          <a:prstGeom prst="ellipse">
            <a:avLst/>
          </a:prstGeom>
          <a:solidFill>
            <a:srgbClr val="00B0F0"/>
          </a:solidFill>
          <a:ln w="31750">
            <a:solidFill>
              <a:schemeClr val="bg1"/>
            </a:solidFill>
          </a:ln>
        </p:spPr>
      </p:pic>
      <p:sp>
        <p:nvSpPr>
          <p:cNvPr id="8" name="TextBox 7"/>
          <p:cNvSpPr txBox="1"/>
          <p:nvPr/>
        </p:nvSpPr>
        <p:spPr>
          <a:xfrm>
            <a:off x="251520" y="2060849"/>
            <a:ext cx="3312368"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Professional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latin typeface="Arial"/>
                <a:cs typeface="Arial"/>
              </a:rPr>
              <a:t>Polite</a:t>
            </a: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Alert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Approachable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Self-disciplined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Good communicators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Effective problem</a:t>
            </a:r>
            <a:r>
              <a:rPr kumimoji="0" lang="en-GB" sz="2000" b="1" i="0" u="none" strike="noStrike" kern="1200" cap="none" spc="0" normalizeH="0" noProof="0" dirty="0">
                <a:ln>
                  <a:noFill/>
                </a:ln>
                <a:solidFill>
                  <a:srgbClr val="000000"/>
                </a:solidFill>
                <a:effectLst/>
                <a:uLnTx/>
                <a:uFillTx/>
                <a:latin typeface="Arial"/>
                <a:ea typeface="+mn-ea"/>
                <a:cs typeface="Arial"/>
              </a:rPr>
              <a:t> </a:t>
            </a:r>
            <a:r>
              <a:rPr kumimoji="0" lang="en-GB" sz="2000" b="1" i="0" u="none" strike="noStrike" kern="1200" cap="none" spc="0" normalizeH="0" baseline="0" noProof="0" dirty="0">
                <a:ln>
                  <a:noFill/>
                </a:ln>
                <a:solidFill>
                  <a:srgbClr val="000000"/>
                </a:solidFill>
                <a:effectLst/>
                <a:uLnTx/>
                <a:uFillTx/>
                <a:latin typeface="Arial"/>
                <a:ea typeface="+mn-ea"/>
                <a:cs typeface="Arial"/>
              </a:rPr>
              <a:t>solvers</a:t>
            </a:r>
          </a:p>
        </p:txBody>
      </p:sp>
      <p:sp>
        <p:nvSpPr>
          <p:cNvPr id="9" name="TextBox 8"/>
          <p:cNvSpPr txBox="1"/>
          <p:nvPr/>
        </p:nvSpPr>
        <p:spPr>
          <a:xfrm>
            <a:off x="4139952" y="2060848"/>
            <a:ext cx="2232248"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Honest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Fair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Observant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Smart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Cooperative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Positive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Team players</a:t>
            </a:r>
          </a:p>
        </p:txBody>
      </p:sp>
      <p:sp>
        <p:nvSpPr>
          <p:cNvPr id="10" name="TextBox 9"/>
          <p:cNvSpPr txBox="1"/>
          <p:nvPr/>
        </p:nvSpPr>
        <p:spPr>
          <a:xfrm>
            <a:off x="6804248" y="2060848"/>
            <a:ext cx="208823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Loyal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Reliable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latin typeface="Arial"/>
                <a:cs typeface="Arial"/>
              </a:rPr>
              <a:t>Responsible</a:t>
            </a: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Tactful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00"/>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latin typeface="Arial"/>
                <a:cs typeface="Arial"/>
              </a:rPr>
              <a:t>Sensitive</a:t>
            </a: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p:txBody>
      </p:sp>
      <p:grpSp>
        <p:nvGrpSpPr>
          <p:cNvPr id="4" name="Group 3"/>
          <p:cNvGrpSpPr/>
          <p:nvPr/>
        </p:nvGrpSpPr>
        <p:grpSpPr>
          <a:xfrm>
            <a:off x="256361" y="1124743"/>
            <a:ext cx="8631278" cy="1080121"/>
            <a:chOff x="-602893" y="1160747"/>
            <a:chExt cx="8631278" cy="1080121"/>
          </a:xfrm>
        </p:grpSpPr>
        <p:sp>
          <p:nvSpPr>
            <p:cNvPr id="3" name="TextBox 2"/>
            <p:cNvSpPr txBox="1"/>
            <p:nvPr/>
          </p:nvSpPr>
          <p:spPr>
            <a:xfrm>
              <a:off x="-602893" y="1445419"/>
              <a:ext cx="8055213" cy="510778"/>
            </a:xfrm>
            <a:prstGeom prst="roundRect">
              <a:avLst/>
            </a:prstGeom>
            <a:solidFill>
              <a:srgbClr val="00B0F0"/>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Arial"/>
                </a:rPr>
                <a:t>Security staff should be…</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8194" name="Picture 2" descr="\\DESIGNARCHIVE\Archive\Image Bank\CW ILLUSTRATION HISTORY\Illustrations 2014\Security Illustrations October 2014\PNG\CCTV Icon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160747"/>
              <a:ext cx="1080121" cy="10801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643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E103E867-E3D0-7744-97A8-347AE02F5E82}"/>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6BFC6760-D7CC-9D4E-B5A5-03529D84B684}"/>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F5A89B47-51D6-D844-9D22-7392AF0E9FE2}"/>
              </a:ext>
            </a:extLst>
          </p:cNvPr>
          <p:cNvSpPr txBox="1"/>
          <p:nvPr/>
        </p:nvSpPr>
        <p:spPr>
          <a:xfrm>
            <a:off x="902644" y="1325959"/>
            <a:ext cx="7977518" cy="1107996"/>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Identify behaviours that could indicate </a:t>
            </a:r>
            <a:br>
              <a:rPr lang="en-GB" sz="2200" kern="0" dirty="0">
                <a:solidFill>
                  <a:schemeClr val="tx1"/>
                </a:solidFill>
                <a:latin typeface="Arial"/>
                <a:cs typeface="Arial"/>
              </a:rPr>
            </a:br>
            <a:r>
              <a:rPr lang="en-GB" sz="2200" kern="0" dirty="0">
                <a:solidFill>
                  <a:schemeClr val="tx1"/>
                </a:solidFill>
                <a:latin typeface="Arial"/>
                <a:cs typeface="Arial"/>
              </a:rPr>
              <a:t>suspicious activity and explain how you </a:t>
            </a:r>
            <a:br>
              <a:rPr lang="en-GB" sz="2200" kern="0" dirty="0">
                <a:solidFill>
                  <a:schemeClr val="tx1"/>
                </a:solidFill>
                <a:latin typeface="Arial"/>
                <a:cs typeface="Arial"/>
              </a:rPr>
            </a:br>
            <a:r>
              <a:rPr lang="en-GB" sz="2200" kern="0" dirty="0">
                <a:solidFill>
                  <a:schemeClr val="tx1"/>
                </a:solidFill>
                <a:latin typeface="Arial"/>
                <a:cs typeface="Arial"/>
              </a:rPr>
              <a:t>would respond to the activity you have identified.</a:t>
            </a:r>
          </a:p>
        </p:txBody>
      </p:sp>
      <p:sp>
        <p:nvSpPr>
          <p:cNvPr id="14" name="Oval 13">
            <a:extLst>
              <a:ext uri="{FF2B5EF4-FFF2-40B4-BE49-F238E27FC236}">
                <a16:creationId xmlns:a16="http://schemas.microsoft.com/office/drawing/2014/main" xmlns="" id="{4ED1BEBE-FBFE-D046-AB90-1E08FB72640A}"/>
              </a:ext>
            </a:extLst>
          </p:cNvPr>
          <p:cNvSpPr/>
          <p:nvPr/>
        </p:nvSpPr>
        <p:spPr bwMode="auto">
          <a:xfrm>
            <a:off x="251520" y="1412832"/>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5" name="Rounded Rectangle 4">
            <a:extLst>
              <a:ext uri="{FF2B5EF4-FFF2-40B4-BE49-F238E27FC236}">
                <a16:creationId xmlns:a16="http://schemas.microsoft.com/office/drawing/2014/main" xmlns="" id="{17C9D102-4647-0944-A187-8E8CEEE7F46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8DCC7117-74B7-9542-89C5-31A0B2E56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BC8D2F73-089D-D242-983B-2AF03B49728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9</a:t>
            </a:r>
          </a:p>
        </p:txBody>
      </p:sp>
    </p:spTree>
    <p:extLst>
      <p:ext uri="{BB962C8B-B14F-4D97-AF65-F5344CB8AC3E}">
        <p14:creationId xmlns:p14="http://schemas.microsoft.com/office/powerpoint/2010/main" val="213306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E103E867-E3D0-7744-97A8-347AE02F5E82}"/>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6BFC6760-D7CC-9D4E-B5A5-03529D84B684}"/>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F5A89B47-51D6-D844-9D22-7392AF0E9FE2}"/>
              </a:ext>
            </a:extLst>
          </p:cNvPr>
          <p:cNvSpPr txBox="1"/>
          <p:nvPr/>
        </p:nvSpPr>
        <p:spPr>
          <a:xfrm>
            <a:off x="902644" y="1325959"/>
            <a:ext cx="7977518" cy="1107996"/>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Identify behaviours that could indicate </a:t>
            </a:r>
            <a:br>
              <a:rPr lang="en-GB" sz="2200" kern="0" dirty="0">
                <a:solidFill>
                  <a:schemeClr val="tx1"/>
                </a:solidFill>
                <a:latin typeface="Arial"/>
                <a:cs typeface="Arial"/>
              </a:rPr>
            </a:br>
            <a:r>
              <a:rPr lang="en-GB" sz="2200" kern="0" dirty="0">
                <a:solidFill>
                  <a:schemeClr val="tx1"/>
                </a:solidFill>
                <a:latin typeface="Arial"/>
                <a:cs typeface="Arial"/>
              </a:rPr>
              <a:t>suspicious activity and explain how you </a:t>
            </a:r>
            <a:br>
              <a:rPr lang="en-GB" sz="2200" kern="0" dirty="0">
                <a:solidFill>
                  <a:schemeClr val="tx1"/>
                </a:solidFill>
                <a:latin typeface="Arial"/>
                <a:cs typeface="Arial"/>
              </a:rPr>
            </a:br>
            <a:r>
              <a:rPr lang="en-GB" sz="2200" kern="0" dirty="0">
                <a:solidFill>
                  <a:schemeClr val="tx1"/>
                </a:solidFill>
                <a:latin typeface="Arial"/>
                <a:cs typeface="Arial"/>
              </a:rPr>
              <a:t>would respond to the activity you have identified.</a:t>
            </a:r>
          </a:p>
        </p:txBody>
      </p:sp>
      <p:sp>
        <p:nvSpPr>
          <p:cNvPr id="14" name="Oval 13">
            <a:extLst>
              <a:ext uri="{FF2B5EF4-FFF2-40B4-BE49-F238E27FC236}">
                <a16:creationId xmlns:a16="http://schemas.microsoft.com/office/drawing/2014/main" xmlns="" id="{4ED1BEBE-FBFE-D046-AB90-1E08FB72640A}"/>
              </a:ext>
            </a:extLst>
          </p:cNvPr>
          <p:cNvSpPr/>
          <p:nvPr/>
        </p:nvSpPr>
        <p:spPr bwMode="auto">
          <a:xfrm>
            <a:off x="251520" y="1412832"/>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5" name="Rounded Rectangle 4">
            <a:extLst>
              <a:ext uri="{FF2B5EF4-FFF2-40B4-BE49-F238E27FC236}">
                <a16:creationId xmlns:a16="http://schemas.microsoft.com/office/drawing/2014/main" xmlns="" id="{17C9D102-4647-0944-A187-8E8CEEE7F46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8DCC7117-74B7-9542-89C5-31A0B2E56F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BC8D2F73-089D-D242-983B-2AF03B49728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9</a:t>
            </a:r>
          </a:p>
        </p:txBody>
      </p:sp>
      <p:sp>
        <p:nvSpPr>
          <p:cNvPr id="9" name="TextBox 8">
            <a:extLst>
              <a:ext uri="{FF2B5EF4-FFF2-40B4-BE49-F238E27FC236}">
                <a16:creationId xmlns:a16="http://schemas.microsoft.com/office/drawing/2014/main" xmlns="" id="{5C29503C-2DB2-F143-BC53-5B17E1B89FDB}"/>
              </a:ext>
            </a:extLst>
          </p:cNvPr>
          <p:cNvSpPr txBox="1"/>
          <p:nvPr/>
        </p:nvSpPr>
        <p:spPr>
          <a:xfrm>
            <a:off x="469012" y="2866871"/>
            <a:ext cx="8001684" cy="1354217"/>
          </a:xfrm>
          <a:prstGeom prst="rect">
            <a:avLst/>
          </a:prstGeom>
          <a:noFill/>
        </p:spPr>
        <p:txBody>
          <a:bodyPr wrap="square" rtlCol="0">
            <a:spAutoFit/>
          </a:bodyPr>
          <a:lstStyle/>
          <a:p>
            <a:pPr>
              <a:spcBef>
                <a:spcPts val="600"/>
              </a:spcBef>
              <a:buClr>
                <a:srgbClr val="00B0F0"/>
              </a:buClr>
            </a:pPr>
            <a:r>
              <a:rPr lang="en-US" sz="1800" dirty="0">
                <a:solidFill>
                  <a:srgbClr val="FF0000"/>
                </a:solidFill>
              </a:rPr>
              <a:t>Particular interest in the outside of the building</a:t>
            </a:r>
          </a:p>
          <a:p>
            <a:pPr>
              <a:spcBef>
                <a:spcPts val="600"/>
              </a:spcBef>
              <a:buClr>
                <a:srgbClr val="00B0F0"/>
              </a:buClr>
            </a:pPr>
            <a:r>
              <a:rPr lang="en-US" sz="1800" dirty="0">
                <a:solidFill>
                  <a:srgbClr val="FF0000"/>
                </a:solidFill>
              </a:rPr>
              <a:t>An interest in the CCTV systems and other security measures</a:t>
            </a:r>
          </a:p>
          <a:p>
            <a:pPr>
              <a:spcBef>
                <a:spcPts val="600"/>
              </a:spcBef>
              <a:buClr>
                <a:srgbClr val="00B0F0"/>
              </a:buClr>
            </a:pPr>
            <a:r>
              <a:rPr lang="en-US" sz="1800" dirty="0">
                <a:solidFill>
                  <a:srgbClr val="FF0000"/>
                </a:solidFill>
              </a:rPr>
              <a:t>Asking unusual questions or very specific questions about the site </a:t>
            </a:r>
            <a:br>
              <a:rPr lang="en-US" sz="1800" dirty="0">
                <a:solidFill>
                  <a:srgbClr val="FF0000"/>
                </a:solidFill>
              </a:rPr>
            </a:br>
            <a:r>
              <a:rPr lang="en-US" sz="1800" dirty="0">
                <a:solidFill>
                  <a:srgbClr val="FF0000"/>
                </a:solidFill>
              </a:rPr>
              <a:t>or security arrangements.</a:t>
            </a:r>
          </a:p>
        </p:txBody>
      </p:sp>
    </p:spTree>
    <p:extLst>
      <p:ext uri="{BB962C8B-B14F-4D97-AF65-F5344CB8AC3E}">
        <p14:creationId xmlns:p14="http://schemas.microsoft.com/office/powerpoint/2010/main" val="124879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Keeping vulnerable </a:t>
            </a:r>
            <a:b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people safe</a:t>
            </a:r>
          </a:p>
        </p:txBody>
      </p:sp>
      <p:grpSp>
        <p:nvGrpSpPr>
          <p:cNvPr id="6" name="Group 5">
            <a:extLst>
              <a:ext uri="{FF2B5EF4-FFF2-40B4-BE49-F238E27FC236}">
                <a16:creationId xmlns:a16="http://schemas.microsoft.com/office/drawing/2014/main" xmlns="" id="{4C49E3FF-D2ED-45C6-9277-B42BFCA4F3EF}"/>
              </a:ext>
            </a:extLst>
          </p:cNvPr>
          <p:cNvGrpSpPr/>
          <p:nvPr/>
        </p:nvGrpSpPr>
        <p:grpSpPr>
          <a:xfrm>
            <a:off x="7148569" y="4455358"/>
            <a:ext cx="1976777" cy="1638035"/>
            <a:chOff x="7221769" y="4437151"/>
            <a:chExt cx="1976777" cy="1638035"/>
          </a:xfrm>
        </p:grpSpPr>
        <p:sp>
          <p:nvSpPr>
            <p:cNvPr id="8" name="Oval 5">
              <a:hlinkClick r:id="" action="ppaction://noaction"/>
              <a:extLst>
                <a:ext uri="{FF2B5EF4-FFF2-40B4-BE49-F238E27FC236}">
                  <a16:creationId xmlns:a16="http://schemas.microsoft.com/office/drawing/2014/main" xmlns="" id="{F94E1143-DCDC-4621-8C5D-3DCEBB11B0BD}"/>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000" b="1" dirty="0">
                  <a:solidFill>
                    <a:prstClr val="white"/>
                  </a:solidFill>
                  <a:ea typeface="MS PGothic" pitchFamily="34" charset="-128"/>
                </a:rPr>
                <a:t>1:10</a:t>
              </a:r>
            </a:p>
          </p:txBody>
        </p:sp>
        <p:pic>
          <p:nvPicPr>
            <p:cNvPr id="9" name="Picture 8">
              <a:extLst>
                <a:ext uri="{FF2B5EF4-FFF2-40B4-BE49-F238E27FC236}">
                  <a16:creationId xmlns:a16="http://schemas.microsoft.com/office/drawing/2014/main" xmlns="" id="{B88CF4A4-62B2-407E-973E-10109DD31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extLst>
      <p:ext uri="{BB962C8B-B14F-4D97-AF65-F5344CB8AC3E}">
        <p14:creationId xmlns:p14="http://schemas.microsoft.com/office/powerpoint/2010/main" val="371419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Vulnerable people</a:t>
            </a:r>
            <a:endParaRPr lang="en-GB" altLang="en-US" dirty="0"/>
          </a:p>
        </p:txBody>
      </p:sp>
      <p:grpSp>
        <p:nvGrpSpPr>
          <p:cNvPr id="12" name="Group 11">
            <a:extLst>
              <a:ext uri="{FF2B5EF4-FFF2-40B4-BE49-F238E27FC236}">
                <a16:creationId xmlns:a16="http://schemas.microsoft.com/office/drawing/2014/main" xmlns="" id="{5499F712-94EF-4CFB-BC2B-D53750A3DA5B}"/>
              </a:ext>
            </a:extLst>
          </p:cNvPr>
          <p:cNvGrpSpPr/>
          <p:nvPr/>
        </p:nvGrpSpPr>
        <p:grpSpPr>
          <a:xfrm>
            <a:off x="244632" y="1674065"/>
            <a:ext cx="8654735" cy="3483127"/>
            <a:chOff x="244632" y="1805282"/>
            <a:chExt cx="8654735" cy="3483127"/>
          </a:xfrm>
        </p:grpSpPr>
        <p:sp>
          <p:nvSpPr>
            <p:cNvPr id="4" name="Rectangle: Rounded Corners 3">
              <a:extLst>
                <a:ext uri="{FF2B5EF4-FFF2-40B4-BE49-F238E27FC236}">
                  <a16:creationId xmlns:a16="http://schemas.microsoft.com/office/drawing/2014/main" xmlns="" id="{3581FF27-DFD0-40F2-9CE5-0044303941FE}"/>
                </a:ext>
              </a:extLst>
            </p:cNvPr>
            <p:cNvSpPr/>
            <p:nvPr/>
          </p:nvSpPr>
          <p:spPr>
            <a:xfrm>
              <a:off x="251520" y="1805282"/>
              <a:ext cx="8640960" cy="851297"/>
            </a:xfrm>
            <a:prstGeom prst="roundRect">
              <a:avLst/>
            </a:prstGeom>
            <a:solidFill>
              <a:srgbClr val="ABE9FF"/>
            </a:solidFill>
            <a:ln w="28575">
              <a:solidFill>
                <a:srgbClr val="00B0F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Security operatives have a duty of care for all individuals on their premise but particularly for vulnerable people</a:t>
              </a:r>
            </a:p>
          </p:txBody>
        </p:sp>
        <p:sp>
          <p:nvSpPr>
            <p:cNvPr id="5" name="Rectangle: Rounded Corners 4">
              <a:extLst>
                <a:ext uri="{FF2B5EF4-FFF2-40B4-BE49-F238E27FC236}">
                  <a16:creationId xmlns:a16="http://schemas.microsoft.com/office/drawing/2014/main" xmlns="" id="{A250D8D6-7FB1-4CFD-8B4E-4AF110A03398}"/>
                </a:ext>
              </a:extLst>
            </p:cNvPr>
            <p:cNvSpPr/>
            <p:nvPr/>
          </p:nvSpPr>
          <p:spPr>
            <a:xfrm>
              <a:off x="251520" y="4437112"/>
              <a:ext cx="8640960" cy="851297"/>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It can be difficult to tell who is and who is not vulnerable, so best practice is to have a duty of care for everyone.</a:t>
              </a:r>
            </a:p>
          </p:txBody>
        </p:sp>
        <p:grpSp>
          <p:nvGrpSpPr>
            <p:cNvPr id="6" name="Group 5">
              <a:extLst>
                <a:ext uri="{FF2B5EF4-FFF2-40B4-BE49-F238E27FC236}">
                  <a16:creationId xmlns:a16="http://schemas.microsoft.com/office/drawing/2014/main" xmlns="" id="{FCFBA82D-138E-44CC-B9BC-6491CA28B67D}"/>
                </a:ext>
              </a:extLst>
            </p:cNvPr>
            <p:cNvGrpSpPr/>
            <p:nvPr/>
          </p:nvGrpSpPr>
          <p:grpSpPr>
            <a:xfrm>
              <a:off x="244632" y="2813394"/>
              <a:ext cx="8654735" cy="1370322"/>
              <a:chOff x="252945" y="1881193"/>
              <a:chExt cx="8654735" cy="1370322"/>
            </a:xfrm>
          </p:grpSpPr>
          <p:sp>
            <p:nvSpPr>
              <p:cNvPr id="7" name="Rounded Rectangle 5">
                <a:extLst>
                  <a:ext uri="{FF2B5EF4-FFF2-40B4-BE49-F238E27FC236}">
                    <a16:creationId xmlns:a16="http://schemas.microsoft.com/office/drawing/2014/main" xmlns="" id="{FE9F7529-FFCC-40F2-800E-A5D8AEC17834}"/>
                  </a:ext>
                </a:extLst>
              </p:cNvPr>
              <p:cNvSpPr>
                <a:spLocks noChangeArrowheads="1"/>
              </p:cNvSpPr>
              <p:nvPr/>
            </p:nvSpPr>
            <p:spPr bwMode="auto">
              <a:xfrm>
                <a:off x="411277" y="2025647"/>
                <a:ext cx="8496403" cy="1225868"/>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Duty of care is defined as: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t>‘a moral or legal obligation to ensure the health,</a:t>
                </a:r>
                <a:b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t>safety and welfare of others.’ </a:t>
                </a:r>
              </a:p>
            </p:txBody>
          </p:sp>
          <p:grpSp>
            <p:nvGrpSpPr>
              <p:cNvPr id="8" name="Group 63">
                <a:extLst>
                  <a:ext uri="{FF2B5EF4-FFF2-40B4-BE49-F238E27FC236}">
                    <a16:creationId xmlns:a16="http://schemas.microsoft.com/office/drawing/2014/main" xmlns="" id="{852FD54E-00FF-4F6B-8648-EE7DF97BFCDD}"/>
                  </a:ext>
                </a:extLst>
              </p:cNvPr>
              <p:cNvGrpSpPr>
                <a:grpSpLocks/>
              </p:cNvGrpSpPr>
              <p:nvPr/>
            </p:nvGrpSpPr>
            <p:grpSpPr bwMode="auto">
              <a:xfrm>
                <a:off x="252945" y="1881193"/>
                <a:ext cx="790575" cy="657225"/>
                <a:chOff x="2166297" y="4501361"/>
                <a:chExt cx="792000" cy="658801"/>
              </a:xfrm>
              <a:solidFill>
                <a:srgbClr val="F58305"/>
              </a:solidFill>
            </p:grpSpPr>
            <p:sp>
              <p:nvSpPr>
                <p:cNvPr id="9" name="Oval 8">
                  <a:extLst>
                    <a:ext uri="{FF2B5EF4-FFF2-40B4-BE49-F238E27FC236}">
                      <a16:creationId xmlns:a16="http://schemas.microsoft.com/office/drawing/2014/main" xmlns="" id="{20A18466-F591-4C46-88AB-FB4D63FE7B1E}"/>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0" name="Picture 65" descr="A close up of a logo&#10;&#10;Description automatically generated">
                  <a:extLst>
                    <a:ext uri="{FF2B5EF4-FFF2-40B4-BE49-F238E27FC236}">
                      <a16:creationId xmlns:a16="http://schemas.microsoft.com/office/drawing/2014/main" xmlns="" id="{03107AE3-3822-4B92-8B13-E8D2E7DA5445}"/>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Vulnerable people cont.</a:t>
            </a:r>
          </a:p>
        </p:txBody>
      </p:sp>
      <p:sp>
        <p:nvSpPr>
          <p:cNvPr id="4" name="Content Placeholder 3"/>
          <p:cNvSpPr>
            <a:spLocks noGrp="1"/>
          </p:cNvSpPr>
          <p:nvPr>
            <p:ph idx="4294967295"/>
          </p:nvPr>
        </p:nvSpPr>
        <p:spPr>
          <a:xfrm>
            <a:off x="251520" y="2060848"/>
            <a:ext cx="8569325" cy="3672408"/>
          </a:xfrm>
          <a:prstGeom prst="rect">
            <a:avLst/>
          </a:prstGeom>
        </p:spPr>
        <p:txBody>
          <a:bodyPr/>
          <a:lstStyle/>
          <a:p>
            <a:pPr>
              <a:spcBef>
                <a:spcPts val="600"/>
              </a:spcBef>
              <a:buClr>
                <a:srgbClr val="00B0F0"/>
              </a:buClr>
            </a:pPr>
            <a:r>
              <a:rPr lang="en-GB" sz="2200" dirty="0"/>
              <a:t>under the influence of drink or drugs</a:t>
            </a:r>
          </a:p>
          <a:p>
            <a:pPr>
              <a:spcBef>
                <a:spcPts val="600"/>
              </a:spcBef>
              <a:buClr>
                <a:srgbClr val="00B0F0"/>
              </a:buClr>
            </a:pPr>
            <a:r>
              <a:rPr lang="en-GB" sz="2200" dirty="0"/>
              <a:t>alone or receiving unwanted attention</a:t>
            </a:r>
          </a:p>
          <a:p>
            <a:pPr>
              <a:spcBef>
                <a:spcPts val="600"/>
              </a:spcBef>
              <a:buClr>
                <a:srgbClr val="00B0F0"/>
              </a:buClr>
            </a:pPr>
            <a:r>
              <a:rPr lang="en-GB" sz="2200" dirty="0"/>
              <a:t>separated from friends</a:t>
            </a:r>
          </a:p>
          <a:p>
            <a:pPr>
              <a:spcBef>
                <a:spcPts val="600"/>
              </a:spcBef>
              <a:buClr>
                <a:srgbClr val="00B0F0"/>
              </a:buClr>
            </a:pPr>
            <a:r>
              <a:rPr lang="en-GB" sz="2200" dirty="0"/>
              <a:t>appearing lost or isolated</a:t>
            </a:r>
          </a:p>
          <a:p>
            <a:pPr>
              <a:spcBef>
                <a:spcPts val="600"/>
              </a:spcBef>
              <a:buClr>
                <a:srgbClr val="00B0F0"/>
              </a:buClr>
            </a:pPr>
            <a:r>
              <a:rPr lang="en-GB" sz="2200" dirty="0"/>
              <a:t>being followed or threatened</a:t>
            </a:r>
          </a:p>
          <a:p>
            <a:pPr>
              <a:spcBef>
                <a:spcPts val="600"/>
              </a:spcBef>
              <a:buClr>
                <a:srgbClr val="00B0F0"/>
              </a:buClr>
            </a:pPr>
            <a:r>
              <a:rPr lang="en-GB" sz="2200" dirty="0"/>
              <a:t>victims of domestic violence</a:t>
            </a:r>
          </a:p>
          <a:p>
            <a:pPr>
              <a:spcBef>
                <a:spcPts val="600"/>
              </a:spcBef>
              <a:buClr>
                <a:srgbClr val="00B0F0"/>
              </a:buClr>
            </a:pPr>
            <a:r>
              <a:rPr lang="en-GB" sz="2200" dirty="0"/>
              <a:t>young people under the age of 18</a:t>
            </a:r>
          </a:p>
          <a:p>
            <a:pPr>
              <a:spcBef>
                <a:spcPts val="600"/>
              </a:spcBef>
              <a:buClr>
                <a:srgbClr val="00B0F0"/>
              </a:buClr>
            </a:pPr>
            <a:r>
              <a:rPr lang="en-GB" sz="2200" dirty="0"/>
              <a:t>being elderly.</a:t>
            </a:r>
          </a:p>
        </p:txBody>
      </p:sp>
      <p:sp>
        <p:nvSpPr>
          <p:cNvPr id="3" name="Rounded Rectangle 2"/>
          <p:cNvSpPr/>
          <p:nvPr/>
        </p:nvSpPr>
        <p:spPr>
          <a:xfrm>
            <a:off x="323528" y="1357794"/>
            <a:ext cx="9145016" cy="476726"/>
          </a:xfrm>
          <a:prstGeom prst="roundRect">
            <a:avLst/>
          </a:prstGeom>
          <a:solidFill>
            <a:srgbClr val="00B0F0"/>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Vulnerable people may be:</a:t>
            </a:r>
          </a:p>
        </p:txBody>
      </p:sp>
    </p:spTree>
    <p:extLst>
      <p:ext uri="{BB962C8B-B14F-4D97-AF65-F5344CB8AC3E}">
        <p14:creationId xmlns:p14="http://schemas.microsoft.com/office/powerpoint/2010/main" val="291180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Vulnerable people</a:t>
            </a:r>
          </a:p>
        </p:txBody>
      </p:sp>
      <p:sp>
        <p:nvSpPr>
          <p:cNvPr id="4" name="Content Placeholder 3"/>
          <p:cNvSpPr>
            <a:spLocks noGrp="1"/>
          </p:cNvSpPr>
          <p:nvPr>
            <p:ph idx="4294967295"/>
          </p:nvPr>
        </p:nvSpPr>
        <p:spPr>
          <a:xfrm>
            <a:off x="251520" y="2132856"/>
            <a:ext cx="8569325" cy="3744912"/>
          </a:xfrm>
          <a:prstGeom prst="rect">
            <a:avLst/>
          </a:prstGeom>
        </p:spPr>
        <p:txBody>
          <a:bodyPr/>
          <a:lstStyle/>
          <a:p>
            <a:pPr>
              <a:spcBef>
                <a:spcPts val="600"/>
              </a:spcBef>
              <a:buClr>
                <a:srgbClr val="00B0F0"/>
              </a:buClr>
            </a:pPr>
            <a:r>
              <a:rPr lang="en-US" sz="2200" dirty="0"/>
              <a:t>have mental ill health</a:t>
            </a:r>
          </a:p>
          <a:p>
            <a:pPr>
              <a:spcBef>
                <a:spcPts val="600"/>
              </a:spcBef>
              <a:buClr>
                <a:srgbClr val="00B0F0"/>
              </a:buClr>
            </a:pPr>
            <a:r>
              <a:rPr lang="en-US" sz="2200" dirty="0"/>
              <a:t>have learning disabilities</a:t>
            </a:r>
          </a:p>
          <a:p>
            <a:pPr>
              <a:spcBef>
                <a:spcPts val="600"/>
              </a:spcBef>
              <a:buClr>
                <a:srgbClr val="00B0F0"/>
              </a:buClr>
            </a:pPr>
            <a:r>
              <a:rPr lang="en-US" sz="2200" dirty="0"/>
              <a:t>have physical disabilities</a:t>
            </a:r>
          </a:p>
          <a:p>
            <a:pPr>
              <a:spcBef>
                <a:spcPts val="600"/>
              </a:spcBef>
              <a:buClr>
                <a:srgbClr val="00B0F0"/>
              </a:buClr>
            </a:pPr>
            <a:r>
              <a:rPr lang="en-US" sz="2200" dirty="0"/>
              <a:t>be elderly </a:t>
            </a:r>
          </a:p>
          <a:p>
            <a:pPr>
              <a:spcBef>
                <a:spcPts val="600"/>
              </a:spcBef>
              <a:buClr>
                <a:srgbClr val="00B0F0"/>
              </a:buClr>
            </a:pPr>
            <a:r>
              <a:rPr lang="en-US" sz="2200" dirty="0"/>
              <a:t>be acutely ill</a:t>
            </a:r>
          </a:p>
          <a:p>
            <a:pPr>
              <a:spcBef>
                <a:spcPts val="600"/>
              </a:spcBef>
              <a:buClr>
                <a:srgbClr val="00B0F0"/>
              </a:buClr>
            </a:pPr>
            <a:r>
              <a:rPr lang="en-US" sz="2200" dirty="0"/>
              <a:t>have invisible disabilities.</a:t>
            </a:r>
            <a:endParaRPr lang="en-GB" sz="2200" dirty="0"/>
          </a:p>
        </p:txBody>
      </p:sp>
      <p:sp>
        <p:nvSpPr>
          <p:cNvPr id="3" name="Rounded Rectangle 2"/>
          <p:cNvSpPr/>
          <p:nvPr/>
        </p:nvSpPr>
        <p:spPr>
          <a:xfrm>
            <a:off x="251520" y="1418089"/>
            <a:ext cx="7416824" cy="476726"/>
          </a:xfrm>
          <a:prstGeom prst="roundRect">
            <a:avLst/>
          </a:prstGeom>
          <a:solidFill>
            <a:srgbClr val="00B0F0"/>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Vulnerable people may also:</a:t>
            </a:r>
          </a:p>
        </p:txBody>
      </p:sp>
    </p:spTree>
    <p:extLst>
      <p:ext uri="{BB962C8B-B14F-4D97-AF65-F5344CB8AC3E}">
        <p14:creationId xmlns:p14="http://schemas.microsoft.com/office/powerpoint/2010/main" val="35636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Actions towards vulnerable people</a:t>
            </a:r>
          </a:p>
        </p:txBody>
      </p:sp>
      <p:sp>
        <p:nvSpPr>
          <p:cNvPr id="4" name="Rounded Rectangle 3"/>
          <p:cNvSpPr/>
          <p:nvPr/>
        </p:nvSpPr>
        <p:spPr>
          <a:xfrm>
            <a:off x="251520" y="1314520"/>
            <a:ext cx="7848872" cy="442674"/>
          </a:xfrm>
          <a:prstGeom prst="roundRect">
            <a:avLst/>
          </a:prstGeom>
          <a:no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rgbClr val="00B0F0"/>
                </a:solidFill>
                <a:effectLst/>
                <a:uLnTx/>
                <a:uFillTx/>
                <a:latin typeface="Arial"/>
                <a:ea typeface="+mn-ea"/>
                <a:cs typeface="Arial"/>
              </a:rPr>
              <a:t>Consider</a:t>
            </a:r>
          </a:p>
        </p:txBody>
      </p:sp>
      <p:sp>
        <p:nvSpPr>
          <p:cNvPr id="5" name="Rectangle: Rounded Corners 4"/>
          <p:cNvSpPr/>
          <p:nvPr/>
        </p:nvSpPr>
        <p:spPr>
          <a:xfrm>
            <a:off x="323528" y="1830289"/>
            <a:ext cx="8064896" cy="4236154"/>
          </a:xfrm>
          <a:prstGeom prst="roundRect">
            <a:avLst>
              <a:gd name="adj" fmla="val 15811"/>
            </a:avLst>
          </a:prstGeom>
          <a:noFill/>
          <a:ln w="28575">
            <a:solidFill>
              <a:srgbClr val="00B0F0"/>
            </a:solidFill>
          </a:ln>
        </p:spPr>
        <p:txBody>
          <a:bodyPr wrap="square">
            <a:spAutoFit/>
          </a:bodyPr>
          <a:lstStyle/>
          <a:p>
            <a:pPr marL="342900" marR="0" lvl="0" indent="-342900" algn="l" defTabSz="914400" rtl="0" eaLnBrk="0" fontAlgn="base" latinLnBrk="0" hangingPunct="0">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Is there a relative or friend nearby to help them?</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Can you telephone anyone to come and help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them?</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Are there any local safe havens or safety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initiatives nearby?</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Can local street marshals, street pastors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or similar groups help them?</a:t>
            </a:r>
          </a:p>
          <a:p>
            <a:pPr marL="342900" marR="0" lvl="0" indent="-342900" algn="l" defTabSz="914400" rtl="0" eaLnBrk="0" fontAlgn="base" latinLnBrk="0" hangingPunct="0">
              <a:lnSpc>
                <a:spcPct val="100000"/>
              </a:lnSpc>
              <a:spcBef>
                <a:spcPts val="600"/>
              </a:spcBef>
              <a:spcAft>
                <a:spcPct val="0"/>
              </a:spcAft>
              <a:buClr>
                <a:srgbClr val="00B0F0"/>
              </a:buClr>
              <a:buSzTx/>
              <a:buFont typeface="Arial" panose="020B0604020202020204" pitchFamily="34" charset="0"/>
              <a:buChar char="•"/>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Do you need to call the emergency services?</a:t>
            </a:r>
          </a:p>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endParaRPr kumimoji="0" lang="en-GB" sz="1100" b="1" i="0" u="none" strike="noStrike" kern="0" cap="none" spc="0" normalizeH="0" baseline="0" noProof="0" dirty="0">
              <a:ln>
                <a:noFill/>
              </a:ln>
              <a:solidFill>
                <a:srgbClr val="000000"/>
              </a:solidFill>
              <a:effectLst/>
              <a:uLnTx/>
              <a:uFillTx/>
              <a:latin typeface="Arial"/>
              <a:ea typeface="+mn-ea"/>
              <a:cs typeface="Arial"/>
            </a:endParaRPr>
          </a:p>
          <a:p>
            <a:pPr marL="0" marR="0" lvl="0" indent="0" algn="l" defTabSz="914400" rtl="0" eaLnBrk="0" fontAlgn="base" latinLnBrk="0" hangingPunct="0">
              <a:lnSpc>
                <a:spcPct val="100000"/>
              </a:lnSpc>
              <a:spcBef>
                <a:spcPts val="600"/>
              </a:spcBef>
              <a:spcAft>
                <a:spcPct val="0"/>
              </a:spcAft>
              <a:buClr>
                <a:srgbClr val="00B0F0"/>
              </a:buClr>
              <a:buSzTx/>
              <a:buFontTx/>
              <a:buNone/>
              <a:tabLst/>
              <a:defRPr/>
            </a:pPr>
            <a:r>
              <a:rPr kumimoji="0" lang="en-GB" sz="2000" b="1" i="0" u="none" strike="noStrike" kern="0" cap="none" spc="0" normalizeH="0" baseline="0" noProof="0" dirty="0">
                <a:ln>
                  <a:noFill/>
                </a:ln>
                <a:solidFill>
                  <a:srgbClr val="000000"/>
                </a:solidFill>
                <a:effectLst/>
                <a:uLnTx/>
                <a:uFillTx/>
                <a:latin typeface="Arial"/>
                <a:ea typeface="+mn-ea"/>
                <a:cs typeface="Arial"/>
              </a:rPr>
              <a:t>If in any doubt whatsoever, report as soon as possible </a:t>
            </a:r>
            <a:br>
              <a:rPr kumimoji="0" lang="en-GB" sz="2000" b="1" i="0" u="none" strike="noStrike" kern="0" cap="none" spc="0" normalizeH="0" baseline="0" noProof="0" dirty="0">
                <a:ln>
                  <a:noFill/>
                </a:ln>
                <a:solidFill>
                  <a:srgbClr val="000000"/>
                </a:solidFill>
                <a:effectLst/>
                <a:uLnTx/>
                <a:uFillTx/>
                <a:latin typeface="Arial"/>
                <a:ea typeface="+mn-ea"/>
                <a:cs typeface="Arial"/>
              </a:rPr>
            </a:br>
            <a:r>
              <a:rPr kumimoji="0" lang="en-GB" sz="2000" b="1" i="0" u="none" strike="noStrike" kern="0" cap="none" spc="0" normalizeH="0" baseline="0" noProof="0" dirty="0">
                <a:ln>
                  <a:noFill/>
                </a:ln>
                <a:solidFill>
                  <a:srgbClr val="000000"/>
                </a:solidFill>
                <a:effectLst/>
                <a:uLnTx/>
                <a:uFillTx/>
                <a:latin typeface="Arial"/>
                <a:ea typeface="+mn-ea"/>
                <a:cs typeface="Arial"/>
              </a:rPr>
              <a:t>to your supervisor, the police or call </a:t>
            </a:r>
            <a:r>
              <a:rPr kumimoji="0" lang="en-GB" sz="2000" b="1" i="0" u="none" strike="noStrike" kern="0" cap="none" spc="0" normalizeH="0" baseline="0" noProof="0" dirty="0" err="1">
                <a:ln>
                  <a:noFill/>
                </a:ln>
                <a:solidFill>
                  <a:srgbClr val="000000"/>
                </a:solidFill>
                <a:effectLst/>
                <a:uLnTx/>
                <a:uFillTx/>
                <a:latin typeface="Arial"/>
                <a:ea typeface="+mn-ea"/>
                <a:cs typeface="Arial"/>
              </a:rPr>
              <a:t>crimestoppers</a:t>
            </a:r>
            <a:r>
              <a:rPr kumimoji="0" lang="en-GB" sz="2000" b="1" i="0" u="none" strike="noStrike" kern="0" cap="none" spc="0" normalizeH="0" baseline="0" noProof="0" dirty="0">
                <a:ln>
                  <a:noFill/>
                </a:ln>
                <a:solidFill>
                  <a:srgbClr val="000000"/>
                </a:solidFill>
                <a:effectLst/>
                <a:uLnTx/>
                <a:uFillTx/>
                <a:latin typeface="Arial"/>
                <a:ea typeface="+mn-ea"/>
                <a:cs typeface="Arial"/>
              </a:rPr>
              <a:t>.</a:t>
            </a:r>
          </a:p>
        </p:txBody>
      </p:sp>
    </p:spTree>
    <p:extLst>
      <p:ext uri="{BB962C8B-B14F-4D97-AF65-F5344CB8AC3E}">
        <p14:creationId xmlns:p14="http://schemas.microsoft.com/office/powerpoint/2010/main" val="293047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68EA94-AF64-45FE-A575-E0CB40FF6ACE}"/>
              </a:ext>
            </a:extLst>
          </p:cNvPr>
          <p:cNvSpPr>
            <a:spLocks noGrp="1"/>
          </p:cNvSpPr>
          <p:nvPr>
            <p:ph type="title"/>
          </p:nvPr>
        </p:nvSpPr>
        <p:spPr/>
        <p:txBody>
          <a:bodyPr/>
          <a:lstStyle/>
          <a:p>
            <a:r>
              <a:rPr lang="en-GB" dirty="0"/>
              <a:t>Indicators of child sexual exploitation</a:t>
            </a:r>
          </a:p>
        </p:txBody>
      </p:sp>
      <p:sp>
        <p:nvSpPr>
          <p:cNvPr id="4" name="Content Placeholder 3">
            <a:extLst>
              <a:ext uri="{FF2B5EF4-FFF2-40B4-BE49-F238E27FC236}">
                <a16:creationId xmlns:a16="http://schemas.microsoft.com/office/drawing/2014/main" xmlns="" id="{C89EF7B7-2617-4727-8EA4-F42068CD6B04}"/>
              </a:ext>
            </a:extLst>
          </p:cNvPr>
          <p:cNvSpPr>
            <a:spLocks noGrp="1"/>
          </p:cNvSpPr>
          <p:nvPr>
            <p:ph idx="1"/>
          </p:nvPr>
        </p:nvSpPr>
        <p:spPr>
          <a:xfrm>
            <a:off x="251520" y="1268760"/>
            <a:ext cx="8640960" cy="3600400"/>
          </a:xfrm>
        </p:spPr>
        <p:txBody>
          <a:bodyPr/>
          <a:lstStyle/>
          <a:p>
            <a:pPr marL="0" indent="0">
              <a:buNone/>
            </a:pPr>
            <a:r>
              <a:rPr lang="en-GB" dirty="0"/>
              <a:t>There are certain indicators that a child is being sexually exploited such as:</a:t>
            </a:r>
          </a:p>
          <a:p>
            <a:pPr marL="0" indent="0">
              <a:buNone/>
            </a:pPr>
            <a:endParaRPr lang="en-GB" sz="1100" dirty="0">
              <a:latin typeface="+mn-lt"/>
            </a:endParaRPr>
          </a:p>
          <a:p>
            <a:r>
              <a:rPr lang="en-GB" i="0" u="none" strike="noStrike" baseline="0" dirty="0">
                <a:solidFill>
                  <a:srgbClr val="000000"/>
                </a:solidFill>
                <a:latin typeface="+mn-lt"/>
              </a:rPr>
              <a:t>children and young people in the company of older people or antisocial groups</a:t>
            </a:r>
          </a:p>
          <a:p>
            <a:r>
              <a:rPr lang="en-GB" i="0" u="none" strike="noStrike" baseline="0" dirty="0">
                <a:solidFill>
                  <a:srgbClr val="000000"/>
                </a:solidFill>
                <a:latin typeface="+mn-lt"/>
              </a:rPr>
              <a:t>acting in an inappropriate and sexualised way</a:t>
            </a:r>
          </a:p>
          <a:p>
            <a:r>
              <a:rPr lang="en-GB" i="0" u="none" strike="noStrike" baseline="0" dirty="0">
                <a:solidFill>
                  <a:srgbClr val="000000"/>
                </a:solidFill>
                <a:latin typeface="+mn-lt"/>
              </a:rPr>
              <a:t>being intoxicated arriving and departing a location with</a:t>
            </a:r>
          </a:p>
          <a:p>
            <a:r>
              <a:rPr lang="en-GB" i="0" u="none" strike="noStrike" baseline="0" dirty="0">
                <a:solidFill>
                  <a:srgbClr val="000000"/>
                </a:solidFill>
                <a:latin typeface="+mn-lt"/>
              </a:rPr>
              <a:t>different adults</a:t>
            </a:r>
          </a:p>
          <a:p>
            <a:r>
              <a:rPr lang="en-GB" i="0" u="none" strike="noStrike" baseline="0" dirty="0">
                <a:solidFill>
                  <a:srgbClr val="000000"/>
                </a:solidFill>
                <a:latin typeface="+mn-lt"/>
              </a:rPr>
              <a:t>getting into and out of several different cars</a:t>
            </a:r>
            <a:endParaRPr lang="en-GB" dirty="0">
              <a:latin typeface="+mn-lt"/>
            </a:endParaRPr>
          </a:p>
        </p:txBody>
      </p:sp>
      <p:sp>
        <p:nvSpPr>
          <p:cNvPr id="5" name="Rectangle: Rounded Corners 4">
            <a:extLst>
              <a:ext uri="{FF2B5EF4-FFF2-40B4-BE49-F238E27FC236}">
                <a16:creationId xmlns:a16="http://schemas.microsoft.com/office/drawing/2014/main" xmlns="" id="{6EF2B765-734C-4B8F-8F05-8EA89C236102}"/>
              </a:ext>
            </a:extLst>
          </p:cNvPr>
          <p:cNvSpPr/>
          <p:nvPr/>
        </p:nvSpPr>
        <p:spPr>
          <a:xfrm>
            <a:off x="251520" y="4818848"/>
            <a:ext cx="8640960" cy="1225868"/>
          </a:xfrm>
          <a:prstGeom prst="roundRect">
            <a:avLst/>
          </a:prstGeom>
          <a:solidFill>
            <a:srgbClr val="ABE9FF"/>
          </a:solidFill>
          <a:ln w="28575">
            <a:solidFill>
              <a:srgbClr val="00B0F0"/>
            </a:solidFill>
          </a:ln>
        </p:spPr>
        <p:txBody>
          <a:bodyPr wrap="square">
            <a:spAutoFit/>
          </a:bodyPr>
          <a:lstStyle/>
          <a:p>
            <a:pPr algn="l"/>
            <a:r>
              <a:rPr lang="en-GB" sz="2200" i="0" u="none" strike="noStrike" baseline="0" dirty="0">
                <a:solidFill>
                  <a:schemeClr val="tx1"/>
                </a:solidFill>
                <a:latin typeface="+mn-lt"/>
              </a:rPr>
              <a:t>You must be vigilant at all times if you suspect a child is being sexually exploited, you must report it immediately and follow the organisation’s policies and procedures.</a:t>
            </a:r>
            <a:endParaRPr kumimoji="0" lang="en-GB" sz="2200" i="0" u="none" strike="noStrike" kern="1200" cap="none" spc="0" normalizeH="0" baseline="0" noProof="0" dirty="0">
              <a:ln>
                <a:noFill/>
              </a:ln>
              <a:solidFill>
                <a:schemeClr val="tx1"/>
              </a:solidFill>
              <a:effectLst/>
              <a:uLnTx/>
              <a:uFillTx/>
              <a:latin typeface="+mn-lt"/>
              <a:ea typeface="+mn-ea"/>
              <a:cs typeface="Arial" charset="0"/>
            </a:endParaRPr>
          </a:p>
        </p:txBody>
      </p:sp>
    </p:spTree>
    <p:extLst>
      <p:ext uri="{BB962C8B-B14F-4D97-AF65-F5344CB8AC3E}">
        <p14:creationId xmlns:p14="http://schemas.microsoft.com/office/powerpoint/2010/main" val="191726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Sexual predators</a:t>
            </a:r>
          </a:p>
        </p:txBody>
      </p:sp>
      <p:sp>
        <p:nvSpPr>
          <p:cNvPr id="6" name="Rectangle: Rounded Corners 5">
            <a:extLst>
              <a:ext uri="{FF2B5EF4-FFF2-40B4-BE49-F238E27FC236}">
                <a16:creationId xmlns:a16="http://schemas.microsoft.com/office/drawing/2014/main" xmlns="" id="{52E18E5F-C893-497B-AEE4-9961688EDF65}"/>
              </a:ext>
            </a:extLst>
          </p:cNvPr>
          <p:cNvSpPr/>
          <p:nvPr/>
        </p:nvSpPr>
        <p:spPr>
          <a:xfrm>
            <a:off x="251520" y="1709617"/>
            <a:ext cx="8640960" cy="476726"/>
          </a:xfrm>
          <a:prstGeom prst="roundRect">
            <a:avLst/>
          </a:prstGeom>
          <a:solidFill>
            <a:srgbClr val="00B0F0"/>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Sexual predators are those who commit sexual crimes</a:t>
            </a:r>
          </a:p>
        </p:txBody>
      </p:sp>
      <p:sp>
        <p:nvSpPr>
          <p:cNvPr id="7" name="Rectangle: Rounded Corners 6">
            <a:extLst>
              <a:ext uri="{FF2B5EF4-FFF2-40B4-BE49-F238E27FC236}">
                <a16:creationId xmlns:a16="http://schemas.microsoft.com/office/drawing/2014/main" xmlns="" id="{46FB42C7-67F0-4B52-869E-7C95416BA25C}"/>
              </a:ext>
            </a:extLst>
          </p:cNvPr>
          <p:cNvSpPr/>
          <p:nvPr/>
        </p:nvSpPr>
        <p:spPr>
          <a:xfrm>
            <a:off x="251520" y="2526039"/>
            <a:ext cx="8640960" cy="851297"/>
          </a:xfrm>
          <a:prstGeom prst="roundRect">
            <a:avLst/>
          </a:prstGeom>
          <a:solidFill>
            <a:schemeClr val="tx1"/>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They very often target vulnerable children, young adults </a:t>
            </a:r>
            <a:br>
              <a:rPr kumimoji="0" lang="en-GB" sz="2200" b="1" i="0" u="none" strike="noStrike" kern="1200" cap="none" spc="0" normalizeH="0" baseline="0" noProof="0" dirty="0">
                <a:ln>
                  <a:noFill/>
                </a:ln>
                <a:effectLst/>
                <a:uLnTx/>
                <a:uFillTx/>
                <a:latin typeface="Arial" charset="0"/>
                <a:ea typeface="+mn-ea"/>
                <a:cs typeface="Arial" charset="0"/>
              </a:rPr>
            </a:br>
            <a:r>
              <a:rPr kumimoji="0" lang="en-GB" sz="2200" b="1" i="0" u="none" strike="noStrike" kern="1200" cap="none" spc="0" normalizeH="0" baseline="0" noProof="0" dirty="0">
                <a:ln>
                  <a:noFill/>
                </a:ln>
                <a:effectLst/>
                <a:uLnTx/>
                <a:uFillTx/>
                <a:latin typeface="Arial" charset="0"/>
                <a:ea typeface="+mn-ea"/>
                <a:cs typeface="Arial" charset="0"/>
              </a:rPr>
              <a:t>or adults they think they can groom or overpower</a:t>
            </a:r>
          </a:p>
        </p:txBody>
      </p:sp>
      <p:sp>
        <p:nvSpPr>
          <p:cNvPr id="8" name="Rectangle: Rounded Corners 7">
            <a:extLst>
              <a:ext uri="{FF2B5EF4-FFF2-40B4-BE49-F238E27FC236}">
                <a16:creationId xmlns:a16="http://schemas.microsoft.com/office/drawing/2014/main" xmlns="" id="{80E014F8-749D-412C-8176-ACAD4E9906B2}"/>
              </a:ext>
            </a:extLst>
          </p:cNvPr>
          <p:cNvSpPr/>
          <p:nvPr/>
        </p:nvSpPr>
        <p:spPr>
          <a:xfrm>
            <a:off x="251520" y="3717032"/>
            <a:ext cx="8640960" cy="476726"/>
          </a:xfrm>
          <a:prstGeom prst="roundRect">
            <a:avLst/>
          </a:prstGeom>
          <a:solidFill>
            <a:schemeClr val="bg2"/>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They can be all genders, shapes and sizes </a:t>
            </a:r>
          </a:p>
        </p:txBody>
      </p:sp>
      <p:sp>
        <p:nvSpPr>
          <p:cNvPr id="9" name="Rectangle: Rounded Corners 8">
            <a:extLst>
              <a:ext uri="{FF2B5EF4-FFF2-40B4-BE49-F238E27FC236}">
                <a16:creationId xmlns:a16="http://schemas.microsoft.com/office/drawing/2014/main" xmlns="" id="{1E359AA6-CF1E-4939-ADA1-250EE7E40869}"/>
              </a:ext>
            </a:extLst>
          </p:cNvPr>
          <p:cNvSpPr/>
          <p:nvPr/>
        </p:nvSpPr>
        <p:spPr>
          <a:xfrm>
            <a:off x="251520" y="4497902"/>
            <a:ext cx="8640960" cy="851297"/>
          </a:xfrm>
          <a:prstGeom prst="roundRect">
            <a:avLst/>
          </a:prstGeom>
          <a:solidFill>
            <a:srgbClr val="00B0F0"/>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They will often appear to be confident, friendly, </a:t>
            </a:r>
            <a:br>
              <a:rPr kumimoji="0" lang="en-GB" sz="2200" b="1" i="0" u="none" strike="noStrike" kern="1200" cap="none" spc="0" normalizeH="0" baseline="0" noProof="0" dirty="0">
                <a:ln>
                  <a:noFill/>
                </a:ln>
                <a:effectLst/>
                <a:uLnTx/>
                <a:uFillTx/>
                <a:latin typeface="Arial" charset="0"/>
                <a:ea typeface="+mn-ea"/>
                <a:cs typeface="Arial" charset="0"/>
              </a:rPr>
            </a:br>
            <a:r>
              <a:rPr kumimoji="0" lang="en-GB" sz="2200" b="1" i="0" u="none" strike="noStrike" kern="1200" cap="none" spc="0" normalizeH="0" baseline="0" noProof="0" dirty="0">
                <a:ln>
                  <a:noFill/>
                </a:ln>
                <a:effectLst/>
                <a:uLnTx/>
                <a:uFillTx/>
                <a:latin typeface="Arial" charset="0"/>
                <a:ea typeface="+mn-ea"/>
                <a:cs typeface="Arial" charset="0"/>
              </a:rPr>
              <a:t>helpful and sober.</a:t>
            </a:r>
          </a:p>
        </p:txBody>
      </p:sp>
    </p:spTree>
    <p:extLst>
      <p:ext uri="{BB962C8B-B14F-4D97-AF65-F5344CB8AC3E}">
        <p14:creationId xmlns:p14="http://schemas.microsoft.com/office/powerpoint/2010/main" val="147939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Sexual predators cont.</a:t>
            </a:r>
          </a:p>
        </p:txBody>
      </p:sp>
      <p:sp>
        <p:nvSpPr>
          <p:cNvPr id="3" name="Rounded Rectangle 2"/>
          <p:cNvSpPr/>
          <p:nvPr/>
        </p:nvSpPr>
        <p:spPr>
          <a:xfrm>
            <a:off x="251520" y="1262038"/>
            <a:ext cx="9937104" cy="476726"/>
          </a:xfrm>
          <a:prstGeom prst="roundRect">
            <a:avLst/>
          </a:prstGeom>
          <a:solidFill>
            <a:srgbClr val="00B0F0"/>
          </a:solidFill>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Sexual predators may select their victims based on:</a:t>
            </a:r>
          </a:p>
        </p:txBody>
      </p:sp>
      <p:sp>
        <p:nvSpPr>
          <p:cNvPr id="5" name="Rounded Rectangle 4"/>
          <p:cNvSpPr/>
          <p:nvPr/>
        </p:nvSpPr>
        <p:spPr>
          <a:xfrm>
            <a:off x="251520" y="1962101"/>
            <a:ext cx="8568952" cy="3173635"/>
          </a:xfrm>
          <a:prstGeom prst="roundRect">
            <a:avLst/>
          </a:prstGeom>
          <a:ln w="38100">
            <a:solidFill>
              <a:schemeClr val="bg1">
                <a:lumMod val="75000"/>
              </a:schemeClr>
            </a:solidFill>
          </a:ln>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gender</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age</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race</a:t>
            </a:r>
          </a:p>
          <a:p>
            <a:pPr marL="342900" indent="-342900" eaLnBrk="0" hangingPunct="0">
              <a:spcBef>
                <a:spcPct val="20000"/>
              </a:spcBef>
              <a:buClr>
                <a:srgbClr val="00B0F0"/>
              </a:buClr>
              <a:buFont typeface="Arial" panose="020B0604020202020204" pitchFamily="34" charset="0"/>
              <a:buChar char="●"/>
              <a:defRPr/>
            </a:pPr>
            <a:r>
              <a:rPr kumimoji="0" lang="en-GB" sz="2200" b="1" i="0" u="none" strike="noStrike" kern="0" cap="none" spc="0" normalizeH="0" baseline="0" noProof="0" dirty="0">
                <a:ln>
                  <a:noFill/>
                </a:ln>
                <a:solidFill>
                  <a:srgbClr val="000000"/>
                </a:solidFill>
                <a:effectLst/>
                <a:uLnTx/>
                <a:uFillTx/>
                <a:latin typeface="Arial"/>
                <a:ea typeface="+mn-ea"/>
                <a:cs typeface="Arial"/>
              </a:rPr>
              <a:t>vulnerability</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appearance</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location</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time of day.</a:t>
            </a:r>
          </a:p>
        </p:txBody>
      </p:sp>
    </p:spTree>
    <p:extLst>
      <p:ext uri="{BB962C8B-B14F-4D97-AF65-F5344CB8AC3E}">
        <p14:creationId xmlns:p14="http://schemas.microsoft.com/office/powerpoint/2010/main" val="370687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SIA Code of Behaviour</a:t>
            </a:r>
          </a:p>
        </p:txBody>
      </p:sp>
      <p:sp>
        <p:nvSpPr>
          <p:cNvPr id="3" name="Rounded Rectangle 2"/>
          <p:cNvSpPr/>
          <p:nvPr/>
        </p:nvSpPr>
        <p:spPr>
          <a:xfrm>
            <a:off x="251520" y="1819887"/>
            <a:ext cx="5544616" cy="851297"/>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chemeClr val="tx1"/>
                </a:solidFill>
                <a:effectLst/>
                <a:uLnTx/>
                <a:uFillTx/>
                <a:latin typeface="Arial"/>
                <a:ea typeface="+mn-ea"/>
                <a:cs typeface="Arial"/>
              </a:rPr>
              <a:t>Security operatives </a:t>
            </a:r>
            <a:r>
              <a:rPr kumimoji="0" lang="en-GB" sz="2200" b="1" i="0" u="none" strike="noStrike" kern="0" cap="none" spc="0" normalizeH="0" baseline="0" noProof="0" dirty="0">
                <a:ln>
                  <a:noFill/>
                </a:ln>
                <a:solidFill>
                  <a:srgbClr val="00B0F0"/>
                </a:solidFill>
                <a:effectLst/>
                <a:uLnTx/>
                <a:uFillTx/>
                <a:latin typeface="Arial"/>
                <a:ea typeface="+mn-ea"/>
                <a:cs typeface="Arial"/>
              </a:rPr>
              <a:t>MUST</a:t>
            </a:r>
            <a:r>
              <a:rPr kumimoji="0" lang="en-GB" sz="2200" b="1" i="0" u="none" strike="noStrike" kern="0" cap="none" spc="0" normalizeH="0" baseline="0" noProof="0" dirty="0">
                <a:ln>
                  <a:noFill/>
                </a:ln>
                <a:solidFill>
                  <a:schemeClr val="tx1"/>
                </a:solidFill>
                <a:effectLst/>
                <a:uLnTx/>
                <a:uFillTx/>
                <a:latin typeface="Arial"/>
                <a:ea typeface="+mn-ea"/>
                <a:cs typeface="Arial"/>
              </a:rPr>
              <a:t> always conduct themselves:</a:t>
            </a:r>
          </a:p>
        </p:txBody>
      </p:sp>
      <p:sp>
        <p:nvSpPr>
          <p:cNvPr id="5" name="Rounded Rectangle 4"/>
          <p:cNvSpPr/>
          <p:nvPr/>
        </p:nvSpPr>
        <p:spPr>
          <a:xfrm>
            <a:off x="251520" y="2779196"/>
            <a:ext cx="7920880" cy="1225868"/>
          </a:xfrm>
          <a:prstGeom prst="roundRect">
            <a:avLst/>
          </a:prstGeom>
          <a:solidFill>
            <a:srgbClr val="00B0F0"/>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lang="en-GB" sz="2200" kern="0" dirty="0">
                <a:latin typeface="Arial"/>
                <a:cs typeface="Arial"/>
              </a:rPr>
              <a:t>i</a:t>
            </a:r>
            <a:r>
              <a:rPr kumimoji="0" lang="en-GB" sz="2200" b="1" i="0" u="none" strike="noStrike" kern="0" cap="none" spc="0" normalizeH="0" baseline="0" noProof="0" dirty="0">
                <a:ln>
                  <a:noFill/>
                </a:ln>
                <a:effectLst/>
                <a:uLnTx/>
                <a:uFillTx/>
                <a:latin typeface="Arial"/>
                <a:cs typeface="Arial"/>
              </a:rPr>
              <a:t>n strict accordance with the SIA’s</a:t>
            </a:r>
            <a:r>
              <a:rPr kumimoji="0" lang="en-GB" sz="2200" b="1" i="0" u="none" strike="noStrike" kern="0" cap="none" spc="0" normalizeH="0" noProof="0" dirty="0">
                <a:ln>
                  <a:noFill/>
                </a:ln>
                <a:effectLst/>
                <a:uLnTx/>
                <a:uFillTx/>
                <a:latin typeface="Arial"/>
                <a:cs typeface="Arial"/>
              </a:rPr>
              <a:t> </a:t>
            </a:r>
            <a:r>
              <a:rPr kumimoji="0" lang="en-GB" sz="2200" b="1" i="0" u="none" strike="noStrike" kern="0" cap="none" spc="0" normalizeH="0" baseline="0" noProof="0" dirty="0">
                <a:ln>
                  <a:noFill/>
                </a:ln>
                <a:effectLst/>
                <a:uLnTx/>
                <a:uFillTx/>
                <a:latin typeface="Arial"/>
                <a:cs typeface="Arial"/>
              </a:rPr>
              <a:t>Cod</a:t>
            </a:r>
            <a:r>
              <a:rPr lang="en-GB" sz="2200" kern="0" dirty="0">
                <a:latin typeface="Arial"/>
                <a:cs typeface="Arial"/>
              </a:rPr>
              <a:t>e </a:t>
            </a:r>
            <a:br>
              <a:rPr lang="en-GB" sz="2200" kern="0" dirty="0">
                <a:latin typeface="Arial"/>
                <a:cs typeface="Arial"/>
              </a:rPr>
            </a:br>
            <a:r>
              <a:rPr lang="en-GB" sz="2200" kern="0" dirty="0">
                <a:latin typeface="Arial"/>
                <a:cs typeface="Arial"/>
              </a:rPr>
              <a:t>of Behaviour </a:t>
            </a:r>
            <a:r>
              <a:rPr kumimoji="0" lang="en-GB" sz="2200" b="1" i="0" u="none" strike="noStrike" kern="0" cap="none" spc="0" normalizeH="0" baseline="0" noProof="0" dirty="0">
                <a:ln>
                  <a:noFill/>
                </a:ln>
                <a:effectLst/>
                <a:uLnTx/>
                <a:uFillTx/>
                <a:latin typeface="Arial"/>
                <a:cs typeface="Arial"/>
              </a:rPr>
              <a:t>for their particular role within </a:t>
            </a:r>
            <a:br>
              <a:rPr kumimoji="0" lang="en-GB" sz="2200" b="1" i="0" u="none" strike="noStrike" kern="0" cap="none" spc="0" normalizeH="0" baseline="0" noProof="0" dirty="0">
                <a:ln>
                  <a:noFill/>
                </a:ln>
                <a:effectLst/>
                <a:uLnTx/>
                <a:uFillTx/>
                <a:latin typeface="Arial"/>
                <a:cs typeface="Arial"/>
              </a:rPr>
            </a:br>
            <a:r>
              <a:rPr kumimoji="0" lang="en-GB" sz="2200" b="1" i="0" u="none" strike="noStrike" kern="0" cap="none" spc="0" normalizeH="0" baseline="0" noProof="0" dirty="0">
                <a:ln>
                  <a:noFill/>
                </a:ln>
                <a:effectLst/>
                <a:uLnTx/>
                <a:uFillTx/>
                <a:latin typeface="Arial"/>
                <a:cs typeface="Arial"/>
              </a:rPr>
              <a:t>the industry</a:t>
            </a:r>
          </a:p>
        </p:txBody>
      </p:sp>
      <p:sp>
        <p:nvSpPr>
          <p:cNvPr id="6" name="Rounded Rectangle 5"/>
          <p:cNvSpPr/>
          <p:nvPr/>
        </p:nvSpPr>
        <p:spPr>
          <a:xfrm>
            <a:off x="251520" y="4221088"/>
            <a:ext cx="7704856" cy="851297"/>
          </a:xfrm>
          <a:prstGeom prst="roundRect">
            <a:avLst/>
          </a:prstGeom>
          <a:solidFill>
            <a:schemeClr val="tx1"/>
          </a:solidFill>
          <a:ln w="38100">
            <a:solidFill>
              <a:schemeClr val="bg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lang="en-GB" sz="2200" kern="0" dirty="0">
                <a:latin typeface="Arial"/>
                <a:cs typeface="Arial"/>
              </a:rPr>
              <a:t>according</a:t>
            </a:r>
            <a:r>
              <a:rPr kumimoji="0" lang="en-GB" sz="2200" b="1" i="0" u="none" strike="noStrike" kern="0" cap="none" spc="0" normalizeH="0" baseline="0" noProof="0" dirty="0">
                <a:ln>
                  <a:noFill/>
                </a:ln>
                <a:effectLst/>
                <a:uLnTx/>
                <a:uFillTx/>
                <a:latin typeface="Arial"/>
                <a:cs typeface="Arial"/>
              </a:rPr>
              <a:t> to their own organisation’s values </a:t>
            </a:r>
            <a:br>
              <a:rPr kumimoji="0" lang="en-GB" sz="2200" b="1" i="0" u="none" strike="noStrike" kern="0" cap="none" spc="0" normalizeH="0" baseline="0" noProof="0" dirty="0">
                <a:ln>
                  <a:noFill/>
                </a:ln>
                <a:effectLst/>
                <a:uLnTx/>
                <a:uFillTx/>
                <a:latin typeface="Arial"/>
                <a:cs typeface="Arial"/>
              </a:rPr>
            </a:br>
            <a:r>
              <a:rPr kumimoji="0" lang="en-GB" sz="2200" b="1" i="0" u="none" strike="noStrike" kern="0" cap="none" spc="0" normalizeH="0" baseline="0" noProof="0" dirty="0">
                <a:ln>
                  <a:noFill/>
                </a:ln>
                <a:effectLst/>
                <a:uLnTx/>
                <a:uFillTx/>
                <a:latin typeface="Arial"/>
                <a:cs typeface="Arial"/>
              </a:rPr>
              <a:t>and standards.</a:t>
            </a:r>
          </a:p>
        </p:txBody>
      </p:sp>
      <p:pic>
        <p:nvPicPr>
          <p:cNvPr id="7" name="Picture 2" descr="\\DESIGNARCHIVE\Archive\DESIGN FOLDER\MISC\SECURITY SUITE PRODUCTS FOLDER Oct 2014\Associated Graphics Infographics\Door Supervisors\DS Silo Female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6578" y="1340768"/>
            <a:ext cx="1331643" cy="480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41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W</a:t>
            </a:r>
            <a:r>
              <a:rPr lang="en-GB" altLang="en-US" dirty="0"/>
              <a:t>hat behaviours might indicate a sexual predator?</a:t>
            </a:r>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250007" y="2204864"/>
            <a:ext cx="8640960" cy="2448272"/>
          </a:xfrm>
          <a:prstGeom prst="roundRect">
            <a:avLst/>
          </a:prstGeom>
          <a:solidFill>
            <a:srgbClr val="ABE9FF"/>
          </a:solidFill>
          <a:ln w="28575">
            <a:solidFill>
              <a:srgbClr val="00B0F0"/>
            </a:solidFill>
          </a:ln>
        </p:spPr>
        <p:txBody>
          <a:bodyPr anchor="ctr"/>
          <a:lstStyle/>
          <a:p>
            <a:r>
              <a:rPr lang="en-US" dirty="0"/>
              <a:t>Close monitoring of vulnerable people</a:t>
            </a:r>
          </a:p>
          <a:p>
            <a:r>
              <a:rPr lang="en-US" dirty="0"/>
              <a:t>Buying drinks for already drunk individuals</a:t>
            </a:r>
          </a:p>
          <a:p>
            <a:r>
              <a:rPr lang="en-US" dirty="0"/>
              <a:t>Buying gifts for vulnerable people</a:t>
            </a:r>
          </a:p>
          <a:p>
            <a:r>
              <a:rPr lang="en-US" dirty="0"/>
              <a:t>Suspicious behaviour around certain times and venues</a:t>
            </a:r>
          </a:p>
          <a:p>
            <a:r>
              <a:rPr lang="en-US" dirty="0"/>
              <a:t>Inappropriate use of technology.</a:t>
            </a:r>
            <a:endParaRPr lang="en-GB" dirty="0"/>
          </a:p>
        </p:txBody>
      </p:sp>
      <p:pic>
        <p:nvPicPr>
          <p:cNvPr id="4" name="Picture 3">
            <a:extLst>
              <a:ext uri="{FF2B5EF4-FFF2-40B4-BE49-F238E27FC236}">
                <a16:creationId xmlns:a16="http://schemas.microsoft.com/office/drawing/2014/main" xmlns="" id="{CE66799A-A31D-4063-92AC-23954246D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84696" y="125382"/>
            <a:ext cx="792000" cy="657956"/>
          </a:xfrm>
          <a:prstGeom prst="ellipse">
            <a:avLst/>
          </a:prstGeom>
          <a:solidFill>
            <a:srgbClr val="00B0F0"/>
          </a:solidFill>
          <a:ln w="31750">
            <a:solidFill>
              <a:schemeClr val="bg1"/>
            </a:solidFill>
          </a:ln>
        </p:spPr>
      </p:pic>
    </p:spTree>
    <p:extLst>
      <p:ext uri="{BB962C8B-B14F-4D97-AF65-F5344CB8AC3E}">
        <p14:creationId xmlns:p14="http://schemas.microsoft.com/office/powerpoint/2010/main" val="237705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W</a:t>
            </a:r>
            <a:r>
              <a:rPr lang="en-GB" altLang="en-US" dirty="0"/>
              <a:t>hat behaviours might indicate abuse?</a:t>
            </a:r>
          </a:p>
        </p:txBody>
      </p:sp>
      <p:pic>
        <p:nvPicPr>
          <p:cNvPr id="4" name="Picture 3">
            <a:extLst>
              <a:ext uri="{FF2B5EF4-FFF2-40B4-BE49-F238E27FC236}">
                <a16:creationId xmlns:a16="http://schemas.microsoft.com/office/drawing/2014/main" xmlns="" id="{CE66799A-A31D-4063-92AC-23954246D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84696" y="125382"/>
            <a:ext cx="792000" cy="657956"/>
          </a:xfrm>
          <a:prstGeom prst="ellipse">
            <a:avLst/>
          </a:prstGeom>
          <a:solidFill>
            <a:srgbClr val="00B0F0"/>
          </a:solidFill>
          <a:ln w="31750">
            <a:solidFill>
              <a:schemeClr val="bg1"/>
            </a:solidFill>
          </a:ln>
        </p:spPr>
      </p:pic>
      <p:sp>
        <p:nvSpPr>
          <p:cNvPr id="5" name="Content Placeholder 1">
            <a:extLst>
              <a:ext uri="{FF2B5EF4-FFF2-40B4-BE49-F238E27FC236}">
                <a16:creationId xmlns:a16="http://schemas.microsoft.com/office/drawing/2014/main" xmlns="" id="{157EF3D1-DABD-4D32-83BA-6BCEE02F00E4}"/>
              </a:ext>
            </a:extLst>
          </p:cNvPr>
          <p:cNvSpPr txBox="1">
            <a:spLocks/>
          </p:cNvSpPr>
          <p:nvPr/>
        </p:nvSpPr>
        <p:spPr>
          <a:xfrm>
            <a:off x="250007" y="2204864"/>
            <a:ext cx="8640960" cy="2448272"/>
          </a:xfrm>
          <a:prstGeom prst="roundRect">
            <a:avLst/>
          </a:prstGeom>
          <a:solidFill>
            <a:srgbClr val="ABE9FF"/>
          </a:solidFill>
          <a:ln w="28575">
            <a:solidFill>
              <a:srgbClr val="00B0F0"/>
            </a:solidFill>
          </a:ln>
        </p:spPr>
        <p:txBody>
          <a:bodyPr anchor="ctr"/>
          <a:lstStyle>
            <a:lvl1pPr marL="342900" indent="-3429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Restricting the freedom of an individual</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Unexplained bruising</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Lack of confidence and insecurity</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Change in circumstance, e.g. cleanliness/appearance.</a:t>
            </a:r>
          </a:p>
        </p:txBody>
      </p:sp>
    </p:spTree>
    <p:extLst>
      <p:ext uri="{BB962C8B-B14F-4D97-AF65-F5344CB8AC3E}">
        <p14:creationId xmlns:p14="http://schemas.microsoft.com/office/powerpoint/2010/main" val="143377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B6BCF1D-E24E-4920-BB24-6164A59A415B}"/>
              </a:ext>
            </a:extLst>
          </p:cNvPr>
          <p:cNvSpPr>
            <a:spLocks noGrp="1"/>
          </p:cNvSpPr>
          <p:nvPr>
            <p:ph type="title"/>
          </p:nvPr>
        </p:nvSpPr>
        <p:spPr/>
        <p:txBody>
          <a:bodyPr/>
          <a:lstStyle/>
          <a:p>
            <a:r>
              <a:rPr lang="en-US" dirty="0"/>
              <a:t>Allegations of sexual assault</a:t>
            </a:r>
            <a:endParaRPr lang="en-GB" dirty="0"/>
          </a:p>
        </p:txBody>
      </p:sp>
      <p:grpSp>
        <p:nvGrpSpPr>
          <p:cNvPr id="11" name="Group 10">
            <a:extLst>
              <a:ext uri="{FF2B5EF4-FFF2-40B4-BE49-F238E27FC236}">
                <a16:creationId xmlns:a16="http://schemas.microsoft.com/office/drawing/2014/main" xmlns="" id="{59BD4E5B-3943-43F9-92EC-51054E2189CD}"/>
              </a:ext>
            </a:extLst>
          </p:cNvPr>
          <p:cNvGrpSpPr/>
          <p:nvPr/>
        </p:nvGrpSpPr>
        <p:grpSpPr>
          <a:xfrm>
            <a:off x="251520" y="1412776"/>
            <a:ext cx="8640960" cy="4045881"/>
            <a:chOff x="251520" y="1444021"/>
            <a:chExt cx="8640960" cy="4045881"/>
          </a:xfrm>
          <a:solidFill>
            <a:srgbClr val="00B0F0"/>
          </a:solidFill>
        </p:grpSpPr>
        <p:sp>
          <p:nvSpPr>
            <p:cNvPr id="5" name="Rectangle: Rounded Corners 4">
              <a:extLst>
                <a:ext uri="{FF2B5EF4-FFF2-40B4-BE49-F238E27FC236}">
                  <a16:creationId xmlns:a16="http://schemas.microsoft.com/office/drawing/2014/main" xmlns="" id="{3F6AC5C6-02E9-45E3-91DA-EDBFE2A2B686}"/>
                </a:ext>
              </a:extLst>
            </p:cNvPr>
            <p:cNvSpPr/>
            <p:nvPr/>
          </p:nvSpPr>
          <p:spPr>
            <a:xfrm>
              <a:off x="251520" y="1444021"/>
              <a:ext cx="8640960" cy="476726"/>
            </a:xfrm>
            <a:prstGeom prst="roundRect">
              <a:avLst/>
            </a:prstGeom>
            <a:grp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Follow your organisation’s policies and procedures</a:t>
              </a:r>
            </a:p>
          </p:txBody>
        </p:sp>
        <p:sp>
          <p:nvSpPr>
            <p:cNvPr id="6" name="Rectangle: Rounded Corners 5">
              <a:extLst>
                <a:ext uri="{FF2B5EF4-FFF2-40B4-BE49-F238E27FC236}">
                  <a16:creationId xmlns:a16="http://schemas.microsoft.com/office/drawing/2014/main" xmlns="" id="{27086BC0-5583-411A-8986-153D17572B46}"/>
                </a:ext>
              </a:extLst>
            </p:cNvPr>
            <p:cNvSpPr/>
            <p:nvPr/>
          </p:nvSpPr>
          <p:spPr>
            <a:xfrm>
              <a:off x="251520" y="2260443"/>
              <a:ext cx="8640960" cy="851297"/>
            </a:xfrm>
            <a:prstGeom prst="roundRect">
              <a:avLst/>
            </a:prstGeom>
            <a:solidFill>
              <a:schemeClr val="tx1"/>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Safeguard the victim by making sure they </a:t>
              </a:r>
              <a:br>
                <a:rPr kumimoji="0" lang="en-GB" sz="2200" b="1" i="0" u="none" strike="noStrike" kern="1200" cap="none" spc="0" normalizeH="0" baseline="0" noProof="0" dirty="0">
                  <a:ln>
                    <a:noFill/>
                  </a:ln>
                  <a:effectLst/>
                  <a:uLnTx/>
                  <a:uFillTx/>
                  <a:latin typeface="Arial" charset="0"/>
                  <a:ea typeface="+mn-ea"/>
                  <a:cs typeface="Arial" charset="0"/>
                </a:rPr>
              </a:br>
              <a:r>
                <a:rPr kumimoji="0" lang="en-GB" sz="2200" b="1" i="0" u="none" strike="noStrike" kern="1200" cap="none" spc="0" normalizeH="0" baseline="0" noProof="0" dirty="0">
                  <a:ln>
                    <a:noFill/>
                  </a:ln>
                  <a:effectLst/>
                  <a:uLnTx/>
                  <a:uFillTx/>
                  <a:latin typeface="Arial" charset="0"/>
                  <a:ea typeface="+mn-ea"/>
                  <a:cs typeface="Arial" charset="0"/>
                </a:rPr>
                <a:t>have a safe space to stay </a:t>
              </a:r>
            </a:p>
          </p:txBody>
        </p:sp>
        <p:sp>
          <p:nvSpPr>
            <p:cNvPr id="7" name="Rectangle: Rounded Corners 6">
              <a:extLst>
                <a:ext uri="{FF2B5EF4-FFF2-40B4-BE49-F238E27FC236}">
                  <a16:creationId xmlns:a16="http://schemas.microsoft.com/office/drawing/2014/main" xmlns="" id="{435D319F-CD95-443D-8CF3-B4617B29E213}"/>
                </a:ext>
              </a:extLst>
            </p:cNvPr>
            <p:cNvSpPr/>
            <p:nvPr/>
          </p:nvSpPr>
          <p:spPr>
            <a:xfrm>
              <a:off x="251520" y="3451436"/>
              <a:ext cx="8640960" cy="476726"/>
            </a:xfrm>
            <a:prstGeom prst="roundRect">
              <a:avLst/>
            </a:prstGeom>
            <a:solidFill>
              <a:schemeClr val="bg2"/>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Inform your manager or supervisor as soon as possible </a:t>
              </a:r>
            </a:p>
          </p:txBody>
        </p:sp>
        <p:sp>
          <p:nvSpPr>
            <p:cNvPr id="8" name="Rectangle: Rounded Corners 7">
              <a:extLst>
                <a:ext uri="{FF2B5EF4-FFF2-40B4-BE49-F238E27FC236}">
                  <a16:creationId xmlns:a16="http://schemas.microsoft.com/office/drawing/2014/main" xmlns="" id="{D7E325A1-0C9F-4110-A441-FAF4C15B8BF7}"/>
                </a:ext>
              </a:extLst>
            </p:cNvPr>
            <p:cNvSpPr/>
            <p:nvPr/>
          </p:nvSpPr>
          <p:spPr>
            <a:xfrm>
              <a:off x="251520" y="4232306"/>
              <a:ext cx="8640960" cy="476726"/>
            </a:xfrm>
            <a:prstGeom prst="roundRect">
              <a:avLst/>
            </a:prstGeom>
            <a:grp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Notify the police</a:t>
              </a:r>
            </a:p>
          </p:txBody>
        </p:sp>
        <p:sp>
          <p:nvSpPr>
            <p:cNvPr id="9" name="Rectangle: Rounded Corners 8">
              <a:extLst>
                <a:ext uri="{FF2B5EF4-FFF2-40B4-BE49-F238E27FC236}">
                  <a16:creationId xmlns:a16="http://schemas.microsoft.com/office/drawing/2014/main" xmlns="" id="{D6479EC0-88DE-434B-BF8B-C5543D190F91}"/>
                </a:ext>
              </a:extLst>
            </p:cNvPr>
            <p:cNvSpPr/>
            <p:nvPr/>
          </p:nvSpPr>
          <p:spPr>
            <a:xfrm>
              <a:off x="251520" y="5013176"/>
              <a:ext cx="8640960" cy="476726"/>
            </a:xfrm>
            <a:prstGeom prst="roundRect">
              <a:avLst/>
            </a:prstGeom>
            <a:solidFill>
              <a:schemeClr val="tx1"/>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Record and document all information at the first opportunity.</a:t>
              </a:r>
            </a:p>
          </p:txBody>
        </p:sp>
      </p:grpSp>
    </p:spTree>
    <p:extLst>
      <p:ext uri="{BB962C8B-B14F-4D97-AF65-F5344CB8AC3E}">
        <p14:creationId xmlns:p14="http://schemas.microsoft.com/office/powerpoint/2010/main" val="287285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W</a:t>
            </a:r>
            <a:r>
              <a:rPr lang="en-GB" altLang="en-US" dirty="0"/>
              <a:t>hat is anti-social behaviour?</a:t>
            </a:r>
          </a:p>
        </p:txBody>
      </p:sp>
      <p:pic>
        <p:nvPicPr>
          <p:cNvPr id="4" name="Picture 3">
            <a:extLst>
              <a:ext uri="{FF2B5EF4-FFF2-40B4-BE49-F238E27FC236}">
                <a16:creationId xmlns:a16="http://schemas.microsoft.com/office/drawing/2014/main" xmlns="" id="{CE66799A-A31D-4063-92AC-23954246D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84696" y="125382"/>
            <a:ext cx="792000" cy="657956"/>
          </a:xfrm>
          <a:prstGeom prst="ellipse">
            <a:avLst/>
          </a:prstGeom>
          <a:solidFill>
            <a:srgbClr val="00B0F0"/>
          </a:solidFill>
          <a:ln w="31750">
            <a:solidFill>
              <a:schemeClr val="bg1"/>
            </a:solidFill>
          </a:ln>
        </p:spPr>
      </p:pic>
      <p:grpSp>
        <p:nvGrpSpPr>
          <p:cNvPr id="2" name="Group 1">
            <a:extLst>
              <a:ext uri="{FF2B5EF4-FFF2-40B4-BE49-F238E27FC236}">
                <a16:creationId xmlns:a16="http://schemas.microsoft.com/office/drawing/2014/main" xmlns="" id="{D1FD7C73-E156-4753-8A33-BA1AB43CC509}"/>
              </a:ext>
            </a:extLst>
          </p:cNvPr>
          <p:cNvGrpSpPr/>
          <p:nvPr/>
        </p:nvGrpSpPr>
        <p:grpSpPr>
          <a:xfrm>
            <a:off x="279760" y="1295400"/>
            <a:ext cx="8612720" cy="4466228"/>
            <a:chOff x="279760" y="1268760"/>
            <a:chExt cx="8612720" cy="4466228"/>
          </a:xfrm>
        </p:grpSpPr>
        <p:sp>
          <p:nvSpPr>
            <p:cNvPr id="3" name="Rectangle 2">
              <a:extLst>
                <a:ext uri="{FF2B5EF4-FFF2-40B4-BE49-F238E27FC236}">
                  <a16:creationId xmlns:a16="http://schemas.microsoft.com/office/drawing/2014/main" xmlns="" id="{9E20965F-67C2-4D32-BEA3-039AB55E626F}"/>
                </a:ext>
              </a:extLst>
            </p:cNvPr>
            <p:cNvSpPr/>
            <p:nvPr/>
          </p:nvSpPr>
          <p:spPr>
            <a:xfrm>
              <a:off x="279760" y="1268760"/>
              <a:ext cx="8612720" cy="769441"/>
            </a:xfrm>
            <a:prstGeom prst="rect">
              <a:avLst/>
            </a:prstGeom>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charset="0"/>
                  <a:ea typeface="+mn-ea"/>
                  <a:cs typeface="Arial" charset="0"/>
                </a:rPr>
                <a:t>There are 3 main categories for anti-social </a:t>
              </a:r>
              <a:r>
                <a:rPr kumimoji="0" lang="en-US" sz="2200" b="1" i="0" u="none" strike="noStrike" kern="1200" cap="none" spc="0" normalizeH="0" baseline="0" noProof="0" dirty="0" err="1">
                  <a:ln>
                    <a:noFill/>
                  </a:ln>
                  <a:solidFill>
                    <a:srgbClr val="000000"/>
                  </a:solidFill>
                  <a:effectLst/>
                  <a:uLnTx/>
                  <a:uFillTx/>
                  <a:latin typeface="Arial" charset="0"/>
                  <a:ea typeface="+mn-ea"/>
                  <a:cs typeface="Arial" charset="0"/>
                </a:rPr>
                <a:t>behaviour</a:t>
              </a:r>
              <a:r>
                <a:rPr kumimoji="0" lang="en-US" sz="2200" b="1" i="0" u="none" strike="noStrike" kern="1200" cap="none" spc="0" normalizeH="0" baseline="0" noProof="0" dirty="0">
                  <a:ln>
                    <a:noFill/>
                  </a:ln>
                  <a:solidFill>
                    <a:srgbClr val="000000"/>
                  </a:solidFill>
                  <a:effectLst/>
                  <a:uLnTx/>
                  <a:uFillTx/>
                  <a:latin typeface="Arial" charset="0"/>
                  <a:ea typeface="+mn-ea"/>
                  <a:cs typeface="Arial" charset="0"/>
                </a:rPr>
                <a:t>, depending on how many people are affected</a:t>
              </a:r>
            </a:p>
          </p:txBody>
        </p:sp>
        <p:sp>
          <p:nvSpPr>
            <p:cNvPr id="5" name="Rectangle: Rounded Corners 4">
              <a:extLst>
                <a:ext uri="{FF2B5EF4-FFF2-40B4-BE49-F238E27FC236}">
                  <a16:creationId xmlns:a16="http://schemas.microsoft.com/office/drawing/2014/main" xmlns="" id="{E3206F62-81C1-4B3B-9558-E16438A0D2D7}"/>
                </a:ext>
              </a:extLst>
            </p:cNvPr>
            <p:cNvSpPr/>
            <p:nvPr/>
          </p:nvSpPr>
          <p:spPr>
            <a:xfrm>
              <a:off x="467544" y="2461970"/>
              <a:ext cx="8424936" cy="851297"/>
            </a:xfrm>
            <a:prstGeom prst="roundRect">
              <a:avLst/>
            </a:prstGeom>
            <a:ln w="28575">
              <a:solidFill>
                <a:srgbClr val="00B0F0"/>
              </a:solidFill>
            </a:ln>
          </p:spPr>
          <p:txBody>
            <a:bodyPr wrap="square">
              <a:spAutoFit/>
            </a:bodyPr>
            <a:lstStyle/>
            <a:p>
              <a:pPr marL="447675" marR="0" lvl="0" indent="0" algn="l" defTabSz="179388"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B0F0"/>
                  </a:solidFill>
                  <a:effectLst/>
                  <a:uLnTx/>
                  <a:uFillTx/>
                  <a:latin typeface="Arial" charset="0"/>
                  <a:ea typeface="+mn-ea"/>
                  <a:cs typeface="Arial" charset="0"/>
                </a:rPr>
                <a:t>Personal antisocial </a:t>
              </a:r>
              <a:r>
                <a:rPr kumimoji="0" lang="en-US" sz="2200" b="1" i="0" u="none" strike="noStrike" kern="1200" cap="none" spc="0" normalizeH="0" baseline="0" noProof="0" dirty="0" err="1">
                  <a:ln>
                    <a:noFill/>
                  </a:ln>
                  <a:solidFill>
                    <a:srgbClr val="00B0F0"/>
                  </a:solidFill>
                  <a:effectLst/>
                  <a:uLnTx/>
                  <a:uFillTx/>
                  <a:latin typeface="Arial" charset="0"/>
                  <a:ea typeface="+mn-ea"/>
                  <a:cs typeface="Arial" charset="0"/>
                </a:rPr>
                <a:t>behaviour</a:t>
              </a:r>
              <a:r>
                <a:rPr kumimoji="0" lang="en-US" sz="2200" b="1" i="0" u="none" strike="noStrike" kern="1200" cap="none" spc="0" normalizeH="0" baseline="0" noProof="0" dirty="0">
                  <a:ln>
                    <a:noFill/>
                  </a:ln>
                  <a:solidFill>
                    <a:srgbClr val="00B0F0"/>
                  </a:solidFill>
                  <a:effectLst/>
                  <a:uLnTx/>
                  <a:uFillTx/>
                  <a:latin typeface="Arial" charset="0"/>
                  <a:ea typeface="+mn-ea"/>
                  <a:cs typeface="Arial" charset="0"/>
                </a:rPr>
                <a:t> </a:t>
              </a:r>
              <a:r>
                <a:rPr kumimoji="0" lang="en-US" sz="2200" b="1" i="0" u="none" strike="noStrike" kern="1200" cap="none" spc="0" normalizeH="0" baseline="0" noProof="0" dirty="0">
                  <a:ln>
                    <a:noFill/>
                  </a:ln>
                  <a:solidFill>
                    <a:srgbClr val="000000"/>
                  </a:solidFill>
                  <a:effectLst/>
                  <a:uLnTx/>
                  <a:uFillTx/>
                  <a:latin typeface="Arial" charset="0"/>
                  <a:ea typeface="+mn-ea"/>
                  <a:cs typeface="Arial" charset="0"/>
                </a:rPr>
                <a:t>- when a person targets a specific individual or group</a:t>
              </a:r>
            </a:p>
          </p:txBody>
        </p:sp>
        <p:sp>
          <p:nvSpPr>
            <p:cNvPr id="9" name="Rectangle: Rounded Corners 8">
              <a:extLst>
                <a:ext uri="{FF2B5EF4-FFF2-40B4-BE49-F238E27FC236}">
                  <a16:creationId xmlns:a16="http://schemas.microsoft.com/office/drawing/2014/main" xmlns="" id="{D932A40B-BB65-4056-B9DA-BDDAFAFF3C22}"/>
                </a:ext>
              </a:extLst>
            </p:cNvPr>
            <p:cNvSpPr/>
            <p:nvPr/>
          </p:nvSpPr>
          <p:spPr>
            <a:xfrm>
              <a:off x="467544" y="3485545"/>
              <a:ext cx="8424936" cy="851297"/>
            </a:xfrm>
            <a:prstGeom prst="roundRect">
              <a:avLst/>
            </a:prstGeom>
            <a:ln w="28575">
              <a:solidFill>
                <a:srgbClr val="00B0F0"/>
              </a:solidFill>
            </a:ln>
          </p:spPr>
          <p:txBody>
            <a:bodyPr wrap="square">
              <a:spAutoFit/>
            </a:bodyPr>
            <a:lstStyle/>
            <a:p>
              <a:pPr marL="266700" marR="0" lvl="0" indent="0" algn="l" defTabSz="179388"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Nuisance antisocial behaviour - </a:t>
              </a: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when a person causes</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trouble, annoyance or suffering to a community</a:t>
              </a:r>
              <a:endParaRPr kumimoji="0" lang="en-GB" sz="2200" b="1" i="0" u="none" strike="noStrike" kern="1200" cap="none" spc="0" normalizeH="0" baseline="0" noProof="0" dirty="0">
                <a:ln>
                  <a:noFill/>
                </a:ln>
                <a:solidFill>
                  <a:srgbClr val="00B0F0"/>
                </a:solidFill>
                <a:effectLst/>
                <a:uLnTx/>
                <a:uFillTx/>
                <a:latin typeface="Arial" charset="0"/>
                <a:ea typeface="+mn-ea"/>
                <a:cs typeface="Arial" charset="0"/>
              </a:endParaRPr>
            </a:p>
          </p:txBody>
        </p:sp>
        <p:sp>
          <p:nvSpPr>
            <p:cNvPr id="11" name="Rectangle: Rounded Corners 10">
              <a:extLst>
                <a:ext uri="{FF2B5EF4-FFF2-40B4-BE49-F238E27FC236}">
                  <a16:creationId xmlns:a16="http://schemas.microsoft.com/office/drawing/2014/main" xmlns="" id="{F59B0E0F-363C-4F60-BE5D-9A11C4F97224}"/>
                </a:ext>
              </a:extLst>
            </p:cNvPr>
            <p:cNvSpPr/>
            <p:nvPr/>
          </p:nvSpPr>
          <p:spPr>
            <a:xfrm>
              <a:off x="499241" y="4509120"/>
              <a:ext cx="8393239" cy="1225868"/>
            </a:xfrm>
            <a:prstGeom prst="roundRect">
              <a:avLst/>
            </a:prstGeom>
            <a:ln w="28575">
              <a:solidFill>
                <a:srgbClr val="00B0F0"/>
              </a:solidFill>
            </a:ln>
          </p:spPr>
          <p:txBody>
            <a:bodyPr wrap="square">
              <a:spAutoFit/>
            </a:bodyPr>
            <a:lstStyle/>
            <a:p>
              <a:pPr marL="266700" marR="0" lvl="0" indent="0" algn="l" defTabSz="179388"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Environmental antisocial behaviour - </a:t>
              </a: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when a person’s actions affect the wider environment, such as public spaces or buildings.</a:t>
              </a:r>
            </a:p>
          </p:txBody>
        </p:sp>
      </p:grpSp>
    </p:spTree>
    <p:extLst>
      <p:ext uri="{BB962C8B-B14F-4D97-AF65-F5344CB8AC3E}">
        <p14:creationId xmlns:p14="http://schemas.microsoft.com/office/powerpoint/2010/main" val="364961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140EB946-DFB5-44C1-9DCD-52F4BDCD17EC}"/>
              </a:ext>
            </a:extLst>
          </p:cNvPr>
          <p:cNvSpPr>
            <a:spLocks noGrp="1"/>
          </p:cNvSpPr>
          <p:nvPr>
            <p:ph type="title"/>
          </p:nvPr>
        </p:nvSpPr>
        <p:spPr/>
        <p:txBody>
          <a:bodyPr/>
          <a:lstStyle/>
          <a:p>
            <a:r>
              <a:rPr lang="en-US" dirty="0"/>
              <a:t>How to deal with anti-social behaviour</a:t>
            </a:r>
            <a:endParaRPr lang="en-GB" dirty="0"/>
          </a:p>
        </p:txBody>
      </p:sp>
      <p:sp>
        <p:nvSpPr>
          <p:cNvPr id="4" name="Content Placeholder 3">
            <a:extLst>
              <a:ext uri="{FF2B5EF4-FFF2-40B4-BE49-F238E27FC236}">
                <a16:creationId xmlns:a16="http://schemas.microsoft.com/office/drawing/2014/main" xmlns="" id="{75E11B91-01A9-45FD-A59A-0F360695C14B}"/>
              </a:ext>
            </a:extLst>
          </p:cNvPr>
          <p:cNvSpPr>
            <a:spLocks noGrp="1"/>
          </p:cNvSpPr>
          <p:nvPr>
            <p:ph idx="1"/>
          </p:nvPr>
        </p:nvSpPr>
        <p:spPr>
          <a:xfrm>
            <a:off x="251520" y="1340768"/>
            <a:ext cx="8640960" cy="4176464"/>
          </a:xfrm>
          <a:prstGeom prst="roundRect">
            <a:avLst/>
          </a:prstGeom>
          <a:solidFill>
            <a:srgbClr val="ABE9FF"/>
          </a:solidFill>
          <a:ln w="28575">
            <a:solidFill>
              <a:srgbClr val="00B0F0"/>
            </a:solidFill>
          </a:ln>
        </p:spPr>
        <p:txBody>
          <a:bodyPr/>
          <a:lstStyle/>
          <a:p>
            <a:r>
              <a:rPr lang="en-US" dirty="0"/>
              <a:t>Follow your organisation’s policies and procedures</a:t>
            </a:r>
          </a:p>
          <a:p>
            <a:r>
              <a:rPr lang="en-US" dirty="0"/>
              <a:t>Speak to the person</a:t>
            </a:r>
          </a:p>
          <a:p>
            <a:r>
              <a:rPr lang="en-US" dirty="0"/>
              <a:t>Explain the situation and the risks of the anti-social behavior </a:t>
            </a:r>
          </a:p>
          <a:p>
            <a:r>
              <a:rPr lang="en-US" dirty="0"/>
              <a:t>Explain the consequences if the anti-social behavior continues </a:t>
            </a:r>
          </a:p>
          <a:p>
            <a:r>
              <a:rPr lang="en-US" dirty="0"/>
              <a:t>Remain calm </a:t>
            </a:r>
          </a:p>
          <a:p>
            <a:r>
              <a:rPr lang="en-US" dirty="0"/>
              <a:t>Ensure that your colleagues know about the situation </a:t>
            </a:r>
            <a:br>
              <a:rPr lang="en-US" dirty="0"/>
            </a:br>
            <a:r>
              <a:rPr lang="en-US" dirty="0"/>
              <a:t>and that you have back-up if needed </a:t>
            </a:r>
          </a:p>
          <a:p>
            <a:r>
              <a:rPr lang="en-US" dirty="0"/>
              <a:t>Remain vigilant. </a:t>
            </a:r>
          </a:p>
        </p:txBody>
      </p:sp>
    </p:spTree>
    <p:extLst>
      <p:ext uri="{BB962C8B-B14F-4D97-AF65-F5344CB8AC3E}">
        <p14:creationId xmlns:p14="http://schemas.microsoft.com/office/powerpoint/2010/main" val="406831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A2081A-D210-495E-9F40-E788455DCDBD}"/>
              </a:ext>
            </a:extLst>
          </p:cNvPr>
          <p:cNvSpPr>
            <a:spLocks noGrp="1"/>
          </p:cNvSpPr>
          <p:nvPr>
            <p:ph type="title"/>
          </p:nvPr>
        </p:nvSpPr>
        <p:spPr/>
        <p:txBody>
          <a:bodyPr/>
          <a:lstStyle/>
          <a:p>
            <a:r>
              <a:rPr lang="en-US" dirty="0">
                <a:solidFill>
                  <a:srgbClr val="FFFFFF"/>
                </a:solidFill>
              </a:rPr>
              <a:t>How to deal with anti-social </a:t>
            </a:r>
            <a:br>
              <a:rPr lang="en-US" dirty="0">
                <a:solidFill>
                  <a:srgbClr val="FFFFFF"/>
                </a:solidFill>
              </a:rPr>
            </a:br>
            <a:r>
              <a:rPr lang="en-US" dirty="0" err="1">
                <a:solidFill>
                  <a:srgbClr val="FFFFFF"/>
                </a:solidFill>
              </a:rPr>
              <a:t>behaviour</a:t>
            </a:r>
            <a:r>
              <a:rPr lang="en-US" dirty="0">
                <a:solidFill>
                  <a:srgbClr val="FFFFFF"/>
                </a:solidFill>
              </a:rPr>
              <a:t> </a:t>
            </a:r>
            <a:r>
              <a:rPr lang="en-US" dirty="0" err="1">
                <a:solidFill>
                  <a:srgbClr val="FFFFFF"/>
                </a:solidFill>
              </a:rPr>
              <a:t>cont</a:t>
            </a:r>
            <a:r>
              <a:rPr lang="en-US" dirty="0">
                <a:solidFill>
                  <a:srgbClr val="FFFFFF"/>
                </a:solidFill>
              </a:rPr>
              <a:t> .</a:t>
            </a:r>
            <a:endParaRPr lang="en-GB" dirty="0"/>
          </a:p>
        </p:txBody>
      </p:sp>
      <p:sp>
        <p:nvSpPr>
          <p:cNvPr id="3" name="Content Placeholder 2">
            <a:extLst>
              <a:ext uri="{FF2B5EF4-FFF2-40B4-BE49-F238E27FC236}">
                <a16:creationId xmlns:a16="http://schemas.microsoft.com/office/drawing/2014/main" xmlns="" id="{563ADB29-1ECB-472D-8759-26CE362CFDCA}"/>
              </a:ext>
            </a:extLst>
          </p:cNvPr>
          <p:cNvSpPr>
            <a:spLocks noGrp="1"/>
          </p:cNvSpPr>
          <p:nvPr>
            <p:ph idx="1"/>
          </p:nvPr>
        </p:nvSpPr>
        <p:spPr>
          <a:xfrm>
            <a:off x="251520" y="2024844"/>
            <a:ext cx="8640960" cy="2808312"/>
          </a:xfrm>
          <a:prstGeom prst="roundRect">
            <a:avLst/>
          </a:prstGeom>
          <a:solidFill>
            <a:srgbClr val="ABE9FF"/>
          </a:solidFill>
          <a:ln w="28575">
            <a:solidFill>
              <a:srgbClr val="00B0F0"/>
            </a:solidFill>
          </a:ln>
        </p:spPr>
        <p:txBody>
          <a:bodyPr/>
          <a:lstStyle/>
          <a:p>
            <a:r>
              <a:rPr lang="en-US" dirty="0"/>
              <a:t>Conduct high-profile patrols </a:t>
            </a:r>
          </a:p>
          <a:p>
            <a:r>
              <a:rPr lang="en-US" dirty="0"/>
              <a:t>Promote early intervention </a:t>
            </a:r>
          </a:p>
          <a:p>
            <a:r>
              <a:rPr lang="en-GB" dirty="0"/>
              <a:t>Use positive, non-aggressive communication </a:t>
            </a:r>
          </a:p>
          <a:p>
            <a:r>
              <a:rPr lang="en-GB" dirty="0"/>
              <a:t>Promptly report incidents </a:t>
            </a:r>
          </a:p>
          <a:p>
            <a:r>
              <a:rPr lang="en-GB" dirty="0"/>
              <a:t>Accurately record incidents </a:t>
            </a:r>
          </a:p>
          <a:p>
            <a:r>
              <a:rPr lang="en-GB" dirty="0"/>
              <a:t>Liaise with police and other appropriate agencies. </a:t>
            </a:r>
          </a:p>
        </p:txBody>
      </p:sp>
    </p:spTree>
    <p:extLst>
      <p:ext uri="{BB962C8B-B14F-4D97-AF65-F5344CB8AC3E}">
        <p14:creationId xmlns:p14="http://schemas.microsoft.com/office/powerpoint/2010/main" val="83002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FC213A32-39DB-4441-A1B9-3430D01F4772}"/>
              </a:ext>
            </a:extLst>
          </p:cNvPr>
          <p:cNvSpPr txBox="1"/>
          <p:nvPr/>
        </p:nvSpPr>
        <p:spPr>
          <a:xfrm>
            <a:off x="902644" y="1710869"/>
            <a:ext cx="7977518" cy="430887"/>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Identify FIVE factors that could make someone vulnerable.</a:t>
            </a:r>
          </a:p>
        </p:txBody>
      </p:sp>
      <p:sp>
        <p:nvSpPr>
          <p:cNvPr id="21" name="Oval 20">
            <a:extLst>
              <a:ext uri="{FF2B5EF4-FFF2-40B4-BE49-F238E27FC236}">
                <a16:creationId xmlns:a16="http://schemas.microsoft.com/office/drawing/2014/main" xmlns="" id="{05BAA679-EA8F-B04E-88A3-7ECD5C6CDADC}"/>
              </a:ext>
            </a:extLst>
          </p:cNvPr>
          <p:cNvSpPr/>
          <p:nvPr/>
        </p:nvSpPr>
        <p:spPr bwMode="auto">
          <a:xfrm>
            <a:off x="251520" y="1670458"/>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22" name="Rounded Rectangle 21">
            <a:extLst>
              <a:ext uri="{FF2B5EF4-FFF2-40B4-BE49-F238E27FC236}">
                <a16:creationId xmlns:a16="http://schemas.microsoft.com/office/drawing/2014/main" xmlns="" id="{A2C2BB32-8EAF-7A4C-BB15-B15D7414C48A}"/>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3" name="Group 22">
            <a:extLst>
              <a:ext uri="{FF2B5EF4-FFF2-40B4-BE49-F238E27FC236}">
                <a16:creationId xmlns:a16="http://schemas.microsoft.com/office/drawing/2014/main" xmlns="" id="{8D26C9B9-F788-7C42-A6A3-6696705CDAE3}"/>
              </a:ext>
            </a:extLst>
          </p:cNvPr>
          <p:cNvGrpSpPr/>
          <p:nvPr/>
        </p:nvGrpSpPr>
        <p:grpSpPr>
          <a:xfrm>
            <a:off x="395536" y="2506802"/>
            <a:ext cx="12298801" cy="2146334"/>
            <a:chOff x="395536" y="2843919"/>
            <a:chExt cx="12298801" cy="2146334"/>
          </a:xfrm>
        </p:grpSpPr>
        <p:sp>
          <p:nvSpPr>
            <p:cNvPr id="24" name="Rounded Rectangle 23">
              <a:extLst>
                <a:ext uri="{FF2B5EF4-FFF2-40B4-BE49-F238E27FC236}">
                  <a16:creationId xmlns:a16="http://schemas.microsoft.com/office/drawing/2014/main" xmlns="" id="{70355FA1-5FCA-524B-A281-494FDD61944F}"/>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5" name="Rounded Rectangle 24">
              <a:extLst>
                <a:ext uri="{FF2B5EF4-FFF2-40B4-BE49-F238E27FC236}">
                  <a16:creationId xmlns:a16="http://schemas.microsoft.com/office/drawing/2014/main" xmlns="" id="{1DF59D60-622C-E643-BBFB-42B00C3585D7}"/>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6" name="Rounded Rectangle 25">
              <a:extLst>
                <a:ext uri="{FF2B5EF4-FFF2-40B4-BE49-F238E27FC236}">
                  <a16:creationId xmlns:a16="http://schemas.microsoft.com/office/drawing/2014/main" xmlns="" id="{1C3FE0CA-308C-3349-960E-F6B65D3D22EA}"/>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7" name="Rounded Rectangle 26">
              <a:extLst>
                <a:ext uri="{FF2B5EF4-FFF2-40B4-BE49-F238E27FC236}">
                  <a16:creationId xmlns:a16="http://schemas.microsoft.com/office/drawing/2014/main" xmlns="" id="{2C411DFF-C071-8A41-BEDC-8254F4090061}"/>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8" name="Rounded Rectangle 27">
              <a:extLst>
                <a:ext uri="{FF2B5EF4-FFF2-40B4-BE49-F238E27FC236}">
                  <a16:creationId xmlns:a16="http://schemas.microsoft.com/office/drawing/2014/main" xmlns="" id="{FB1B6654-8160-FA4D-9102-2CAF9FA5A857}"/>
                </a:ext>
              </a:extLst>
            </p:cNvPr>
            <p:cNvSpPr/>
            <p:nvPr/>
          </p:nvSpPr>
          <p:spPr bwMode="auto">
            <a:xfrm>
              <a:off x="4525192"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29" name="Rounded Rectangle 28">
              <a:extLst>
                <a:ext uri="{FF2B5EF4-FFF2-40B4-BE49-F238E27FC236}">
                  <a16:creationId xmlns:a16="http://schemas.microsoft.com/office/drawing/2014/main" xmlns="" id="{EF0F3759-3D47-7346-8F12-E0224DE3A9BD}"/>
                </a:ext>
              </a:extLst>
            </p:cNvPr>
            <p:cNvSpPr/>
            <p:nvPr/>
          </p:nvSpPr>
          <p:spPr bwMode="auto">
            <a:xfrm>
              <a:off x="4525192"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sp>
          <p:nvSpPr>
            <p:cNvPr id="30" name="Rounded Rectangle 29">
              <a:extLst>
                <a:ext uri="{FF2B5EF4-FFF2-40B4-BE49-F238E27FC236}">
                  <a16:creationId xmlns:a16="http://schemas.microsoft.com/office/drawing/2014/main" xmlns="" id="{383EF7DE-709D-4844-9C23-9FE9DF0212EC}"/>
                </a:ext>
              </a:extLst>
            </p:cNvPr>
            <p:cNvSpPr/>
            <p:nvPr/>
          </p:nvSpPr>
          <p:spPr bwMode="auto">
            <a:xfrm>
              <a:off x="4370543" y="2843919"/>
              <a:ext cx="8323794" cy="2146334"/>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grpSp>
      <p:sp>
        <p:nvSpPr>
          <p:cNvPr id="31" name="Rounded Rectangle 4">
            <a:extLst>
              <a:ext uri="{FF2B5EF4-FFF2-40B4-BE49-F238E27FC236}">
                <a16:creationId xmlns:a16="http://schemas.microsoft.com/office/drawing/2014/main" xmlns="" id="{1A98B693-1C44-DD48-A915-D0158F76162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2" name="Picture 31">
            <a:extLst>
              <a:ext uri="{FF2B5EF4-FFF2-40B4-BE49-F238E27FC236}">
                <a16:creationId xmlns:a16="http://schemas.microsoft.com/office/drawing/2014/main" xmlns="" id="{ED700D3C-8BC4-8844-8351-084403B31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3" name="TextBox 32">
            <a:extLst>
              <a:ext uri="{FF2B5EF4-FFF2-40B4-BE49-F238E27FC236}">
                <a16:creationId xmlns:a16="http://schemas.microsoft.com/office/drawing/2014/main" xmlns="" id="{1B33C34D-D9BF-B54A-AD69-2F630DB92CDA}"/>
              </a:ext>
            </a:extLst>
          </p:cNvPr>
          <p:cNvSpPr txBox="1"/>
          <p:nvPr/>
        </p:nvSpPr>
        <p:spPr>
          <a:xfrm>
            <a:off x="6729909" y="727695"/>
            <a:ext cx="1514499"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10</a:t>
            </a:r>
          </a:p>
        </p:txBody>
      </p:sp>
    </p:spTree>
    <p:extLst>
      <p:ext uri="{BB962C8B-B14F-4D97-AF65-F5344CB8AC3E}">
        <p14:creationId xmlns:p14="http://schemas.microsoft.com/office/powerpoint/2010/main" val="93435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FC213A32-39DB-4441-A1B9-3430D01F4772}"/>
              </a:ext>
            </a:extLst>
          </p:cNvPr>
          <p:cNvSpPr txBox="1"/>
          <p:nvPr/>
        </p:nvSpPr>
        <p:spPr>
          <a:xfrm>
            <a:off x="902644" y="1710869"/>
            <a:ext cx="7977518" cy="430887"/>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Identify FIVE factors that could make someone vulnerable.</a:t>
            </a:r>
          </a:p>
        </p:txBody>
      </p:sp>
      <p:sp>
        <p:nvSpPr>
          <p:cNvPr id="21" name="Oval 20">
            <a:extLst>
              <a:ext uri="{FF2B5EF4-FFF2-40B4-BE49-F238E27FC236}">
                <a16:creationId xmlns:a16="http://schemas.microsoft.com/office/drawing/2014/main" xmlns="" id="{05BAA679-EA8F-B04E-88A3-7ECD5C6CDADC}"/>
              </a:ext>
            </a:extLst>
          </p:cNvPr>
          <p:cNvSpPr/>
          <p:nvPr/>
        </p:nvSpPr>
        <p:spPr bwMode="auto">
          <a:xfrm>
            <a:off x="251520" y="1670458"/>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22" name="Rounded Rectangle 21">
            <a:extLst>
              <a:ext uri="{FF2B5EF4-FFF2-40B4-BE49-F238E27FC236}">
                <a16:creationId xmlns:a16="http://schemas.microsoft.com/office/drawing/2014/main" xmlns="" id="{A2C2BB32-8EAF-7A4C-BB15-B15D7414C48A}"/>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3" name="Group 22">
            <a:extLst>
              <a:ext uri="{FF2B5EF4-FFF2-40B4-BE49-F238E27FC236}">
                <a16:creationId xmlns:a16="http://schemas.microsoft.com/office/drawing/2014/main" xmlns="" id="{8D26C9B9-F788-7C42-A6A3-6696705CDAE3}"/>
              </a:ext>
            </a:extLst>
          </p:cNvPr>
          <p:cNvGrpSpPr/>
          <p:nvPr/>
        </p:nvGrpSpPr>
        <p:grpSpPr>
          <a:xfrm>
            <a:off x="395536" y="2506802"/>
            <a:ext cx="12298801" cy="2146334"/>
            <a:chOff x="395536" y="2843919"/>
            <a:chExt cx="12298801" cy="2146334"/>
          </a:xfrm>
        </p:grpSpPr>
        <p:sp>
          <p:nvSpPr>
            <p:cNvPr id="24" name="Rounded Rectangle 23">
              <a:extLst>
                <a:ext uri="{FF2B5EF4-FFF2-40B4-BE49-F238E27FC236}">
                  <a16:creationId xmlns:a16="http://schemas.microsoft.com/office/drawing/2014/main" xmlns="" id="{70355FA1-5FCA-524B-A281-494FDD61944F}"/>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5" name="Rounded Rectangle 24">
              <a:extLst>
                <a:ext uri="{FF2B5EF4-FFF2-40B4-BE49-F238E27FC236}">
                  <a16:creationId xmlns:a16="http://schemas.microsoft.com/office/drawing/2014/main" xmlns="" id="{1DF59D60-622C-E643-BBFB-42B00C3585D7}"/>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6" name="Rounded Rectangle 25">
              <a:extLst>
                <a:ext uri="{FF2B5EF4-FFF2-40B4-BE49-F238E27FC236}">
                  <a16:creationId xmlns:a16="http://schemas.microsoft.com/office/drawing/2014/main" xmlns="" id="{1C3FE0CA-308C-3349-960E-F6B65D3D22EA}"/>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7" name="Rounded Rectangle 26">
              <a:extLst>
                <a:ext uri="{FF2B5EF4-FFF2-40B4-BE49-F238E27FC236}">
                  <a16:creationId xmlns:a16="http://schemas.microsoft.com/office/drawing/2014/main" xmlns="" id="{2C411DFF-C071-8A41-BEDC-8254F4090061}"/>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8" name="Rounded Rectangle 27">
              <a:extLst>
                <a:ext uri="{FF2B5EF4-FFF2-40B4-BE49-F238E27FC236}">
                  <a16:creationId xmlns:a16="http://schemas.microsoft.com/office/drawing/2014/main" xmlns="" id="{FB1B6654-8160-FA4D-9102-2CAF9FA5A857}"/>
                </a:ext>
              </a:extLst>
            </p:cNvPr>
            <p:cNvSpPr/>
            <p:nvPr/>
          </p:nvSpPr>
          <p:spPr bwMode="auto">
            <a:xfrm>
              <a:off x="4525192"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29" name="Rounded Rectangle 28">
              <a:extLst>
                <a:ext uri="{FF2B5EF4-FFF2-40B4-BE49-F238E27FC236}">
                  <a16:creationId xmlns:a16="http://schemas.microsoft.com/office/drawing/2014/main" xmlns="" id="{EF0F3759-3D47-7346-8F12-E0224DE3A9BD}"/>
                </a:ext>
              </a:extLst>
            </p:cNvPr>
            <p:cNvSpPr/>
            <p:nvPr/>
          </p:nvSpPr>
          <p:spPr bwMode="auto">
            <a:xfrm>
              <a:off x="4525192"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sp>
          <p:nvSpPr>
            <p:cNvPr id="30" name="Rounded Rectangle 29">
              <a:extLst>
                <a:ext uri="{FF2B5EF4-FFF2-40B4-BE49-F238E27FC236}">
                  <a16:creationId xmlns:a16="http://schemas.microsoft.com/office/drawing/2014/main" xmlns="" id="{383EF7DE-709D-4844-9C23-9FE9DF0212EC}"/>
                </a:ext>
              </a:extLst>
            </p:cNvPr>
            <p:cNvSpPr/>
            <p:nvPr/>
          </p:nvSpPr>
          <p:spPr bwMode="auto">
            <a:xfrm>
              <a:off x="4370543" y="2843919"/>
              <a:ext cx="8323794" cy="2146334"/>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grpSp>
      <p:sp>
        <p:nvSpPr>
          <p:cNvPr id="31" name="Rounded Rectangle 4">
            <a:extLst>
              <a:ext uri="{FF2B5EF4-FFF2-40B4-BE49-F238E27FC236}">
                <a16:creationId xmlns:a16="http://schemas.microsoft.com/office/drawing/2014/main" xmlns="" id="{1A98B693-1C44-DD48-A915-D0158F76162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2" name="Picture 31">
            <a:extLst>
              <a:ext uri="{FF2B5EF4-FFF2-40B4-BE49-F238E27FC236}">
                <a16:creationId xmlns:a16="http://schemas.microsoft.com/office/drawing/2014/main" xmlns="" id="{ED700D3C-8BC4-8844-8351-084403B31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3" name="TextBox 32">
            <a:extLst>
              <a:ext uri="{FF2B5EF4-FFF2-40B4-BE49-F238E27FC236}">
                <a16:creationId xmlns:a16="http://schemas.microsoft.com/office/drawing/2014/main" xmlns="" id="{1B33C34D-D9BF-B54A-AD69-2F630DB92CDA}"/>
              </a:ext>
            </a:extLst>
          </p:cNvPr>
          <p:cNvSpPr txBox="1"/>
          <p:nvPr/>
        </p:nvSpPr>
        <p:spPr>
          <a:xfrm>
            <a:off x="6729909" y="727695"/>
            <a:ext cx="1514499"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10</a:t>
            </a:r>
          </a:p>
        </p:txBody>
      </p:sp>
      <p:sp>
        <p:nvSpPr>
          <p:cNvPr id="34" name="TextBox 33">
            <a:extLst>
              <a:ext uri="{FF2B5EF4-FFF2-40B4-BE49-F238E27FC236}">
                <a16:creationId xmlns:a16="http://schemas.microsoft.com/office/drawing/2014/main" xmlns="" id="{49B7397C-198C-8741-9191-C5C276D2E463}"/>
              </a:ext>
            </a:extLst>
          </p:cNvPr>
          <p:cNvSpPr txBox="1"/>
          <p:nvPr/>
        </p:nvSpPr>
        <p:spPr>
          <a:xfrm>
            <a:off x="1171108" y="2484723"/>
            <a:ext cx="3736327" cy="1778436"/>
          </a:xfrm>
          <a:prstGeom prst="rect">
            <a:avLst/>
          </a:prstGeom>
          <a:noFill/>
        </p:spPr>
        <p:txBody>
          <a:bodyPr wrap="square" rtlCol="0">
            <a:spAutoFit/>
          </a:bodyPr>
          <a:lstStyle/>
          <a:p>
            <a:pPr>
              <a:lnSpc>
                <a:spcPct val="200000"/>
              </a:lnSpc>
              <a:spcBef>
                <a:spcPts val="600"/>
              </a:spcBef>
              <a:buClr>
                <a:srgbClr val="00B0F0"/>
              </a:buClr>
            </a:pPr>
            <a:r>
              <a:rPr lang="en-US" sz="1750" dirty="0">
                <a:solidFill>
                  <a:srgbClr val="FF0000"/>
                </a:solidFill>
              </a:rPr>
              <a:t>Drink</a:t>
            </a:r>
          </a:p>
          <a:p>
            <a:pPr>
              <a:lnSpc>
                <a:spcPct val="200000"/>
              </a:lnSpc>
              <a:spcBef>
                <a:spcPts val="600"/>
              </a:spcBef>
              <a:buClr>
                <a:srgbClr val="00B0F0"/>
              </a:buClr>
            </a:pPr>
            <a:r>
              <a:rPr lang="en-US" sz="1750" dirty="0">
                <a:solidFill>
                  <a:srgbClr val="FF0000"/>
                </a:solidFill>
              </a:rPr>
              <a:t>Drugs</a:t>
            </a:r>
          </a:p>
          <a:p>
            <a:pPr>
              <a:lnSpc>
                <a:spcPct val="200000"/>
              </a:lnSpc>
              <a:spcBef>
                <a:spcPts val="600"/>
              </a:spcBef>
              <a:buClr>
                <a:srgbClr val="00B0F0"/>
              </a:buClr>
            </a:pPr>
            <a:r>
              <a:rPr lang="en-US" sz="1750" dirty="0">
                <a:solidFill>
                  <a:srgbClr val="FF0000"/>
                </a:solidFill>
              </a:rPr>
              <a:t>Alone</a:t>
            </a:r>
          </a:p>
        </p:txBody>
      </p:sp>
      <p:sp>
        <p:nvSpPr>
          <p:cNvPr id="35" name="TextBox 34">
            <a:extLst>
              <a:ext uri="{FF2B5EF4-FFF2-40B4-BE49-F238E27FC236}">
                <a16:creationId xmlns:a16="http://schemas.microsoft.com/office/drawing/2014/main" xmlns="" id="{1059C3F0-6CA8-0F43-8F70-D6BCF50927BA}"/>
              </a:ext>
            </a:extLst>
          </p:cNvPr>
          <p:cNvSpPr txBox="1"/>
          <p:nvPr/>
        </p:nvSpPr>
        <p:spPr>
          <a:xfrm>
            <a:off x="5199031" y="2484723"/>
            <a:ext cx="3736327" cy="1162882"/>
          </a:xfrm>
          <a:prstGeom prst="rect">
            <a:avLst/>
          </a:prstGeom>
          <a:noFill/>
        </p:spPr>
        <p:txBody>
          <a:bodyPr wrap="square" rtlCol="0">
            <a:spAutoFit/>
          </a:bodyPr>
          <a:lstStyle/>
          <a:p>
            <a:pPr>
              <a:lnSpc>
                <a:spcPct val="200000"/>
              </a:lnSpc>
              <a:spcBef>
                <a:spcPts val="600"/>
              </a:spcBef>
              <a:buClr>
                <a:srgbClr val="00B0F0"/>
              </a:buClr>
            </a:pPr>
            <a:r>
              <a:rPr lang="en-US" sz="1750" dirty="0">
                <a:solidFill>
                  <a:srgbClr val="FF0000"/>
                </a:solidFill>
              </a:rPr>
              <a:t>Victim of domestic violence</a:t>
            </a:r>
          </a:p>
          <a:p>
            <a:pPr>
              <a:lnSpc>
                <a:spcPct val="200000"/>
              </a:lnSpc>
              <a:spcBef>
                <a:spcPts val="600"/>
              </a:spcBef>
              <a:buClr>
                <a:srgbClr val="00B0F0"/>
              </a:buClr>
            </a:pPr>
            <a:r>
              <a:rPr lang="en-US" sz="1750" dirty="0">
                <a:solidFill>
                  <a:srgbClr val="FF0000"/>
                </a:solidFill>
              </a:rPr>
              <a:t>Young people (under 18).</a:t>
            </a:r>
          </a:p>
        </p:txBody>
      </p:sp>
    </p:spTree>
    <p:extLst>
      <p:ext uri="{BB962C8B-B14F-4D97-AF65-F5344CB8AC3E}">
        <p14:creationId xmlns:p14="http://schemas.microsoft.com/office/powerpoint/2010/main" val="144420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1D5483E5-FEB9-9944-9BC2-E1389BCE614D}"/>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8E682A98-DCB2-9B43-ABD9-10333D50EB3E}"/>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0D812080-7150-4C46-AEEE-CD9BE6E464A1}"/>
              </a:ext>
            </a:extLst>
          </p:cNvPr>
          <p:cNvSpPr txBox="1"/>
          <p:nvPr/>
        </p:nvSpPr>
        <p:spPr>
          <a:xfrm>
            <a:off x="902644" y="1735191"/>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Identify behaviours that may be exhibited by sexual predators.</a:t>
            </a:r>
          </a:p>
        </p:txBody>
      </p:sp>
      <p:sp>
        <p:nvSpPr>
          <p:cNvPr id="14" name="Oval 13">
            <a:extLst>
              <a:ext uri="{FF2B5EF4-FFF2-40B4-BE49-F238E27FC236}">
                <a16:creationId xmlns:a16="http://schemas.microsoft.com/office/drawing/2014/main" xmlns="" id="{7F016FFC-0193-A545-93A9-891C062492C9}"/>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5" name="Rounded Rectangle 4">
            <a:extLst>
              <a:ext uri="{FF2B5EF4-FFF2-40B4-BE49-F238E27FC236}">
                <a16:creationId xmlns:a16="http://schemas.microsoft.com/office/drawing/2014/main" xmlns="" id="{B954E309-8D54-DB44-BD42-75837A0B8A4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4FC1CE9B-7332-3147-A729-C2A41E9C3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72F36E64-46CD-A24E-9888-439F6E61FDAA}"/>
              </a:ext>
            </a:extLst>
          </p:cNvPr>
          <p:cNvSpPr txBox="1"/>
          <p:nvPr/>
        </p:nvSpPr>
        <p:spPr>
          <a:xfrm>
            <a:off x="6801917" y="727695"/>
            <a:ext cx="1442491"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10</a:t>
            </a:r>
          </a:p>
        </p:txBody>
      </p:sp>
    </p:spTree>
    <p:extLst>
      <p:ext uri="{BB962C8B-B14F-4D97-AF65-F5344CB8AC3E}">
        <p14:creationId xmlns:p14="http://schemas.microsoft.com/office/powerpoint/2010/main" val="331728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1D5483E5-FEB9-9944-9BC2-E1389BCE614D}"/>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8E682A98-DCB2-9B43-ABD9-10333D50EB3E}"/>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0D812080-7150-4C46-AEEE-CD9BE6E464A1}"/>
              </a:ext>
            </a:extLst>
          </p:cNvPr>
          <p:cNvSpPr txBox="1"/>
          <p:nvPr/>
        </p:nvSpPr>
        <p:spPr>
          <a:xfrm>
            <a:off x="902644" y="1735191"/>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Identify behaviours that may be exhibited by sexual predators.</a:t>
            </a:r>
          </a:p>
        </p:txBody>
      </p:sp>
      <p:sp>
        <p:nvSpPr>
          <p:cNvPr id="14" name="Oval 13">
            <a:extLst>
              <a:ext uri="{FF2B5EF4-FFF2-40B4-BE49-F238E27FC236}">
                <a16:creationId xmlns:a16="http://schemas.microsoft.com/office/drawing/2014/main" xmlns="" id="{7F016FFC-0193-A545-93A9-891C062492C9}"/>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5" name="Rounded Rectangle 4">
            <a:extLst>
              <a:ext uri="{FF2B5EF4-FFF2-40B4-BE49-F238E27FC236}">
                <a16:creationId xmlns:a16="http://schemas.microsoft.com/office/drawing/2014/main" xmlns="" id="{B954E309-8D54-DB44-BD42-75837A0B8A4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4FC1CE9B-7332-3147-A729-C2A41E9C3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72F36E64-46CD-A24E-9888-439F6E61FDAA}"/>
              </a:ext>
            </a:extLst>
          </p:cNvPr>
          <p:cNvSpPr txBox="1"/>
          <p:nvPr/>
        </p:nvSpPr>
        <p:spPr>
          <a:xfrm>
            <a:off x="6801917" y="727695"/>
            <a:ext cx="1442491"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10</a:t>
            </a:r>
          </a:p>
        </p:txBody>
      </p:sp>
      <p:sp>
        <p:nvSpPr>
          <p:cNvPr id="18" name="TextBox 17">
            <a:extLst>
              <a:ext uri="{FF2B5EF4-FFF2-40B4-BE49-F238E27FC236}">
                <a16:creationId xmlns:a16="http://schemas.microsoft.com/office/drawing/2014/main" xmlns="" id="{20C74FEC-1351-C045-86CE-EE88F86EABAD}"/>
              </a:ext>
            </a:extLst>
          </p:cNvPr>
          <p:cNvSpPr txBox="1"/>
          <p:nvPr/>
        </p:nvSpPr>
        <p:spPr>
          <a:xfrm>
            <a:off x="458748" y="2852936"/>
            <a:ext cx="8001684" cy="707886"/>
          </a:xfrm>
          <a:prstGeom prst="rect">
            <a:avLst/>
          </a:prstGeom>
          <a:noFill/>
        </p:spPr>
        <p:txBody>
          <a:bodyPr wrap="square" rtlCol="0">
            <a:spAutoFit/>
          </a:bodyPr>
          <a:lstStyle/>
          <a:p>
            <a:pPr>
              <a:spcBef>
                <a:spcPts val="600"/>
              </a:spcBef>
              <a:buClr>
                <a:srgbClr val="00B0F0"/>
              </a:buClr>
            </a:pPr>
            <a:r>
              <a:rPr lang="en-US" sz="1750" dirty="0">
                <a:solidFill>
                  <a:srgbClr val="FF0000"/>
                </a:solidFill>
              </a:rPr>
              <a:t>Close monitoring of vulnerable people e.g. someone looking lost or alone</a:t>
            </a:r>
          </a:p>
          <a:p>
            <a:pPr>
              <a:spcBef>
                <a:spcPts val="600"/>
              </a:spcBef>
              <a:buClr>
                <a:srgbClr val="00B0F0"/>
              </a:buClr>
            </a:pPr>
            <a:r>
              <a:rPr lang="en-US" sz="1750" dirty="0">
                <a:solidFill>
                  <a:srgbClr val="FF0000"/>
                </a:solidFill>
              </a:rPr>
              <a:t>Buying drinks for people who are already intoxicated.</a:t>
            </a:r>
          </a:p>
        </p:txBody>
      </p:sp>
    </p:spTree>
    <p:extLst>
      <p:ext uri="{BB962C8B-B14F-4D97-AF65-F5344CB8AC3E}">
        <p14:creationId xmlns:p14="http://schemas.microsoft.com/office/powerpoint/2010/main" val="292041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Community safety initiatives</a:t>
            </a:r>
          </a:p>
        </p:txBody>
      </p:sp>
      <p:sp>
        <p:nvSpPr>
          <p:cNvPr id="3" name="Rounded Rectangle 2"/>
          <p:cNvSpPr/>
          <p:nvPr/>
        </p:nvSpPr>
        <p:spPr>
          <a:xfrm>
            <a:off x="251520" y="1300198"/>
            <a:ext cx="8064896" cy="4257604"/>
          </a:xfrm>
          <a:prstGeom prst="roundRect">
            <a:avLst>
              <a:gd name="adj" fmla="val 12417"/>
            </a:avLst>
          </a:prstGeom>
          <a:ln w="38100">
            <a:solidFill>
              <a:srgbClr val="00B0F0"/>
            </a:solidFill>
          </a:ln>
        </p:spPr>
        <p:txBody>
          <a:bodyPr wrap="square" anchor="ctr">
            <a:spAutoFit/>
          </a:body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lang="en-GB" sz="2200" kern="0" dirty="0">
                <a:solidFill>
                  <a:srgbClr val="000000"/>
                </a:solidFill>
                <a:latin typeface="Arial"/>
                <a:cs typeface="Arial"/>
              </a:rPr>
              <a:t>Improving the physical security of vulnerable areas</a:t>
            </a:r>
            <a:endParaRPr kumimoji="0" lang="en-GB" sz="2200" b="1" i="0" u="none" strike="noStrike" kern="0" cap="none" spc="0" normalizeH="0" baseline="0" noProof="0" dirty="0">
              <a:ln>
                <a:noFill/>
              </a:ln>
              <a:solidFill>
                <a:srgbClr val="000000"/>
              </a:solidFill>
              <a:effectLst/>
              <a:uLnTx/>
              <a:uFillTx/>
              <a:latin typeface="Arial"/>
              <a:cs typeface="Arial"/>
            </a:endParaRPr>
          </a:p>
          <a:p>
            <a:pPr marL="342900" indent="-342900" eaLnBrk="0" hangingPunct="0">
              <a:spcBef>
                <a:spcPct val="20000"/>
              </a:spcBef>
              <a:buClr>
                <a:srgbClr val="00B0F0"/>
              </a:buClr>
              <a:buFont typeface="Arial" panose="020B0604020202020204" pitchFamily="34" charset="0"/>
              <a:buChar char="●"/>
              <a:defRPr/>
            </a:pPr>
            <a:r>
              <a:rPr lang="en-US" sz="2200" kern="0" dirty="0">
                <a:solidFill>
                  <a:srgbClr val="000000"/>
                </a:solidFill>
                <a:latin typeface="Arial"/>
                <a:cs typeface="Arial"/>
              </a:rPr>
              <a:t>Improve the environment </a:t>
            </a:r>
          </a:p>
          <a:p>
            <a:pPr marL="342900" indent="-342900" eaLnBrk="0" hangingPunct="0">
              <a:spcBef>
                <a:spcPct val="20000"/>
              </a:spcBef>
              <a:buClr>
                <a:srgbClr val="00B0F0"/>
              </a:buClr>
              <a:buFont typeface="Arial" panose="020B0604020202020204" pitchFamily="34" charset="0"/>
              <a:buChar char="●"/>
              <a:defRPr/>
            </a:pPr>
            <a:r>
              <a:rPr lang="en-US" sz="2200" kern="0" dirty="0">
                <a:solidFill>
                  <a:srgbClr val="000000"/>
                </a:solidFill>
                <a:latin typeface="Arial"/>
                <a:cs typeface="Arial"/>
              </a:rPr>
              <a:t>Removing the means and opportunities to commit crime</a:t>
            </a:r>
            <a:endParaRPr lang="en-GB" sz="2200" kern="0" dirty="0">
              <a:solidFill>
                <a:srgbClr val="000000"/>
              </a:solidFill>
              <a:latin typeface="Arial"/>
              <a:cs typeface="Arial"/>
            </a:endParaRPr>
          </a:p>
          <a:p>
            <a:pPr marL="342900" lvl="0" indent="-342900" eaLnBrk="0" hangingPunct="0">
              <a:spcBef>
                <a:spcPct val="20000"/>
              </a:spcBef>
              <a:buClr>
                <a:srgbClr val="00B0F0"/>
              </a:buClr>
              <a:buFont typeface="Arial" panose="020B0604020202020204" pitchFamily="34" charset="0"/>
              <a:buChar char="●"/>
              <a:defRPr/>
            </a:pPr>
            <a:r>
              <a:rPr lang="en-US" sz="2200" kern="0" dirty="0">
                <a:solidFill>
                  <a:srgbClr val="000000"/>
                </a:solidFill>
                <a:latin typeface="Arial"/>
                <a:cs typeface="Arial"/>
              </a:rPr>
              <a:t>Provide funding for extra lighting and CCTV Communal radio systems</a:t>
            </a:r>
            <a:endParaRPr lang="en-GB" sz="2200" kern="0" dirty="0">
              <a:solidFill>
                <a:srgbClr val="000000"/>
              </a:solidFill>
              <a:latin typeface="Arial"/>
              <a:cs typeface="Arial"/>
            </a:endParaRPr>
          </a:p>
          <a:p>
            <a:pPr marL="342900" indent="-342900" eaLnBrk="0" hangingPunct="0">
              <a:spcBef>
                <a:spcPct val="20000"/>
              </a:spcBef>
              <a:buClr>
                <a:srgbClr val="00B0F0"/>
              </a:buClr>
              <a:buFont typeface="Arial" panose="020B0604020202020204" pitchFamily="34" charset="0"/>
              <a:buChar char="●"/>
              <a:defRPr/>
            </a:pPr>
            <a:r>
              <a:rPr lang="en-US" sz="2200" kern="0" dirty="0" err="1">
                <a:solidFill>
                  <a:srgbClr val="000000"/>
                </a:solidFill>
                <a:latin typeface="Arial"/>
                <a:cs typeface="Arial"/>
              </a:rPr>
              <a:t>Pubwatch</a:t>
            </a:r>
            <a:r>
              <a:rPr lang="en-US" sz="2200" kern="0" dirty="0">
                <a:solidFill>
                  <a:srgbClr val="000000"/>
                </a:solidFill>
                <a:latin typeface="Arial"/>
                <a:cs typeface="Arial"/>
              </a:rPr>
              <a:t>/</a:t>
            </a:r>
            <a:r>
              <a:rPr lang="en-US" sz="2200" kern="0" dirty="0" err="1">
                <a:solidFill>
                  <a:srgbClr val="000000"/>
                </a:solidFill>
                <a:latin typeface="Arial"/>
                <a:cs typeface="Arial"/>
              </a:rPr>
              <a:t>Shopwatch</a:t>
            </a:r>
            <a:r>
              <a:rPr lang="en-US" sz="2200" kern="0" dirty="0">
                <a:solidFill>
                  <a:srgbClr val="000000"/>
                </a:solidFill>
                <a:latin typeface="Arial"/>
                <a:cs typeface="Arial"/>
              </a:rPr>
              <a:t> initiatives</a:t>
            </a:r>
            <a:endParaRPr lang="en-GB" sz="2200" kern="0" dirty="0">
              <a:solidFill>
                <a:srgbClr val="000000"/>
              </a:solidFill>
              <a:latin typeface="Arial"/>
              <a:cs typeface="Arial"/>
            </a:endParaRP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Warning signs</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Using CCTV</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Using the yellow and red warning cards.</a:t>
            </a:r>
          </a:p>
        </p:txBody>
      </p:sp>
      <p:pic>
        <p:nvPicPr>
          <p:cNvPr id="2050" name="Picture 2" descr="\\DESIGNARCHIVE\Archive\Image Bank\Photography\Security\CCTV\CCTV Van London Eye 2 (smaller).png"/>
          <p:cNvPicPr>
            <a:picLocks noChangeAspect="1" noChangeArrowheads="1"/>
          </p:cNvPicPr>
          <p:nvPr/>
        </p:nvPicPr>
        <p:blipFill rotWithShape="1">
          <a:blip r:embed="rId3">
            <a:extLst>
              <a:ext uri="{28A0092B-C50C-407E-A947-70E740481C1C}">
                <a14:useLocalDpi xmlns:a14="http://schemas.microsoft.com/office/drawing/2010/main" val="0"/>
              </a:ext>
            </a:extLst>
          </a:blip>
          <a:srcRect l="30957" t="16119" b="17047"/>
          <a:stretch/>
        </p:blipFill>
        <p:spPr bwMode="auto">
          <a:xfrm>
            <a:off x="6876256" y="3454438"/>
            <a:ext cx="1904350" cy="2459751"/>
          </a:xfrm>
          <a:prstGeom prst="round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7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FC213A32-39DB-4441-A1B9-3430D01F4772}"/>
              </a:ext>
            </a:extLst>
          </p:cNvPr>
          <p:cNvSpPr txBox="1"/>
          <p:nvPr/>
        </p:nvSpPr>
        <p:spPr>
          <a:xfrm>
            <a:off x="902644" y="1627639"/>
            <a:ext cx="7977518" cy="461665"/>
          </a:xfrm>
          <a:prstGeom prst="rect">
            <a:avLst/>
          </a:prstGeom>
          <a:noFill/>
        </p:spPr>
        <p:txBody>
          <a:bodyPr wrap="square" rtlCol="0">
            <a:spAutoFit/>
          </a:bodyPr>
          <a:lstStyle/>
          <a:p>
            <a:pPr lvl="0" eaLnBrk="0" hangingPunct="0">
              <a:spcBef>
                <a:spcPct val="20000"/>
              </a:spcBef>
              <a:buClr>
                <a:srgbClr val="00B0F0"/>
              </a:buClr>
              <a:defRPr/>
            </a:pPr>
            <a:r>
              <a:rPr lang="en-GB" kern="0" dirty="0">
                <a:solidFill>
                  <a:schemeClr val="tx1"/>
                </a:solidFill>
                <a:latin typeface="Arial"/>
                <a:cs typeface="Arial"/>
              </a:rPr>
              <a:t>Identify indicators of abuse.</a:t>
            </a:r>
            <a:endParaRPr lang="en-GB" kern="0" dirty="0">
              <a:solidFill>
                <a:schemeClr val="tx1"/>
              </a:solidFill>
              <a:highlight>
                <a:srgbClr val="FF0000"/>
              </a:highlight>
              <a:latin typeface="Arial"/>
              <a:cs typeface="Arial"/>
            </a:endParaRPr>
          </a:p>
        </p:txBody>
      </p:sp>
      <p:sp>
        <p:nvSpPr>
          <p:cNvPr id="21" name="Oval 20">
            <a:extLst>
              <a:ext uri="{FF2B5EF4-FFF2-40B4-BE49-F238E27FC236}">
                <a16:creationId xmlns:a16="http://schemas.microsoft.com/office/drawing/2014/main" xmlns="" id="{05BAA679-EA8F-B04E-88A3-7ECD5C6CDADC}"/>
              </a:ext>
            </a:extLst>
          </p:cNvPr>
          <p:cNvSpPr/>
          <p:nvPr/>
        </p:nvSpPr>
        <p:spPr bwMode="auto">
          <a:xfrm>
            <a:off x="251520" y="1587228"/>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22" name="Rounded Rectangle 21">
            <a:extLst>
              <a:ext uri="{FF2B5EF4-FFF2-40B4-BE49-F238E27FC236}">
                <a16:creationId xmlns:a16="http://schemas.microsoft.com/office/drawing/2014/main" xmlns="" id="{A2C2BB32-8EAF-7A4C-BB15-B15D7414C48A}"/>
              </a:ext>
            </a:extLst>
          </p:cNvPr>
          <p:cNvSpPr/>
          <p:nvPr/>
        </p:nvSpPr>
        <p:spPr bwMode="auto">
          <a:xfrm>
            <a:off x="251520" y="2293413"/>
            <a:ext cx="8640960" cy="3439843"/>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3" name="Group 22">
            <a:extLst>
              <a:ext uri="{FF2B5EF4-FFF2-40B4-BE49-F238E27FC236}">
                <a16:creationId xmlns:a16="http://schemas.microsoft.com/office/drawing/2014/main" xmlns="" id="{8D26C9B9-F788-7C42-A6A3-6696705CDAE3}"/>
              </a:ext>
            </a:extLst>
          </p:cNvPr>
          <p:cNvGrpSpPr/>
          <p:nvPr/>
        </p:nvGrpSpPr>
        <p:grpSpPr>
          <a:xfrm>
            <a:off x="395536" y="2506802"/>
            <a:ext cx="8323794" cy="2938422"/>
            <a:chOff x="395536" y="2843919"/>
            <a:chExt cx="8323794" cy="2938422"/>
          </a:xfrm>
        </p:grpSpPr>
        <p:sp>
          <p:nvSpPr>
            <p:cNvPr id="24" name="Rounded Rectangle 23">
              <a:extLst>
                <a:ext uri="{FF2B5EF4-FFF2-40B4-BE49-F238E27FC236}">
                  <a16:creationId xmlns:a16="http://schemas.microsoft.com/office/drawing/2014/main" xmlns="" id="{70355FA1-5FCA-524B-A281-494FDD61944F}"/>
                </a:ext>
              </a:extLst>
            </p:cNvPr>
            <p:cNvSpPr/>
            <p:nvPr/>
          </p:nvSpPr>
          <p:spPr bwMode="auto">
            <a:xfrm>
              <a:off x="395536" y="2843919"/>
              <a:ext cx="8323794" cy="293842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5" name="Rounded Rectangle 24">
              <a:extLst>
                <a:ext uri="{FF2B5EF4-FFF2-40B4-BE49-F238E27FC236}">
                  <a16:creationId xmlns:a16="http://schemas.microsoft.com/office/drawing/2014/main" xmlns="" id="{1DF59D60-622C-E643-BBFB-42B00C3585D7}"/>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6" name="Rounded Rectangle 25">
              <a:extLst>
                <a:ext uri="{FF2B5EF4-FFF2-40B4-BE49-F238E27FC236}">
                  <a16:creationId xmlns:a16="http://schemas.microsoft.com/office/drawing/2014/main" xmlns="" id="{1C3FE0CA-308C-3349-960E-F6B65D3D22EA}"/>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7" name="Rounded Rectangle 26">
              <a:extLst>
                <a:ext uri="{FF2B5EF4-FFF2-40B4-BE49-F238E27FC236}">
                  <a16:creationId xmlns:a16="http://schemas.microsoft.com/office/drawing/2014/main" xmlns="" id="{2C411DFF-C071-8A41-BEDC-8254F4090061}"/>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16" name="Rounded Rectangle 15">
              <a:extLst>
                <a:ext uri="{FF2B5EF4-FFF2-40B4-BE49-F238E27FC236}">
                  <a16:creationId xmlns:a16="http://schemas.microsoft.com/office/drawing/2014/main" xmlns="" id="{86398BCB-2BF1-4D4E-9F06-7CDAAF09B095}"/>
                </a:ext>
              </a:extLst>
            </p:cNvPr>
            <p:cNvSpPr/>
            <p:nvPr/>
          </p:nvSpPr>
          <p:spPr bwMode="auto">
            <a:xfrm>
              <a:off x="611560" y="4843582"/>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31" name="Rounded Rectangle 4">
            <a:extLst>
              <a:ext uri="{FF2B5EF4-FFF2-40B4-BE49-F238E27FC236}">
                <a16:creationId xmlns:a16="http://schemas.microsoft.com/office/drawing/2014/main" xmlns="" id="{1A98B693-1C44-DD48-A915-D0158F76162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2" name="Picture 31">
            <a:extLst>
              <a:ext uri="{FF2B5EF4-FFF2-40B4-BE49-F238E27FC236}">
                <a16:creationId xmlns:a16="http://schemas.microsoft.com/office/drawing/2014/main" xmlns="" id="{ED700D3C-8BC4-8844-8351-084403B31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3" name="TextBox 32">
            <a:extLst>
              <a:ext uri="{FF2B5EF4-FFF2-40B4-BE49-F238E27FC236}">
                <a16:creationId xmlns:a16="http://schemas.microsoft.com/office/drawing/2014/main" xmlns="" id="{1B33C34D-D9BF-B54A-AD69-2F630DB92CDA}"/>
              </a:ext>
            </a:extLst>
          </p:cNvPr>
          <p:cNvSpPr txBox="1"/>
          <p:nvPr/>
        </p:nvSpPr>
        <p:spPr>
          <a:xfrm>
            <a:off x="6729909" y="727695"/>
            <a:ext cx="1514499"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10</a:t>
            </a:r>
          </a:p>
        </p:txBody>
      </p:sp>
    </p:spTree>
    <p:extLst>
      <p:ext uri="{BB962C8B-B14F-4D97-AF65-F5344CB8AC3E}">
        <p14:creationId xmlns:p14="http://schemas.microsoft.com/office/powerpoint/2010/main" val="165995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FC213A32-39DB-4441-A1B9-3430D01F4772}"/>
              </a:ext>
            </a:extLst>
          </p:cNvPr>
          <p:cNvSpPr txBox="1"/>
          <p:nvPr/>
        </p:nvSpPr>
        <p:spPr>
          <a:xfrm>
            <a:off x="902644" y="1627639"/>
            <a:ext cx="7977518" cy="461665"/>
          </a:xfrm>
          <a:prstGeom prst="rect">
            <a:avLst/>
          </a:prstGeom>
          <a:noFill/>
        </p:spPr>
        <p:txBody>
          <a:bodyPr wrap="square" rtlCol="0">
            <a:spAutoFit/>
          </a:bodyPr>
          <a:lstStyle/>
          <a:p>
            <a:pPr lvl="0" eaLnBrk="0" hangingPunct="0">
              <a:spcBef>
                <a:spcPct val="20000"/>
              </a:spcBef>
              <a:buClr>
                <a:srgbClr val="00B0F0"/>
              </a:buClr>
              <a:defRPr/>
            </a:pPr>
            <a:r>
              <a:rPr lang="en-GB" kern="0" dirty="0">
                <a:solidFill>
                  <a:schemeClr val="tx1"/>
                </a:solidFill>
                <a:latin typeface="Arial"/>
                <a:cs typeface="Arial"/>
              </a:rPr>
              <a:t>Identify indicators of abuse.</a:t>
            </a:r>
            <a:endParaRPr lang="en-GB" kern="0" dirty="0">
              <a:solidFill>
                <a:schemeClr val="tx1"/>
              </a:solidFill>
              <a:highlight>
                <a:srgbClr val="FF0000"/>
              </a:highlight>
              <a:latin typeface="Arial"/>
              <a:cs typeface="Arial"/>
            </a:endParaRPr>
          </a:p>
        </p:txBody>
      </p:sp>
      <p:sp>
        <p:nvSpPr>
          <p:cNvPr id="21" name="Oval 20">
            <a:extLst>
              <a:ext uri="{FF2B5EF4-FFF2-40B4-BE49-F238E27FC236}">
                <a16:creationId xmlns:a16="http://schemas.microsoft.com/office/drawing/2014/main" xmlns="" id="{05BAA679-EA8F-B04E-88A3-7ECD5C6CDADC}"/>
              </a:ext>
            </a:extLst>
          </p:cNvPr>
          <p:cNvSpPr/>
          <p:nvPr/>
        </p:nvSpPr>
        <p:spPr bwMode="auto">
          <a:xfrm>
            <a:off x="251520" y="1587228"/>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22" name="Rounded Rectangle 21">
            <a:extLst>
              <a:ext uri="{FF2B5EF4-FFF2-40B4-BE49-F238E27FC236}">
                <a16:creationId xmlns:a16="http://schemas.microsoft.com/office/drawing/2014/main" xmlns="" id="{A2C2BB32-8EAF-7A4C-BB15-B15D7414C48A}"/>
              </a:ext>
            </a:extLst>
          </p:cNvPr>
          <p:cNvSpPr/>
          <p:nvPr/>
        </p:nvSpPr>
        <p:spPr bwMode="auto">
          <a:xfrm>
            <a:off x="251520" y="2293413"/>
            <a:ext cx="8640960" cy="3439843"/>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3" name="Group 22">
            <a:extLst>
              <a:ext uri="{FF2B5EF4-FFF2-40B4-BE49-F238E27FC236}">
                <a16:creationId xmlns:a16="http://schemas.microsoft.com/office/drawing/2014/main" xmlns="" id="{8D26C9B9-F788-7C42-A6A3-6696705CDAE3}"/>
              </a:ext>
            </a:extLst>
          </p:cNvPr>
          <p:cNvGrpSpPr/>
          <p:nvPr/>
        </p:nvGrpSpPr>
        <p:grpSpPr>
          <a:xfrm>
            <a:off x="395536" y="2506802"/>
            <a:ext cx="8323794" cy="2938422"/>
            <a:chOff x="395536" y="2843919"/>
            <a:chExt cx="8323794" cy="2938422"/>
          </a:xfrm>
        </p:grpSpPr>
        <p:sp>
          <p:nvSpPr>
            <p:cNvPr id="24" name="Rounded Rectangle 23">
              <a:extLst>
                <a:ext uri="{FF2B5EF4-FFF2-40B4-BE49-F238E27FC236}">
                  <a16:creationId xmlns:a16="http://schemas.microsoft.com/office/drawing/2014/main" xmlns="" id="{70355FA1-5FCA-524B-A281-494FDD61944F}"/>
                </a:ext>
              </a:extLst>
            </p:cNvPr>
            <p:cNvSpPr/>
            <p:nvPr/>
          </p:nvSpPr>
          <p:spPr bwMode="auto">
            <a:xfrm>
              <a:off x="395536" y="2843919"/>
              <a:ext cx="8323794" cy="293842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5" name="Rounded Rectangle 24">
              <a:extLst>
                <a:ext uri="{FF2B5EF4-FFF2-40B4-BE49-F238E27FC236}">
                  <a16:creationId xmlns:a16="http://schemas.microsoft.com/office/drawing/2014/main" xmlns="" id="{1DF59D60-622C-E643-BBFB-42B00C3585D7}"/>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6" name="Rounded Rectangle 25">
              <a:extLst>
                <a:ext uri="{FF2B5EF4-FFF2-40B4-BE49-F238E27FC236}">
                  <a16:creationId xmlns:a16="http://schemas.microsoft.com/office/drawing/2014/main" xmlns="" id="{1C3FE0CA-308C-3349-960E-F6B65D3D22EA}"/>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7" name="Rounded Rectangle 26">
              <a:extLst>
                <a:ext uri="{FF2B5EF4-FFF2-40B4-BE49-F238E27FC236}">
                  <a16:creationId xmlns:a16="http://schemas.microsoft.com/office/drawing/2014/main" xmlns="" id="{2C411DFF-C071-8A41-BEDC-8254F4090061}"/>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16" name="Rounded Rectangle 15">
              <a:extLst>
                <a:ext uri="{FF2B5EF4-FFF2-40B4-BE49-F238E27FC236}">
                  <a16:creationId xmlns:a16="http://schemas.microsoft.com/office/drawing/2014/main" xmlns="" id="{86398BCB-2BF1-4D4E-9F06-7CDAAF09B095}"/>
                </a:ext>
              </a:extLst>
            </p:cNvPr>
            <p:cNvSpPr/>
            <p:nvPr/>
          </p:nvSpPr>
          <p:spPr bwMode="auto">
            <a:xfrm>
              <a:off x="611560" y="4843582"/>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grpSp>
      <p:sp>
        <p:nvSpPr>
          <p:cNvPr id="31" name="Rounded Rectangle 4">
            <a:extLst>
              <a:ext uri="{FF2B5EF4-FFF2-40B4-BE49-F238E27FC236}">
                <a16:creationId xmlns:a16="http://schemas.microsoft.com/office/drawing/2014/main" xmlns="" id="{1A98B693-1C44-DD48-A915-D0158F76162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2" name="Picture 31">
            <a:extLst>
              <a:ext uri="{FF2B5EF4-FFF2-40B4-BE49-F238E27FC236}">
                <a16:creationId xmlns:a16="http://schemas.microsoft.com/office/drawing/2014/main" xmlns="" id="{ED700D3C-8BC4-8844-8351-084403B31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3" name="TextBox 32">
            <a:extLst>
              <a:ext uri="{FF2B5EF4-FFF2-40B4-BE49-F238E27FC236}">
                <a16:creationId xmlns:a16="http://schemas.microsoft.com/office/drawing/2014/main" xmlns="" id="{1B33C34D-D9BF-B54A-AD69-2F630DB92CDA}"/>
              </a:ext>
            </a:extLst>
          </p:cNvPr>
          <p:cNvSpPr txBox="1"/>
          <p:nvPr/>
        </p:nvSpPr>
        <p:spPr>
          <a:xfrm>
            <a:off x="6729909" y="727695"/>
            <a:ext cx="1514499"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10</a:t>
            </a:r>
          </a:p>
        </p:txBody>
      </p:sp>
      <p:sp>
        <p:nvSpPr>
          <p:cNvPr id="17" name="TextBox 16">
            <a:extLst>
              <a:ext uri="{FF2B5EF4-FFF2-40B4-BE49-F238E27FC236}">
                <a16:creationId xmlns:a16="http://schemas.microsoft.com/office/drawing/2014/main" xmlns="" id="{B99699F8-97E1-A342-A657-A4093DA32A93}"/>
              </a:ext>
            </a:extLst>
          </p:cNvPr>
          <p:cNvSpPr txBox="1"/>
          <p:nvPr/>
        </p:nvSpPr>
        <p:spPr>
          <a:xfrm>
            <a:off x="1223576" y="2484723"/>
            <a:ext cx="7308864" cy="2393989"/>
          </a:xfrm>
          <a:prstGeom prst="rect">
            <a:avLst/>
          </a:prstGeom>
          <a:noFill/>
        </p:spPr>
        <p:txBody>
          <a:bodyPr wrap="square" rtlCol="0">
            <a:spAutoFit/>
          </a:bodyPr>
          <a:lstStyle/>
          <a:p>
            <a:pPr>
              <a:lnSpc>
                <a:spcPct val="200000"/>
              </a:lnSpc>
              <a:spcBef>
                <a:spcPts val="600"/>
              </a:spcBef>
              <a:buClr>
                <a:srgbClr val="00B0F0"/>
              </a:buClr>
            </a:pPr>
            <a:r>
              <a:rPr lang="en-US" sz="1750" dirty="0">
                <a:solidFill>
                  <a:srgbClr val="FF0000"/>
                </a:solidFill>
              </a:rPr>
              <a:t>Restricted freedoms of individuals</a:t>
            </a:r>
          </a:p>
          <a:p>
            <a:pPr>
              <a:lnSpc>
                <a:spcPct val="200000"/>
              </a:lnSpc>
              <a:spcBef>
                <a:spcPts val="600"/>
              </a:spcBef>
              <a:buClr>
                <a:srgbClr val="00B0F0"/>
              </a:buClr>
            </a:pPr>
            <a:r>
              <a:rPr lang="en-US" sz="1750" dirty="0">
                <a:solidFill>
                  <a:srgbClr val="FF0000"/>
                </a:solidFill>
              </a:rPr>
              <a:t>Unexplained bruising</a:t>
            </a:r>
          </a:p>
          <a:p>
            <a:pPr>
              <a:lnSpc>
                <a:spcPct val="200000"/>
              </a:lnSpc>
              <a:spcBef>
                <a:spcPts val="600"/>
              </a:spcBef>
              <a:buClr>
                <a:srgbClr val="00B0F0"/>
              </a:buClr>
            </a:pPr>
            <a:r>
              <a:rPr lang="en-US" sz="1750" dirty="0">
                <a:solidFill>
                  <a:srgbClr val="FF0000"/>
                </a:solidFill>
              </a:rPr>
              <a:t>Lack of confidence and insecurity</a:t>
            </a:r>
          </a:p>
          <a:p>
            <a:pPr>
              <a:lnSpc>
                <a:spcPct val="200000"/>
              </a:lnSpc>
              <a:spcBef>
                <a:spcPts val="600"/>
              </a:spcBef>
              <a:buClr>
                <a:srgbClr val="00B0F0"/>
              </a:buClr>
            </a:pPr>
            <a:r>
              <a:rPr lang="en-US" sz="1750" dirty="0">
                <a:solidFill>
                  <a:srgbClr val="FF0000"/>
                </a:solidFill>
              </a:rPr>
              <a:t>Change of personal circumstances.</a:t>
            </a:r>
          </a:p>
        </p:txBody>
      </p:sp>
    </p:spTree>
    <p:extLst>
      <p:ext uri="{BB962C8B-B14F-4D97-AF65-F5344CB8AC3E}">
        <p14:creationId xmlns:p14="http://schemas.microsoft.com/office/powerpoint/2010/main" val="410841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Post-incident management</a:t>
            </a:r>
          </a:p>
        </p:txBody>
      </p:sp>
      <p:grpSp>
        <p:nvGrpSpPr>
          <p:cNvPr id="6" name="Group 5">
            <a:extLst>
              <a:ext uri="{FF2B5EF4-FFF2-40B4-BE49-F238E27FC236}">
                <a16:creationId xmlns:a16="http://schemas.microsoft.com/office/drawing/2014/main" xmlns="" id="{003257EB-C17D-40A0-9E72-D4454A7CC1EE}"/>
              </a:ext>
            </a:extLst>
          </p:cNvPr>
          <p:cNvGrpSpPr/>
          <p:nvPr/>
        </p:nvGrpSpPr>
        <p:grpSpPr>
          <a:xfrm>
            <a:off x="7148569" y="4455358"/>
            <a:ext cx="1976777" cy="1638035"/>
            <a:chOff x="7221769" y="4437151"/>
            <a:chExt cx="1976777" cy="1638035"/>
          </a:xfrm>
        </p:grpSpPr>
        <p:sp>
          <p:nvSpPr>
            <p:cNvPr id="7" name="Oval 5">
              <a:hlinkClick r:id="" action="ppaction://noaction"/>
              <a:extLst>
                <a:ext uri="{FF2B5EF4-FFF2-40B4-BE49-F238E27FC236}">
                  <a16:creationId xmlns:a16="http://schemas.microsoft.com/office/drawing/2014/main" xmlns="" id="{F7D450B1-F11F-489F-83DF-D2FED762A799}"/>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000" b="1" dirty="0">
                  <a:solidFill>
                    <a:prstClr val="white"/>
                  </a:solidFill>
                  <a:ea typeface="MS PGothic" pitchFamily="34" charset="-128"/>
                </a:rPr>
                <a:t>1:11</a:t>
              </a:r>
            </a:p>
          </p:txBody>
        </p:sp>
        <p:pic>
          <p:nvPicPr>
            <p:cNvPr id="8" name="Picture 7">
              <a:extLst>
                <a:ext uri="{FF2B5EF4-FFF2-40B4-BE49-F238E27FC236}">
                  <a16:creationId xmlns:a16="http://schemas.microsoft.com/office/drawing/2014/main" xmlns="" id="{DCBBE8DD-E3A9-46E2-8777-01F094516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extLst>
      <p:ext uri="{BB962C8B-B14F-4D97-AF65-F5344CB8AC3E}">
        <p14:creationId xmlns:p14="http://schemas.microsoft.com/office/powerpoint/2010/main" val="61661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Post-incident</a:t>
            </a:r>
            <a:endParaRPr lang="en-GB" dirty="0"/>
          </a:p>
        </p:txBody>
      </p:sp>
      <p:sp>
        <p:nvSpPr>
          <p:cNvPr id="5" name="Content Placeholder 4"/>
          <p:cNvSpPr>
            <a:spLocks noGrp="1"/>
          </p:cNvSpPr>
          <p:nvPr>
            <p:ph idx="4294967295"/>
          </p:nvPr>
        </p:nvSpPr>
        <p:spPr>
          <a:xfrm>
            <a:off x="358775" y="2564904"/>
            <a:ext cx="8785225" cy="3497262"/>
          </a:xfrm>
          <a:prstGeom prst="rect">
            <a:avLst/>
          </a:prstGeom>
        </p:spPr>
        <p:txBody>
          <a:bodyPr/>
          <a:lstStyle/>
          <a:p>
            <a:pPr>
              <a:buClr>
                <a:srgbClr val="00B0F0"/>
              </a:buClr>
            </a:pPr>
            <a:r>
              <a:rPr lang="en-GB" sz="2200" dirty="0"/>
              <a:t>violence in the workplace</a:t>
            </a:r>
          </a:p>
          <a:p>
            <a:pPr>
              <a:buClr>
                <a:srgbClr val="00B0F0"/>
              </a:buClr>
            </a:pPr>
            <a:r>
              <a:rPr lang="en-GB" sz="2200" dirty="0"/>
              <a:t>a first-aid incident such as a heart attack or seizure</a:t>
            </a:r>
          </a:p>
          <a:p>
            <a:pPr>
              <a:buClr>
                <a:srgbClr val="00B0F0"/>
              </a:buClr>
            </a:pPr>
            <a:r>
              <a:rPr lang="en-GB" sz="2200" dirty="0"/>
              <a:t>a traffic accident</a:t>
            </a:r>
          </a:p>
          <a:p>
            <a:pPr>
              <a:buClr>
                <a:srgbClr val="00B0F0"/>
              </a:buClr>
            </a:pPr>
            <a:r>
              <a:rPr lang="en-GB" sz="2200" dirty="0"/>
              <a:t>serious injury from equipment</a:t>
            </a:r>
          </a:p>
          <a:p>
            <a:pPr>
              <a:buClr>
                <a:srgbClr val="00B0F0"/>
              </a:buClr>
            </a:pPr>
            <a:r>
              <a:rPr lang="en-GB" sz="2200" dirty="0"/>
              <a:t>a lost child.</a:t>
            </a:r>
          </a:p>
          <a:p>
            <a:pPr>
              <a:buClr>
                <a:srgbClr val="00B0F0"/>
              </a:buClr>
            </a:pPr>
            <a:endParaRPr lang="en-GB" dirty="0"/>
          </a:p>
        </p:txBody>
      </p:sp>
      <p:sp>
        <p:nvSpPr>
          <p:cNvPr id="4" name="Rounded Rectangle 3"/>
          <p:cNvSpPr/>
          <p:nvPr/>
        </p:nvSpPr>
        <p:spPr>
          <a:xfrm>
            <a:off x="251520" y="1507123"/>
            <a:ext cx="9289032" cy="851297"/>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a:rPr>
              <a:t>Anyone can be affected by something they have seen </a:t>
            </a:r>
            <a:br>
              <a:rPr kumimoji="0" lang="en-US" sz="2200" b="1" i="0" u="none" strike="noStrike" kern="1200" cap="none" spc="0" normalizeH="0" baseline="0" noProof="0" dirty="0">
                <a:ln>
                  <a:noFill/>
                </a:ln>
                <a:solidFill>
                  <a:srgbClr val="FFFFFF"/>
                </a:solidFill>
                <a:effectLst/>
                <a:uLnTx/>
                <a:uFillTx/>
                <a:latin typeface="Arial"/>
                <a:ea typeface="+mn-ea"/>
                <a:cs typeface="Arial"/>
              </a:rPr>
            </a:br>
            <a:r>
              <a:rPr kumimoji="0" lang="en-US" sz="2200" b="1" i="0" u="none" strike="noStrike" kern="1200" cap="none" spc="0" normalizeH="0" baseline="0" noProof="0" dirty="0">
                <a:ln>
                  <a:noFill/>
                </a:ln>
                <a:solidFill>
                  <a:srgbClr val="FFFFFF"/>
                </a:solidFill>
                <a:effectLst/>
                <a:uLnTx/>
                <a:uFillTx/>
                <a:latin typeface="Arial"/>
                <a:ea typeface="+mn-ea"/>
                <a:cs typeface="Arial"/>
              </a:rPr>
              <a:t>or experienced, for example:</a:t>
            </a:r>
            <a:endParaRPr kumimoji="0" lang="en-GB" sz="22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67176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Accessing help and support</a:t>
            </a:r>
          </a:p>
        </p:txBody>
      </p:sp>
      <p:sp>
        <p:nvSpPr>
          <p:cNvPr id="5" name="Content Placeholder 4"/>
          <p:cNvSpPr>
            <a:spLocks noGrp="1"/>
          </p:cNvSpPr>
          <p:nvPr>
            <p:ph idx="4294967295"/>
          </p:nvPr>
        </p:nvSpPr>
        <p:spPr>
          <a:xfrm>
            <a:off x="323553" y="2348880"/>
            <a:ext cx="5616575" cy="3497263"/>
          </a:xfrm>
          <a:prstGeom prst="rect">
            <a:avLst/>
          </a:prstGeom>
        </p:spPr>
        <p:txBody>
          <a:bodyPr/>
          <a:lstStyle/>
          <a:p>
            <a:pPr>
              <a:buClr>
                <a:srgbClr val="00B0F0"/>
              </a:buClr>
            </a:pPr>
            <a:r>
              <a:rPr lang="en-GB" sz="2200" dirty="0"/>
              <a:t>providing immediate and ongoing support</a:t>
            </a:r>
          </a:p>
          <a:p>
            <a:pPr>
              <a:buClr>
                <a:srgbClr val="00B0F0"/>
              </a:buClr>
            </a:pPr>
            <a:r>
              <a:rPr lang="en-GB" sz="2200" dirty="0"/>
              <a:t>helping all members of staff to learn from the incident</a:t>
            </a:r>
          </a:p>
          <a:p>
            <a:pPr>
              <a:buClr>
                <a:srgbClr val="00B0F0"/>
              </a:buClr>
            </a:pPr>
            <a:r>
              <a:rPr lang="en-GB" sz="2200" dirty="0"/>
              <a:t>updating policies and procedures </a:t>
            </a:r>
            <a:br>
              <a:rPr lang="en-GB" sz="2200" dirty="0"/>
            </a:br>
            <a:r>
              <a:rPr lang="en-GB" sz="2200" dirty="0"/>
              <a:t>to improve safety</a:t>
            </a:r>
          </a:p>
          <a:p>
            <a:pPr>
              <a:buClr>
                <a:srgbClr val="00B0F0"/>
              </a:buClr>
            </a:pPr>
            <a:r>
              <a:rPr lang="en-GB" sz="2200" dirty="0"/>
              <a:t>sharing good practice.</a:t>
            </a:r>
          </a:p>
          <a:p>
            <a:pPr>
              <a:buClr>
                <a:srgbClr val="00B0F0"/>
              </a:buClr>
            </a:pPr>
            <a:endParaRPr lang="en-GB" dirty="0"/>
          </a:p>
        </p:txBody>
      </p:sp>
      <p:sp>
        <p:nvSpPr>
          <p:cNvPr id="4" name="Rounded Rectangle 3"/>
          <p:cNvSpPr/>
          <p:nvPr/>
        </p:nvSpPr>
        <p:spPr>
          <a:xfrm>
            <a:off x="251520" y="1331228"/>
            <a:ext cx="9289032" cy="851297"/>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It is important that businesses and organisations are </a:t>
            </a:r>
            <a:br>
              <a:rPr kumimoji="0" lang="en-GB" sz="2200" b="1" i="0" u="none" strike="noStrike" kern="1200" cap="none" spc="0" normalizeH="0" baseline="0" noProof="0" dirty="0">
                <a:ln>
                  <a:noFill/>
                </a:ln>
                <a:solidFill>
                  <a:srgbClr val="FFFFFF"/>
                </a:solidFill>
                <a:effectLst/>
                <a:uLnTx/>
                <a:uFillTx/>
                <a:latin typeface="Arial"/>
                <a:ea typeface="+mn-ea"/>
                <a:cs typeface="Arial"/>
              </a:rPr>
            </a:br>
            <a:r>
              <a:rPr kumimoji="0" lang="en-GB" sz="2200" b="1" i="0" u="none" strike="noStrike" kern="1200" cap="none" spc="0" normalizeH="0" baseline="0" noProof="0" dirty="0">
                <a:ln>
                  <a:noFill/>
                </a:ln>
                <a:solidFill>
                  <a:srgbClr val="FFFFFF"/>
                </a:solidFill>
                <a:effectLst/>
                <a:uLnTx/>
                <a:uFillTx/>
                <a:latin typeface="Arial"/>
                <a:ea typeface="+mn-ea"/>
                <a:cs typeface="Arial"/>
              </a:rPr>
              <a:t>able to help staff after an incident, particularly in relation to:</a:t>
            </a:r>
          </a:p>
        </p:txBody>
      </p:sp>
    </p:spTree>
    <p:extLst>
      <p:ext uri="{BB962C8B-B14F-4D97-AF65-F5344CB8AC3E}">
        <p14:creationId xmlns:p14="http://schemas.microsoft.com/office/powerpoint/2010/main" val="330989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CC649A-5D06-4F2C-91AD-7CFFE91B6F69}"/>
              </a:ext>
            </a:extLst>
          </p:cNvPr>
          <p:cNvSpPr>
            <a:spLocks noGrp="1"/>
          </p:cNvSpPr>
          <p:nvPr>
            <p:ph type="title"/>
          </p:nvPr>
        </p:nvSpPr>
        <p:spPr/>
        <p:txBody>
          <a:bodyPr/>
          <a:lstStyle/>
          <a:p>
            <a:r>
              <a:rPr lang="en-GB" dirty="0"/>
              <a:t>Responses to incidents </a:t>
            </a:r>
          </a:p>
        </p:txBody>
      </p:sp>
      <p:sp>
        <p:nvSpPr>
          <p:cNvPr id="4" name="Rectangle: Rounded Corners 3">
            <a:extLst>
              <a:ext uri="{FF2B5EF4-FFF2-40B4-BE49-F238E27FC236}">
                <a16:creationId xmlns:a16="http://schemas.microsoft.com/office/drawing/2014/main" xmlns="" id="{281451C0-95EC-4004-AA2F-CE9CAC70EF12}"/>
              </a:ext>
            </a:extLst>
          </p:cNvPr>
          <p:cNvSpPr/>
          <p:nvPr/>
        </p:nvSpPr>
        <p:spPr>
          <a:xfrm>
            <a:off x="251520" y="1844824"/>
            <a:ext cx="8640960" cy="851297"/>
          </a:xfrm>
          <a:prstGeom prst="roundRect">
            <a:avLst/>
          </a:prstGeom>
          <a:solidFill>
            <a:srgbClr val="00B0F0"/>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Typical symptoms are how the brain and body react </a:t>
            </a:r>
            <a:br>
              <a:rPr kumimoji="0" lang="en-GB" sz="2200" b="1" i="0" u="none" strike="noStrike" kern="1200" cap="none" spc="0" normalizeH="0" baseline="0" noProof="0" dirty="0">
                <a:ln>
                  <a:noFill/>
                </a:ln>
                <a:effectLst/>
                <a:uLnTx/>
                <a:uFillTx/>
                <a:latin typeface="Arial" charset="0"/>
                <a:ea typeface="+mn-ea"/>
                <a:cs typeface="Arial" charset="0"/>
              </a:rPr>
            </a:br>
            <a:r>
              <a:rPr kumimoji="0" lang="en-GB" sz="2200" b="1" i="0" u="none" strike="noStrike" kern="1200" cap="none" spc="0" normalizeH="0" baseline="0" noProof="0" dirty="0">
                <a:ln>
                  <a:noFill/>
                </a:ln>
                <a:effectLst/>
                <a:uLnTx/>
                <a:uFillTx/>
                <a:latin typeface="Arial" charset="0"/>
                <a:ea typeface="+mn-ea"/>
                <a:cs typeface="Arial" charset="0"/>
              </a:rPr>
              <a:t>to abnormal situations or incidents </a:t>
            </a:r>
          </a:p>
        </p:txBody>
      </p:sp>
      <p:sp>
        <p:nvSpPr>
          <p:cNvPr id="6" name="Rectangle: Rounded Corners 5">
            <a:extLst>
              <a:ext uri="{FF2B5EF4-FFF2-40B4-BE49-F238E27FC236}">
                <a16:creationId xmlns:a16="http://schemas.microsoft.com/office/drawing/2014/main" xmlns="" id="{57973D25-BCDB-45C3-A282-41AA4F8A9AA4}"/>
              </a:ext>
            </a:extLst>
          </p:cNvPr>
          <p:cNvSpPr/>
          <p:nvPr/>
        </p:nvSpPr>
        <p:spPr>
          <a:xfrm>
            <a:off x="251520" y="2996952"/>
            <a:ext cx="8640960" cy="851297"/>
          </a:xfrm>
          <a:prstGeom prst="roundRect">
            <a:avLst/>
          </a:prstGeom>
          <a:solidFill>
            <a:schemeClr val="tx1"/>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The severity of the symptoms can depend on the severity </a:t>
            </a:r>
            <a:br>
              <a:rPr kumimoji="0" lang="en-GB" sz="2200" b="1" i="0" u="none" strike="noStrike" kern="1200" cap="none" spc="0" normalizeH="0" baseline="0" noProof="0" dirty="0">
                <a:ln>
                  <a:noFill/>
                </a:ln>
                <a:effectLst/>
                <a:uLnTx/>
                <a:uFillTx/>
                <a:latin typeface="Arial" charset="0"/>
                <a:ea typeface="+mn-ea"/>
                <a:cs typeface="Arial" charset="0"/>
              </a:rPr>
            </a:br>
            <a:r>
              <a:rPr kumimoji="0" lang="en-GB" sz="2200" b="1" i="0" u="none" strike="noStrike" kern="1200" cap="none" spc="0" normalizeH="0" baseline="0" noProof="0" dirty="0">
                <a:ln>
                  <a:noFill/>
                </a:ln>
                <a:effectLst/>
                <a:uLnTx/>
                <a:uFillTx/>
                <a:latin typeface="Arial" charset="0"/>
                <a:ea typeface="+mn-ea"/>
                <a:cs typeface="Arial" charset="0"/>
              </a:rPr>
              <a:t>of the incident</a:t>
            </a:r>
          </a:p>
        </p:txBody>
      </p:sp>
      <p:sp>
        <p:nvSpPr>
          <p:cNvPr id="7" name="Rectangle: Rounded Corners 6">
            <a:extLst>
              <a:ext uri="{FF2B5EF4-FFF2-40B4-BE49-F238E27FC236}">
                <a16:creationId xmlns:a16="http://schemas.microsoft.com/office/drawing/2014/main" xmlns="" id="{5940C1B3-7EC0-4CBE-A775-BF4DC0501A3D}"/>
              </a:ext>
            </a:extLst>
          </p:cNvPr>
          <p:cNvSpPr/>
          <p:nvPr/>
        </p:nvSpPr>
        <p:spPr>
          <a:xfrm>
            <a:off x="251520" y="4149080"/>
            <a:ext cx="8640960" cy="851297"/>
          </a:xfrm>
          <a:prstGeom prst="roundRect">
            <a:avLst/>
          </a:prstGeom>
          <a:solidFill>
            <a:schemeClr val="bg2"/>
          </a:solidFill>
          <a:ln w="28575">
            <a:solidFill>
              <a:schemeClr val="bg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effectLst/>
                <a:uLnTx/>
                <a:uFillTx/>
                <a:latin typeface="Arial" charset="0"/>
                <a:ea typeface="+mn-ea"/>
                <a:cs typeface="Arial" charset="0"/>
              </a:rPr>
              <a:t>In the time following the incident, anyone could start to </a:t>
            </a:r>
            <a:br>
              <a:rPr kumimoji="0" lang="en-GB" sz="2200" b="1" i="0" u="none" strike="noStrike" kern="1200" cap="none" spc="0" normalizeH="0" baseline="0" noProof="0" dirty="0">
                <a:ln>
                  <a:noFill/>
                </a:ln>
                <a:effectLst/>
                <a:uLnTx/>
                <a:uFillTx/>
                <a:latin typeface="Arial" charset="0"/>
                <a:ea typeface="+mn-ea"/>
                <a:cs typeface="Arial" charset="0"/>
              </a:rPr>
            </a:br>
            <a:r>
              <a:rPr kumimoji="0" lang="en-GB" sz="2200" b="1" i="0" u="none" strike="noStrike" kern="1200" cap="none" spc="0" normalizeH="0" baseline="0" noProof="0" dirty="0">
                <a:ln>
                  <a:noFill/>
                </a:ln>
                <a:effectLst/>
                <a:uLnTx/>
                <a:uFillTx/>
                <a:latin typeface="Arial" charset="0"/>
                <a:ea typeface="+mn-ea"/>
                <a:cs typeface="Arial" charset="0"/>
              </a:rPr>
              <a:t>feel shock, anger, embarrassment or disbelief.</a:t>
            </a:r>
          </a:p>
        </p:txBody>
      </p:sp>
    </p:spTree>
    <p:extLst>
      <p:ext uri="{BB962C8B-B14F-4D97-AF65-F5344CB8AC3E}">
        <p14:creationId xmlns:p14="http://schemas.microsoft.com/office/powerpoint/2010/main" val="302358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effects</a:t>
            </a:r>
            <a:endParaRPr lang="en-GB" dirty="0"/>
          </a:p>
        </p:txBody>
      </p:sp>
      <p:sp>
        <p:nvSpPr>
          <p:cNvPr id="5" name="Content Placeholder 4"/>
          <p:cNvSpPr>
            <a:spLocks noGrp="1"/>
          </p:cNvSpPr>
          <p:nvPr>
            <p:ph idx="4294967295"/>
          </p:nvPr>
        </p:nvSpPr>
        <p:spPr>
          <a:xfrm>
            <a:off x="323528" y="1916832"/>
            <a:ext cx="8642350" cy="4262437"/>
          </a:xfrm>
          <a:prstGeom prst="rect">
            <a:avLst/>
          </a:prstGeom>
        </p:spPr>
        <p:txBody>
          <a:bodyPr/>
          <a:lstStyle/>
          <a:p>
            <a:pPr marL="0" indent="0">
              <a:buNone/>
            </a:pPr>
            <a:r>
              <a:rPr lang="en-GB" sz="2200" dirty="0"/>
              <a:t>Short-term and long-term symptoms following exposure </a:t>
            </a:r>
            <a:br>
              <a:rPr lang="en-GB" sz="2200" dirty="0"/>
            </a:br>
            <a:r>
              <a:rPr lang="en-GB" sz="2200" dirty="0"/>
              <a:t>to workplace violence could include:</a:t>
            </a:r>
          </a:p>
          <a:p>
            <a:pPr marL="0" indent="0">
              <a:buNone/>
            </a:pPr>
            <a:endParaRPr lang="en-GB" sz="1000" dirty="0"/>
          </a:p>
          <a:p>
            <a:pPr>
              <a:buClr>
                <a:srgbClr val="00B0F0"/>
              </a:buClr>
            </a:pPr>
            <a:r>
              <a:rPr lang="en-GB" sz="2200" dirty="0"/>
              <a:t>sickness</a:t>
            </a:r>
          </a:p>
          <a:p>
            <a:pPr>
              <a:buClr>
                <a:srgbClr val="00B0F0"/>
              </a:buClr>
            </a:pPr>
            <a:r>
              <a:rPr lang="en-GB" sz="2200" dirty="0"/>
              <a:t>insomnia</a:t>
            </a:r>
          </a:p>
          <a:p>
            <a:pPr>
              <a:buClr>
                <a:srgbClr val="00B0F0"/>
              </a:buClr>
            </a:pPr>
            <a:r>
              <a:rPr lang="en-GB" sz="2200" dirty="0"/>
              <a:t>behavioural changes</a:t>
            </a:r>
          </a:p>
          <a:p>
            <a:pPr>
              <a:buClr>
                <a:srgbClr val="00B0F0"/>
              </a:buClr>
            </a:pPr>
            <a:r>
              <a:rPr lang="en-GB" sz="2200" dirty="0"/>
              <a:t>becoming withdrawn</a:t>
            </a:r>
          </a:p>
          <a:p>
            <a:pPr>
              <a:buClr>
                <a:srgbClr val="00B0F0"/>
              </a:buClr>
            </a:pPr>
            <a:r>
              <a:rPr lang="en-GB" sz="2200" dirty="0"/>
              <a:t>anxiety</a:t>
            </a:r>
          </a:p>
          <a:p>
            <a:pPr>
              <a:buClr>
                <a:srgbClr val="00B0F0"/>
              </a:buClr>
            </a:pPr>
            <a:r>
              <a:rPr lang="en-GB" sz="2200" dirty="0"/>
              <a:t>intolerance</a:t>
            </a:r>
          </a:p>
          <a:p>
            <a:pPr>
              <a:buClr>
                <a:srgbClr val="00B0F0"/>
              </a:buClr>
            </a:pPr>
            <a:r>
              <a:rPr lang="en-GB" sz="2200" dirty="0"/>
              <a:t>hypersensitivity</a:t>
            </a:r>
          </a:p>
          <a:p>
            <a:endParaRPr lang="en-GB" dirty="0"/>
          </a:p>
          <a:p>
            <a:endParaRPr lang="en-GB" dirty="0"/>
          </a:p>
        </p:txBody>
      </p:sp>
      <p:sp>
        <p:nvSpPr>
          <p:cNvPr id="4" name="Rounded Rectangle 3"/>
          <p:cNvSpPr/>
          <p:nvPr/>
        </p:nvSpPr>
        <p:spPr>
          <a:xfrm>
            <a:off x="251520" y="1311325"/>
            <a:ext cx="9001000" cy="476726"/>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Typical effects</a:t>
            </a:r>
          </a:p>
        </p:txBody>
      </p:sp>
      <p:sp>
        <p:nvSpPr>
          <p:cNvPr id="6" name="Rectangle 5"/>
          <p:cNvSpPr/>
          <p:nvPr/>
        </p:nvSpPr>
        <p:spPr>
          <a:xfrm>
            <a:off x="4276017" y="2832332"/>
            <a:ext cx="4032448" cy="2431435"/>
          </a:xfrm>
          <a:prstGeom prst="rect">
            <a:avLst/>
          </a:prstGeom>
        </p:spPr>
        <p:txBody>
          <a:bodyPr wrap="square">
            <a:spAutoFit/>
          </a:bodyPr>
          <a:lstStyle/>
          <a:p>
            <a:pPr marL="342900" marR="0" lvl="0" indent="-342900" algn="l" defTabSz="914400" rtl="0" eaLnBrk="1" fontAlgn="auto" latinLnBrk="0" hangingPunct="1">
              <a:lnSpc>
                <a:spcPct val="100000"/>
              </a:lnSpc>
              <a:spcBef>
                <a:spcPts val="576"/>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fear</a:t>
            </a:r>
          </a:p>
          <a:p>
            <a:pPr marL="342900" marR="0" lvl="0" indent="-342900" algn="l" defTabSz="914400" rtl="0" eaLnBrk="1" fontAlgn="auto" latinLnBrk="0" hangingPunct="1">
              <a:lnSpc>
                <a:spcPct val="100000"/>
              </a:lnSpc>
              <a:spcBef>
                <a:spcPts val="576"/>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depression</a:t>
            </a:r>
          </a:p>
          <a:p>
            <a:pPr marL="342900" marR="0" lvl="0" indent="-342900" algn="l" defTabSz="914400" rtl="0" eaLnBrk="1" fontAlgn="auto" latinLnBrk="0" hangingPunct="1">
              <a:lnSpc>
                <a:spcPct val="100000"/>
              </a:lnSpc>
              <a:spcBef>
                <a:spcPts val="576"/>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loss of confidence</a:t>
            </a:r>
          </a:p>
          <a:p>
            <a:pPr marL="342900" marR="0" lvl="0" indent="-342900" algn="l" defTabSz="914400" rtl="0" eaLnBrk="1" fontAlgn="auto" latinLnBrk="0" hangingPunct="1">
              <a:lnSpc>
                <a:spcPct val="100000"/>
              </a:lnSpc>
              <a:spcBef>
                <a:spcPts val="576"/>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stress</a:t>
            </a:r>
          </a:p>
          <a:p>
            <a:pPr marL="342900" marR="0" lvl="0" indent="-342900" algn="l" defTabSz="914400" rtl="0" eaLnBrk="1" fontAlgn="auto" latinLnBrk="0" hangingPunct="1">
              <a:lnSpc>
                <a:spcPct val="100000"/>
              </a:lnSpc>
              <a:spcBef>
                <a:spcPts val="576"/>
              </a:spcBef>
              <a:spcAft>
                <a:spcPts val="0"/>
              </a:spcAft>
              <a:buClr>
                <a:srgbClr val="00B0F0"/>
              </a:buClr>
              <a:buSzTx/>
              <a:buFont typeface="Arial" panose="020B0604020202020204" pitchFamily="34" charset="0"/>
              <a:buChar char="●"/>
              <a:tabLst/>
              <a:defRPr/>
            </a:pPr>
            <a:r>
              <a:rPr lang="en-GB" sz="2200" dirty="0">
                <a:solidFill>
                  <a:srgbClr val="000000"/>
                </a:solidFill>
                <a:latin typeface="Arial"/>
                <a:cs typeface="Arial"/>
              </a:rPr>
              <a:t>p</a:t>
            </a:r>
            <a:r>
              <a:rPr kumimoji="0" lang="en-GB" sz="2200" b="1" i="0" u="none" strike="noStrike" kern="1200" cap="none" spc="0" normalizeH="0" baseline="0" noProof="0" dirty="0" err="1">
                <a:ln>
                  <a:noFill/>
                </a:ln>
                <a:solidFill>
                  <a:srgbClr val="000000"/>
                </a:solidFill>
                <a:effectLst/>
                <a:uLnTx/>
                <a:uFillTx/>
                <a:latin typeface="Arial"/>
                <a:ea typeface="+mn-ea"/>
                <a:cs typeface="Arial"/>
              </a:rPr>
              <a:t>ost</a:t>
            </a:r>
            <a:r>
              <a:rPr kumimoji="0" lang="en-GB" sz="2200" b="1" i="0" u="none" strike="noStrike" kern="1200" cap="none" spc="0" normalizeH="0" baseline="0" noProof="0" dirty="0">
                <a:ln>
                  <a:noFill/>
                </a:ln>
                <a:solidFill>
                  <a:srgbClr val="000000"/>
                </a:solidFill>
                <a:effectLst/>
                <a:uLnTx/>
                <a:uFillTx/>
                <a:latin typeface="Arial"/>
                <a:ea typeface="+mn-ea"/>
                <a:cs typeface="Arial"/>
              </a:rPr>
              <a:t>-traumatic stress disorder (PTSD).</a:t>
            </a:r>
          </a:p>
        </p:txBody>
      </p:sp>
    </p:spTree>
    <p:extLst>
      <p:ext uri="{BB962C8B-B14F-4D97-AF65-F5344CB8AC3E}">
        <p14:creationId xmlns:p14="http://schemas.microsoft.com/office/powerpoint/2010/main" val="102100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Post-incident support </a:t>
            </a:r>
          </a:p>
        </p:txBody>
      </p:sp>
      <p:grpSp>
        <p:nvGrpSpPr>
          <p:cNvPr id="4" name="Group 3"/>
          <p:cNvGrpSpPr/>
          <p:nvPr/>
        </p:nvGrpSpPr>
        <p:grpSpPr>
          <a:xfrm>
            <a:off x="323528" y="2510743"/>
            <a:ext cx="8568000" cy="1836513"/>
            <a:chOff x="395536" y="4796789"/>
            <a:chExt cx="8568000" cy="1529481"/>
          </a:xfrm>
        </p:grpSpPr>
        <p:sp>
          <p:nvSpPr>
            <p:cNvPr id="5" name="Rounded Rectangle 4"/>
            <p:cNvSpPr>
              <a:spLocks noChangeArrowheads="1"/>
            </p:cNvSpPr>
            <p:nvPr/>
          </p:nvSpPr>
          <p:spPr bwMode="auto">
            <a:xfrm>
              <a:off x="395536" y="4958270"/>
              <a:ext cx="8568000" cy="1368000"/>
            </a:xfrm>
            <a:prstGeom prst="roundRect">
              <a:avLst>
                <a:gd name="adj" fmla="val 16667"/>
              </a:avLst>
            </a:prstGeom>
            <a:noFill/>
            <a:ln w="38100">
              <a:solidFill>
                <a:srgbClr val="00B0F0"/>
              </a:solid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It is vital that if a member of staff starts to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show any signs that they may be suffering from any of these symptoms, support must be given immediately to reduce the changes of long term effects.</a:t>
              </a:r>
            </a:p>
          </p:txBody>
        </p:sp>
        <p:sp>
          <p:nvSpPr>
            <p:cNvPr id="6" name="Rounded Rectangle 5"/>
            <p:cNvSpPr/>
            <p:nvPr/>
          </p:nvSpPr>
          <p:spPr bwMode="auto">
            <a:xfrm>
              <a:off x="611560" y="4796789"/>
              <a:ext cx="1873159" cy="322961"/>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KEY POINT</a:t>
              </a:r>
            </a:p>
          </p:txBody>
        </p:sp>
      </p:grpSp>
    </p:spTree>
    <p:extLst>
      <p:ext uri="{BB962C8B-B14F-4D97-AF65-F5344CB8AC3E}">
        <p14:creationId xmlns:p14="http://schemas.microsoft.com/office/powerpoint/2010/main" val="45922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AFFCAD-A152-43AE-A441-5A74B8882173}"/>
              </a:ext>
            </a:extLst>
          </p:cNvPr>
          <p:cNvSpPr>
            <a:spLocks noGrp="1"/>
          </p:cNvSpPr>
          <p:nvPr>
            <p:ph type="title"/>
          </p:nvPr>
        </p:nvSpPr>
        <p:spPr/>
        <p:txBody>
          <a:bodyPr/>
          <a:lstStyle/>
          <a:p>
            <a:r>
              <a:rPr lang="en-GB" dirty="0"/>
              <a:t>Post-incident support cont. </a:t>
            </a:r>
          </a:p>
        </p:txBody>
      </p:sp>
      <p:sp>
        <p:nvSpPr>
          <p:cNvPr id="3" name="Rectangle 2">
            <a:extLst>
              <a:ext uri="{FF2B5EF4-FFF2-40B4-BE49-F238E27FC236}">
                <a16:creationId xmlns:a16="http://schemas.microsoft.com/office/drawing/2014/main" xmlns="" id="{FD27495F-EBC5-46F2-8722-554D05686901}"/>
              </a:ext>
            </a:extLst>
          </p:cNvPr>
          <p:cNvSpPr/>
          <p:nvPr/>
        </p:nvSpPr>
        <p:spPr>
          <a:xfrm>
            <a:off x="251520" y="1124744"/>
            <a:ext cx="7920880" cy="3477875"/>
          </a:xfrm>
          <a:prstGeom prst="rect">
            <a:avLst/>
          </a:prstGeom>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pitchFamily="34" charset="0"/>
                <a:ea typeface="+mn-ea"/>
                <a:cs typeface="Arial"/>
              </a:rPr>
              <a:t>Support can be provided by:</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100" b="1" i="0" u="none" strike="noStrike" kern="0" cap="none" spc="0" normalizeH="0" baseline="0" noProof="0" dirty="0">
              <a:ln>
                <a:noFill/>
              </a:ln>
              <a:solidFill>
                <a:srgbClr val="00B0F0"/>
              </a:solidFill>
              <a:effectLst/>
              <a:uLnTx/>
              <a:uFillTx/>
              <a:latin typeface="Arial" pitchFamily="34" charset="0"/>
              <a:ea typeface="+mn-ea"/>
              <a:cs typeface="Arial"/>
            </a:endParaRP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colleagues </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management</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counsellors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helplines (such as the Samaritans)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citizen’s advice </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trade unions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pitchFamily="34" charset="0"/>
                <a:ea typeface="+mn-ea"/>
                <a:cs typeface="Arial"/>
              </a:rPr>
              <a:t>trade publications such as victim support </a:t>
            </a:r>
          </a:p>
        </p:txBody>
      </p:sp>
      <p:sp>
        <p:nvSpPr>
          <p:cNvPr id="5" name="Rectangle: Rounded Corners 4">
            <a:extLst>
              <a:ext uri="{FF2B5EF4-FFF2-40B4-BE49-F238E27FC236}">
                <a16:creationId xmlns:a16="http://schemas.microsoft.com/office/drawing/2014/main" xmlns="" id="{0C8282E5-F9D3-4F2E-BEE3-9EA3EAA6C918}"/>
              </a:ext>
            </a:extLst>
          </p:cNvPr>
          <p:cNvSpPr/>
          <p:nvPr/>
        </p:nvSpPr>
        <p:spPr>
          <a:xfrm>
            <a:off x="251520" y="4693049"/>
            <a:ext cx="8640960" cy="476726"/>
          </a:xfrm>
          <a:prstGeom prst="roundRect">
            <a:avLst/>
          </a:prstGeom>
          <a:solidFill>
            <a:schemeClr val="bg1">
              <a:lumMod val="85000"/>
            </a:schemeClr>
          </a:solidFill>
          <a:ln w="28575">
            <a:solidFill>
              <a:schemeClr val="tx1"/>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charset="0"/>
                <a:ea typeface="+mn-ea"/>
                <a:cs typeface="Arial" charset="0"/>
              </a:rPr>
              <a:t>(www.victimsupport.org.uk/)</a:t>
            </a:r>
          </a:p>
        </p:txBody>
      </p:sp>
      <p:sp>
        <p:nvSpPr>
          <p:cNvPr id="6" name="Rectangle: Rounded Corners 5">
            <a:extLst>
              <a:ext uri="{FF2B5EF4-FFF2-40B4-BE49-F238E27FC236}">
                <a16:creationId xmlns:a16="http://schemas.microsoft.com/office/drawing/2014/main" xmlns="" id="{32EAFFFD-955D-46B2-A14A-BE5142677457}"/>
              </a:ext>
            </a:extLst>
          </p:cNvPr>
          <p:cNvSpPr/>
          <p:nvPr/>
        </p:nvSpPr>
        <p:spPr>
          <a:xfrm>
            <a:off x="251520" y="5307607"/>
            <a:ext cx="8640960" cy="851297"/>
          </a:xfrm>
          <a:prstGeom prst="roundRect">
            <a:avLst/>
          </a:prstGeom>
          <a:solidFill>
            <a:srgbClr val="ABE9FF"/>
          </a:solidFill>
          <a:ln w="28575">
            <a:solidFill>
              <a:srgbClr val="00B0F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Professional medical help may even be required </a:t>
            </a:r>
            <a:b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for serious problems.</a:t>
            </a:r>
          </a:p>
        </p:txBody>
      </p:sp>
    </p:spTree>
    <p:extLst>
      <p:ext uri="{BB962C8B-B14F-4D97-AF65-F5344CB8AC3E}">
        <p14:creationId xmlns:p14="http://schemas.microsoft.com/office/powerpoint/2010/main" val="188842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r>
            <a:br>
              <a:rPr lang="en-GB" dirty="0"/>
            </a:br>
            <a:r>
              <a:rPr lang="en-GB" dirty="0"/>
              <a:t>Reflecting on and learning from conflict</a:t>
            </a:r>
            <a:br>
              <a:rPr lang="en-GB" dirty="0"/>
            </a:br>
            <a:endParaRPr lang="en-GB" dirty="0"/>
          </a:p>
        </p:txBody>
      </p:sp>
      <p:sp>
        <p:nvSpPr>
          <p:cNvPr id="4" name="Content Placeholder 3"/>
          <p:cNvSpPr>
            <a:spLocks noGrp="1"/>
          </p:cNvSpPr>
          <p:nvPr>
            <p:ph idx="4294967295"/>
          </p:nvPr>
        </p:nvSpPr>
        <p:spPr>
          <a:xfrm>
            <a:off x="359532" y="4146481"/>
            <a:ext cx="5256584" cy="1165746"/>
          </a:xfrm>
          <a:prstGeom prst="roundRect">
            <a:avLst/>
          </a:prstGeom>
          <a:solidFill>
            <a:schemeClr val="bg1">
              <a:lumMod val="85000"/>
            </a:schemeClr>
          </a:solidFill>
          <a:ln w="28575">
            <a:solidFill>
              <a:schemeClr val="tx1"/>
            </a:solidFill>
          </a:ln>
        </p:spPr>
        <p:txBody>
          <a:bodyPr/>
          <a:lstStyle/>
          <a:p>
            <a:pPr marL="0" indent="0">
              <a:buNone/>
            </a:pPr>
            <a:r>
              <a:rPr lang="en-GB" sz="2200" dirty="0"/>
              <a:t>There are </a:t>
            </a:r>
            <a:r>
              <a:rPr lang="en-GB" sz="2200" dirty="0">
                <a:solidFill>
                  <a:srgbClr val="00B0F0"/>
                </a:solidFill>
              </a:rPr>
              <a:t>6 basic steps </a:t>
            </a:r>
            <a:r>
              <a:rPr lang="en-GB" sz="2200" dirty="0"/>
              <a:t>to take </a:t>
            </a:r>
            <a:br>
              <a:rPr lang="en-GB" sz="2200" dirty="0"/>
            </a:br>
            <a:r>
              <a:rPr lang="en-GB" sz="2200" dirty="0"/>
              <a:t>following an incident of violence in </a:t>
            </a:r>
            <a:br>
              <a:rPr lang="en-GB" sz="2200" dirty="0"/>
            </a:br>
            <a:r>
              <a:rPr lang="en-GB" sz="2200" dirty="0"/>
              <a:t>the workplace…</a:t>
            </a:r>
          </a:p>
          <a:p>
            <a:pPr marL="0" indent="0">
              <a:buNone/>
            </a:pPr>
            <a:endParaRPr lang="en-GB" sz="2200" dirty="0"/>
          </a:p>
        </p:txBody>
      </p:sp>
      <p:sp>
        <p:nvSpPr>
          <p:cNvPr id="6" name="Rounded Rectangle 5"/>
          <p:cNvSpPr/>
          <p:nvPr/>
        </p:nvSpPr>
        <p:spPr>
          <a:xfrm>
            <a:off x="251520" y="2680691"/>
            <a:ext cx="6192688" cy="476726"/>
          </a:xfrm>
          <a:prstGeom prst="roundRect">
            <a:avLst/>
          </a:prstGeom>
          <a:ln w="38100">
            <a:noFill/>
          </a:ln>
        </p:spPr>
        <p:txBody>
          <a:bodyPr wrap="square" anchor="ctr">
            <a:spAutoFit/>
          </a:bodyPr>
          <a:lstStyle/>
          <a:p>
            <a:pPr marL="342900" marR="0" lvl="0" indent="-34290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You never stop learning</a:t>
            </a:r>
          </a:p>
        </p:txBody>
      </p:sp>
      <p:sp>
        <p:nvSpPr>
          <p:cNvPr id="7" name="Rounded Rectangle 6"/>
          <p:cNvSpPr/>
          <p:nvPr/>
        </p:nvSpPr>
        <p:spPr>
          <a:xfrm>
            <a:off x="251520" y="3130586"/>
            <a:ext cx="6192688" cy="851297"/>
          </a:xfrm>
          <a:prstGeom prst="roundRect">
            <a:avLst/>
          </a:prstGeom>
          <a:ln w="38100">
            <a:noFill/>
          </a:ln>
        </p:spPr>
        <p:txBody>
          <a:bodyPr wrap="square" anchor="ctr">
            <a:spAutoFit/>
          </a:bodyPr>
          <a:lstStyle/>
          <a:p>
            <a:pPr marL="342900" marR="0" lvl="0" indent="-342900" algn="l" defTabSz="914400" rtl="0" eaLnBrk="1" fontAlgn="auto" latinLnBrk="0" hangingPunct="1">
              <a:lnSpc>
                <a:spcPct val="100000"/>
              </a:lnSpc>
              <a:spcBef>
                <a:spcPts val="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There is always room for </a:t>
            </a:r>
            <a:br>
              <a:rPr kumimoji="0" lang="en-GB" sz="2200" b="1" i="0" u="none" strike="noStrike" kern="1200" cap="none" spc="0" normalizeH="0" baseline="0" noProof="0" dirty="0">
                <a:ln>
                  <a:noFill/>
                </a:ln>
                <a:solidFill>
                  <a:srgbClr val="00B0F0"/>
                </a:solidFill>
                <a:effectLst/>
                <a:uLnTx/>
                <a:uFillTx/>
                <a:latin typeface="Arial"/>
                <a:ea typeface="+mn-ea"/>
                <a:cs typeface="Arial"/>
              </a:rPr>
            </a:br>
            <a:r>
              <a:rPr kumimoji="0" lang="en-GB" sz="2200" b="1" i="0" u="none" strike="noStrike" kern="1200" cap="none" spc="0" normalizeH="0" baseline="0" noProof="0" dirty="0">
                <a:ln>
                  <a:noFill/>
                </a:ln>
                <a:solidFill>
                  <a:srgbClr val="00B0F0"/>
                </a:solidFill>
                <a:effectLst/>
                <a:uLnTx/>
                <a:uFillTx/>
                <a:latin typeface="Arial"/>
                <a:ea typeface="+mn-ea"/>
                <a:cs typeface="Arial"/>
              </a:rPr>
              <a:t>improvement in everything you do</a:t>
            </a:r>
          </a:p>
        </p:txBody>
      </p:sp>
      <p:sp>
        <p:nvSpPr>
          <p:cNvPr id="3" name="Rectangle 2">
            <a:extLst>
              <a:ext uri="{FF2B5EF4-FFF2-40B4-BE49-F238E27FC236}">
                <a16:creationId xmlns:a16="http://schemas.microsoft.com/office/drawing/2014/main" xmlns="" id="{AE21E42A-ECB2-4274-97AF-8A129B809CF6}"/>
              </a:ext>
            </a:extLst>
          </p:cNvPr>
          <p:cNvSpPr/>
          <p:nvPr/>
        </p:nvSpPr>
        <p:spPr>
          <a:xfrm>
            <a:off x="251520" y="1441739"/>
            <a:ext cx="5184576" cy="1107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charset="0"/>
                <a:ea typeface="+mn-ea"/>
                <a:cs typeface="Arial" charset="0"/>
              </a:rPr>
              <a:t>Dealing with people, particularly within the private security industry, is a large ongoing learning curve </a:t>
            </a:r>
          </a:p>
        </p:txBody>
      </p:sp>
    </p:spTree>
    <p:extLst>
      <p:ext uri="{BB962C8B-B14F-4D97-AF65-F5344CB8AC3E}">
        <p14:creationId xmlns:p14="http://schemas.microsoft.com/office/powerpoint/2010/main" val="266107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xmlns="" id="{DD11E4FC-9DA7-42BE-ACC9-63CDA1B764CE}"/>
              </a:ext>
            </a:extLst>
          </p:cNvPr>
          <p:cNvSpPr>
            <a:spLocks noGrp="1" noChangeArrowheads="1"/>
          </p:cNvSpPr>
          <p:nvPr>
            <p:ph idx="4294967295"/>
          </p:nvPr>
        </p:nvSpPr>
        <p:spPr>
          <a:xfrm>
            <a:off x="327791" y="1460500"/>
            <a:ext cx="5761038" cy="4525963"/>
          </a:xfrm>
        </p:spPr>
        <p:txBody>
          <a:bodyPr/>
          <a:lstStyle/>
          <a:p>
            <a:pPr eaLnBrk="1" hangingPunct="1">
              <a:buClr>
                <a:srgbClr val="00B0F0"/>
              </a:buClr>
              <a:buSzPct val="140000"/>
            </a:pPr>
            <a:r>
              <a:rPr lang="en-GB" altLang="en-US" sz="2200" b="1" dirty="0"/>
              <a:t>Fire escapes</a:t>
            </a:r>
          </a:p>
          <a:p>
            <a:pPr eaLnBrk="1" hangingPunct="1">
              <a:buClr>
                <a:srgbClr val="00B0F0"/>
              </a:buClr>
              <a:buSzPct val="140000"/>
            </a:pPr>
            <a:r>
              <a:rPr lang="en-GB" altLang="en-US" sz="2200" b="1" dirty="0"/>
              <a:t>Toilets</a:t>
            </a:r>
          </a:p>
          <a:p>
            <a:pPr eaLnBrk="1" hangingPunct="1">
              <a:buClr>
                <a:srgbClr val="00B0F0"/>
              </a:buClr>
              <a:buSzPct val="140000"/>
            </a:pPr>
            <a:r>
              <a:rPr lang="en-GB" altLang="en-US" sz="2200" b="1" dirty="0"/>
              <a:t>Smoking</a:t>
            </a:r>
          </a:p>
          <a:p>
            <a:pPr eaLnBrk="1" hangingPunct="1">
              <a:buClr>
                <a:srgbClr val="00B0F0"/>
              </a:buClr>
              <a:buSzPct val="140000"/>
            </a:pPr>
            <a:r>
              <a:rPr lang="en-GB" altLang="en-US" sz="2200" b="1" dirty="0"/>
              <a:t>Drinks</a:t>
            </a:r>
          </a:p>
          <a:p>
            <a:pPr eaLnBrk="1" hangingPunct="1">
              <a:buClr>
                <a:srgbClr val="00B0F0"/>
              </a:buClr>
              <a:buSzPct val="140000"/>
            </a:pPr>
            <a:r>
              <a:rPr lang="en-GB" altLang="en-US" sz="2200" b="1" dirty="0"/>
              <a:t>Breaks</a:t>
            </a:r>
          </a:p>
          <a:p>
            <a:pPr eaLnBrk="1" hangingPunct="1">
              <a:buClr>
                <a:srgbClr val="00B0F0"/>
              </a:buClr>
              <a:buSzPct val="140000"/>
            </a:pPr>
            <a:r>
              <a:rPr lang="en-GB" altLang="en-US" sz="2200" b="1" dirty="0"/>
              <a:t>Lunch</a:t>
            </a:r>
          </a:p>
          <a:p>
            <a:pPr eaLnBrk="1" hangingPunct="1">
              <a:buClr>
                <a:srgbClr val="00B0F0"/>
              </a:buClr>
              <a:buSzPct val="140000"/>
            </a:pPr>
            <a:r>
              <a:rPr lang="en-GB" altLang="en-US" sz="2200" b="1" dirty="0"/>
              <a:t>Questions</a:t>
            </a:r>
          </a:p>
          <a:p>
            <a:pPr eaLnBrk="1" hangingPunct="1">
              <a:buClr>
                <a:srgbClr val="00B0F0"/>
              </a:buClr>
              <a:buSzPct val="140000"/>
            </a:pPr>
            <a:r>
              <a:rPr lang="en-GB" altLang="en-US" sz="2200" b="1" dirty="0"/>
              <a:t>Talking over others</a:t>
            </a:r>
          </a:p>
          <a:p>
            <a:pPr eaLnBrk="1" hangingPunct="1">
              <a:buClr>
                <a:srgbClr val="00B0F0"/>
              </a:buClr>
              <a:buSzPct val="140000"/>
            </a:pPr>
            <a:r>
              <a:rPr lang="en-GB" altLang="en-US" sz="2200" b="1" dirty="0"/>
              <a:t>Respect others’ points of view</a:t>
            </a:r>
          </a:p>
          <a:p>
            <a:pPr eaLnBrk="1" hangingPunct="1">
              <a:buClr>
                <a:srgbClr val="00B0F0"/>
              </a:buClr>
              <a:buSzPct val="140000"/>
            </a:pPr>
            <a:r>
              <a:rPr lang="en-GB" altLang="en-US" sz="2200" b="1" dirty="0"/>
              <a:t>Timekeeping</a:t>
            </a:r>
          </a:p>
        </p:txBody>
      </p:sp>
      <p:pic>
        <p:nvPicPr>
          <p:cNvPr id="5" name="Picture 8">
            <a:extLst>
              <a:ext uri="{FF2B5EF4-FFF2-40B4-BE49-F238E27FC236}">
                <a16:creationId xmlns:a16="http://schemas.microsoft.com/office/drawing/2014/main" xmlns="" id="{6E889CF2-6A46-4E32-A7D8-E4D69E8F79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336357" y="1341438"/>
            <a:ext cx="2905174"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B843BCDB-C0E4-4EE8-9DD7-341B4C326175}"/>
              </a:ext>
            </a:extLst>
          </p:cNvPr>
          <p:cNvSpPr/>
          <p:nvPr/>
        </p:nvSpPr>
        <p:spPr>
          <a:xfrm>
            <a:off x="6191250" y="207963"/>
            <a:ext cx="2439988" cy="5238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1" i="0" u="none" strike="noStrike" kern="0" cap="none" spc="0" normalizeH="0" baseline="0" noProof="0" dirty="0">
                <a:ln>
                  <a:noFill/>
                </a:ln>
                <a:solidFill>
                  <a:prstClr val="white"/>
                </a:solidFill>
                <a:effectLst/>
                <a:uLnTx/>
                <a:uFillTx/>
                <a:latin typeface="Arial" charset="0"/>
                <a:ea typeface="Arial" charset="0"/>
                <a:cs typeface="Arial" charset="0"/>
              </a:rPr>
              <a:t>Ground rules</a:t>
            </a:r>
            <a:endParaRPr kumimoji="0" lang="en-GB" sz="1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0" name="Rounded Rectangle 8">
            <a:extLst>
              <a:ext uri="{FF2B5EF4-FFF2-40B4-BE49-F238E27FC236}">
                <a16:creationId xmlns:a16="http://schemas.microsoft.com/office/drawing/2014/main" xmlns="" id="{2669505C-ED3F-4A34-B44D-9E297F48C6DB}"/>
              </a:ext>
            </a:extLst>
          </p:cNvPr>
          <p:cNvSpPr>
            <a:spLocks noChangeArrowheads="1"/>
          </p:cNvSpPr>
          <p:nvPr/>
        </p:nvSpPr>
        <p:spPr bwMode="auto">
          <a:xfrm>
            <a:off x="427038" y="1974850"/>
            <a:ext cx="6769100" cy="1260475"/>
          </a:xfrm>
          <a:prstGeom prst="roundRect">
            <a:avLst>
              <a:gd name="adj" fmla="val 16667"/>
            </a:avLst>
          </a:prstGeom>
          <a:solidFill>
            <a:schemeClr val="tx1"/>
          </a:solidFill>
          <a:ln w="38100">
            <a:solidFill>
              <a:srgbClr val="00B0F0"/>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altLang="en-US" sz="2200" b="1" i="0" u="none" strike="noStrike" kern="1200" cap="none" spc="0" normalizeH="0" baseline="0" noProof="0" dirty="0">
                <a:ln>
                  <a:noFill/>
                </a:ln>
                <a:solidFill>
                  <a:srgbClr val="FFFFFF"/>
                </a:solidFill>
                <a:effectLst/>
                <a:uLnTx/>
                <a:uFillTx/>
                <a:latin typeface="Arial"/>
                <a:ea typeface="+mn-ea"/>
                <a:cs typeface="Arial"/>
              </a:rPr>
              <a:t>As a courtesy to others, </a:t>
            </a:r>
            <a:r>
              <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altLang="en-US" sz="2200" b="1" i="0" u="none" strike="noStrike" kern="1200" cap="none" spc="0" normalizeH="0" baseline="0" noProof="0" dirty="0">
                <a:ln>
                  <a:noFill/>
                </a:ln>
                <a:solidFill>
                  <a:srgbClr val="FFFFFF"/>
                </a:solidFill>
                <a:effectLst/>
                <a:uLnTx/>
                <a:uFillTx/>
                <a:latin typeface="Arial"/>
                <a:ea typeface="+mn-ea"/>
                <a:cs typeface="Arial"/>
              </a:rPr>
              <a:t>please set your mobile phone </a:t>
            </a:r>
            <a:r>
              <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en-GB" alt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altLang="en-US" sz="2200" b="1" i="0" u="none" strike="noStrike" kern="1200" cap="none" spc="0" normalizeH="0" baseline="0" noProof="0" dirty="0">
                <a:ln>
                  <a:noFill/>
                </a:ln>
                <a:solidFill>
                  <a:srgbClr val="FFFFFF"/>
                </a:solidFill>
                <a:effectLst/>
                <a:uLnTx/>
                <a:uFillTx/>
                <a:latin typeface="Arial"/>
                <a:ea typeface="+mn-ea"/>
                <a:cs typeface="Arial"/>
              </a:rPr>
              <a:t>to SILENT MODE</a:t>
            </a:r>
            <a:endParaRPr kumimoji="0" lang="en-GB" alt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xmlns="" id="{3A6E9167-05B3-414E-9257-35DC57E0B231}"/>
              </a:ext>
            </a:extLst>
          </p:cNvPr>
          <p:cNvSpPr>
            <a:spLocks noChangeArrowheads="1"/>
          </p:cNvSpPr>
          <p:nvPr/>
        </p:nvSpPr>
        <p:spPr bwMode="auto">
          <a:xfrm>
            <a:off x="427038" y="3354388"/>
            <a:ext cx="6769100" cy="1663700"/>
          </a:xfrm>
          <a:prstGeom prst="roundRect">
            <a:avLst>
              <a:gd name="adj" fmla="val 16667"/>
            </a:avLst>
          </a:prstGeom>
          <a:solidFill>
            <a:schemeClr val="tx1"/>
          </a:solidFill>
          <a:ln w="38100">
            <a:solidFill>
              <a:srgbClr val="00B0F0"/>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GB" altLang="en-US" sz="2400" b="1" i="0" u="none" strike="noStrike" kern="1200" cap="none" spc="0" normalizeH="0" baseline="0" noProof="0" dirty="0">
                <a:ln>
                  <a:noFill/>
                </a:ln>
                <a:solidFill>
                  <a:prstClr val="white"/>
                </a:solidFill>
                <a:effectLst/>
                <a:uLnTx/>
                <a:uFillTx/>
                <a:latin typeface="Arial"/>
                <a:ea typeface="+mn-ea"/>
                <a:cs typeface="Arial"/>
              </a:rPr>
              <a:t>Mobile phones must </a:t>
            </a:r>
            <a:r>
              <a:rPr kumimoji="0" lang="en-GB"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
            <a:br>
              <a:rPr kumimoji="0" lang="en-GB"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altLang="en-US" sz="2400" b="1" i="0" u="none" strike="noStrike" kern="1200" cap="none" spc="0" normalizeH="0" baseline="0" noProof="0" dirty="0">
                <a:ln>
                  <a:noFill/>
                </a:ln>
                <a:solidFill>
                  <a:prstClr val="white"/>
                </a:solidFill>
                <a:effectLst/>
                <a:uLnTx/>
                <a:uFillTx/>
                <a:latin typeface="Arial"/>
                <a:ea typeface="+mn-ea"/>
                <a:cs typeface="Arial"/>
              </a:rPr>
              <a:t>be SWITCHED OFF </a:t>
            </a:r>
            <a:r>
              <a:rPr kumimoji="0" lang="en-GB"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
            <a:br>
              <a:rPr kumimoji="0" lang="en-GB"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altLang="en-US" sz="2400" b="1" i="0" u="none" strike="noStrike" kern="1200" cap="none" spc="0" normalizeH="0" baseline="0" noProof="0" dirty="0">
                <a:ln>
                  <a:noFill/>
                </a:ln>
                <a:solidFill>
                  <a:prstClr val="white"/>
                </a:solidFill>
                <a:effectLst/>
                <a:uLnTx/>
                <a:uFillTx/>
                <a:latin typeface="Arial"/>
                <a:ea typeface="+mn-ea"/>
                <a:cs typeface="Arial"/>
              </a:rPr>
              <a:t>and removed from the desk </a:t>
            </a:r>
            <a:r>
              <a:rPr kumimoji="0" lang="en-GB"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r>
            <a:br>
              <a:rPr kumimoji="0" lang="en-GB"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altLang="en-US" sz="2400" b="1" i="0" u="none" strike="noStrike" kern="1200" cap="none" spc="0" normalizeH="0" baseline="0" noProof="0" dirty="0">
                <a:ln>
                  <a:noFill/>
                </a:ln>
                <a:solidFill>
                  <a:prstClr val="white"/>
                </a:solidFill>
                <a:effectLst/>
                <a:uLnTx/>
                <a:uFillTx/>
                <a:latin typeface="Arial"/>
                <a:ea typeface="+mn-ea"/>
                <a:cs typeface="Arial"/>
              </a:rPr>
              <a:t>during the examination.</a:t>
            </a:r>
            <a:endParaRPr kumimoji="0" lang="en-GB"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xmlns="" id="{59E195E8-FA35-41E2-916B-F4745D8996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824484" y="1460500"/>
            <a:ext cx="2516294"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98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fade">
                                      <p:cBhvr>
                                        <p:cTn id="34" dur="500"/>
                                        <p:tgtEl>
                                          <p:spTgt spid="4">
                                            <p:txEl>
                                              <p:pRg st="9" end="9"/>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4">
                                            <p:txEl>
                                              <p:pRg st="0" end="0"/>
                                            </p:txEl>
                                          </p:spTgt>
                                        </p:tgtEl>
                                      </p:cBhvr>
                                    </p:animEffect>
                                    <p:set>
                                      <p:cBhvr>
                                        <p:cTn id="42" dur="1" fill="hold">
                                          <p:stCondLst>
                                            <p:cond delay="499"/>
                                          </p:stCondLst>
                                        </p:cTn>
                                        <p:tgtEl>
                                          <p:spTgt spid="4">
                                            <p:txEl>
                                              <p:pRg st="0" end="0"/>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4">
                                            <p:txEl>
                                              <p:pRg st="1" end="1"/>
                                            </p:txEl>
                                          </p:spTgt>
                                        </p:tgtEl>
                                      </p:cBhvr>
                                    </p:animEffect>
                                    <p:set>
                                      <p:cBhvr>
                                        <p:cTn id="45" dur="1" fill="hold">
                                          <p:stCondLst>
                                            <p:cond delay="499"/>
                                          </p:stCondLst>
                                        </p:cTn>
                                        <p:tgtEl>
                                          <p:spTgt spid="4">
                                            <p:txEl>
                                              <p:pRg st="1" end="1"/>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4">
                                            <p:txEl>
                                              <p:pRg st="2" end="2"/>
                                            </p:txEl>
                                          </p:spTgt>
                                        </p:tgtEl>
                                      </p:cBhvr>
                                    </p:animEffect>
                                    <p:set>
                                      <p:cBhvr>
                                        <p:cTn id="48" dur="1" fill="hold">
                                          <p:stCondLst>
                                            <p:cond delay="499"/>
                                          </p:stCondLst>
                                        </p:cTn>
                                        <p:tgtEl>
                                          <p:spTgt spid="4">
                                            <p:txEl>
                                              <p:pRg st="2" end="2"/>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
                                            <p:txEl>
                                              <p:pRg st="3" end="3"/>
                                            </p:txEl>
                                          </p:spTgt>
                                        </p:tgtEl>
                                      </p:cBhvr>
                                    </p:animEffect>
                                    <p:set>
                                      <p:cBhvr>
                                        <p:cTn id="51" dur="1" fill="hold">
                                          <p:stCondLst>
                                            <p:cond delay="499"/>
                                          </p:stCondLst>
                                        </p:cTn>
                                        <p:tgtEl>
                                          <p:spTgt spid="4">
                                            <p:txEl>
                                              <p:pRg st="3" end="3"/>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
                                            <p:txEl>
                                              <p:pRg st="4" end="4"/>
                                            </p:txEl>
                                          </p:spTgt>
                                        </p:tgtEl>
                                      </p:cBhvr>
                                    </p:animEffect>
                                    <p:set>
                                      <p:cBhvr>
                                        <p:cTn id="54" dur="1" fill="hold">
                                          <p:stCondLst>
                                            <p:cond delay="499"/>
                                          </p:stCondLst>
                                        </p:cTn>
                                        <p:tgtEl>
                                          <p:spTgt spid="4">
                                            <p:txEl>
                                              <p:pRg st="4" end="4"/>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4">
                                            <p:txEl>
                                              <p:pRg st="5" end="5"/>
                                            </p:txEl>
                                          </p:spTgt>
                                        </p:tgtEl>
                                      </p:cBhvr>
                                    </p:animEffect>
                                    <p:set>
                                      <p:cBhvr>
                                        <p:cTn id="57" dur="1" fill="hold">
                                          <p:stCondLst>
                                            <p:cond delay="499"/>
                                          </p:stCondLst>
                                        </p:cTn>
                                        <p:tgtEl>
                                          <p:spTgt spid="4">
                                            <p:txEl>
                                              <p:pRg st="5" end="5"/>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4">
                                            <p:txEl>
                                              <p:pRg st="6" end="6"/>
                                            </p:txEl>
                                          </p:spTgt>
                                        </p:tgtEl>
                                      </p:cBhvr>
                                    </p:animEffect>
                                    <p:set>
                                      <p:cBhvr>
                                        <p:cTn id="60" dur="1" fill="hold">
                                          <p:stCondLst>
                                            <p:cond delay="499"/>
                                          </p:stCondLst>
                                        </p:cTn>
                                        <p:tgtEl>
                                          <p:spTgt spid="4">
                                            <p:txEl>
                                              <p:pRg st="6" end="6"/>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4">
                                            <p:txEl>
                                              <p:pRg st="7" end="7"/>
                                            </p:txEl>
                                          </p:spTgt>
                                        </p:tgtEl>
                                      </p:cBhvr>
                                    </p:animEffect>
                                    <p:set>
                                      <p:cBhvr>
                                        <p:cTn id="63" dur="1" fill="hold">
                                          <p:stCondLst>
                                            <p:cond delay="499"/>
                                          </p:stCondLst>
                                        </p:cTn>
                                        <p:tgtEl>
                                          <p:spTgt spid="4">
                                            <p:txEl>
                                              <p:pRg st="7" end="7"/>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4">
                                            <p:txEl>
                                              <p:pRg st="8" end="8"/>
                                            </p:txEl>
                                          </p:spTgt>
                                        </p:tgtEl>
                                      </p:cBhvr>
                                    </p:animEffect>
                                    <p:set>
                                      <p:cBhvr>
                                        <p:cTn id="66" dur="1" fill="hold">
                                          <p:stCondLst>
                                            <p:cond delay="499"/>
                                          </p:stCondLst>
                                        </p:cTn>
                                        <p:tgtEl>
                                          <p:spTgt spid="4">
                                            <p:txEl>
                                              <p:pRg st="8" end="8"/>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4">
                                            <p:txEl>
                                              <p:pRg st="9" end="9"/>
                                            </p:txEl>
                                          </p:spTgt>
                                        </p:tgtEl>
                                      </p:cBhvr>
                                    </p:animEffect>
                                    <p:set>
                                      <p:cBhvr>
                                        <p:cTn id="69" dur="1" fill="hold">
                                          <p:stCondLst>
                                            <p:cond delay="499"/>
                                          </p:stCondLst>
                                        </p:cTn>
                                        <p:tgtEl>
                                          <p:spTgt spid="4">
                                            <p:txEl>
                                              <p:pRg st="9" end="9"/>
                                            </p:txEl>
                                          </p:spTgt>
                                        </p:tgtEl>
                                        <p:attrNameLst>
                                          <p:attrName>style.visibility</p:attrName>
                                        </p:attrNameLst>
                                      </p:cBhvr>
                                      <p:to>
                                        <p:strVal val="hidden"/>
                                      </p:to>
                                    </p:set>
                                  </p:childTnLst>
                                </p:cTn>
                              </p:par>
                            </p:childTnLst>
                          </p:cTn>
                        </p:par>
                        <p:par>
                          <p:cTn id="70" fill="hold" nodeType="afterGroup">
                            <p:stCondLst>
                              <p:cond delay="500"/>
                            </p:stCondLst>
                            <p:childTnLst>
                              <p:par>
                                <p:cTn id="71" presetID="10" presetClass="entr" presetSubtype="0"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Aims of crime reduction initiatives</a:t>
            </a:r>
          </a:p>
        </p:txBody>
      </p:sp>
      <p:sp>
        <p:nvSpPr>
          <p:cNvPr id="3" name="Rounded Rectangle 2"/>
          <p:cNvSpPr/>
          <p:nvPr/>
        </p:nvSpPr>
        <p:spPr>
          <a:xfrm>
            <a:off x="539552" y="1944073"/>
            <a:ext cx="7632848" cy="3398377"/>
          </a:xfrm>
          <a:prstGeom prst="roundRect">
            <a:avLst/>
          </a:prstGeom>
          <a:noFill/>
          <a:ln w="38100">
            <a:solidFill>
              <a:srgbClr val="00B0F0"/>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a:cs typeface="Arial"/>
              </a:rPr>
              <a:t>To try to reduce</a:t>
            </a:r>
            <a:r>
              <a:rPr lang="en-GB" sz="2200" kern="0" dirty="0">
                <a:solidFill>
                  <a:srgbClr val="00B0F0"/>
                </a:solidFill>
                <a:latin typeface="Arial"/>
                <a:cs typeface="Arial"/>
              </a:rPr>
              <a:t>:</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lang="en-GB" sz="1100" kern="0" dirty="0">
              <a:solidFill>
                <a:srgbClr val="00B0F0"/>
              </a:solidFill>
              <a:latin typeface="Arial"/>
              <a:cs typeface="Arial"/>
            </a:endParaRP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crime</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public disorder</a:t>
            </a:r>
          </a:p>
          <a:p>
            <a:pPr marL="342900" lvl="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reoffending</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antisocial behaviour</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substance misuse</a:t>
            </a:r>
          </a:p>
          <a:p>
            <a:pPr marL="342900" indent="-342900" eaLnBrk="0" hangingPunct="0">
              <a:spcBef>
                <a:spcPct val="20000"/>
              </a:spcBef>
              <a:buClr>
                <a:srgbClr val="00B0F0"/>
              </a:buClr>
              <a:buFont typeface="Arial" panose="020B0604020202020204" pitchFamily="34" charset="0"/>
              <a:buChar char="●"/>
              <a:defRPr/>
            </a:pPr>
            <a:r>
              <a:rPr lang="en-GB" sz="2200" kern="0" dirty="0">
                <a:solidFill>
                  <a:srgbClr val="000000"/>
                </a:solidFill>
                <a:latin typeface="Arial"/>
                <a:cs typeface="Arial"/>
              </a:rPr>
              <a:t>vandalism/graffiti.</a:t>
            </a:r>
          </a:p>
        </p:txBody>
      </p:sp>
      <p:pic>
        <p:nvPicPr>
          <p:cNvPr id="13" name="Picture 12" descr="Graffiti on a wall&#10;&#10;Description automatically generated">
            <a:extLst>
              <a:ext uri="{FF2B5EF4-FFF2-40B4-BE49-F238E27FC236}">
                <a16:creationId xmlns:a16="http://schemas.microsoft.com/office/drawing/2014/main" xmlns="" id="{7CDFC887-0DCE-4EC9-980C-A2E28F607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4280" y="1878628"/>
            <a:ext cx="2914119" cy="2185589"/>
          </a:xfrm>
          <a:prstGeom prst="round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9863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r>
            <a:br>
              <a:rPr lang="en-GB" dirty="0"/>
            </a:br>
            <a:r>
              <a:rPr lang="en-GB" dirty="0"/>
              <a:t>Reflecting on and learning </a:t>
            </a:r>
            <a:br>
              <a:rPr lang="en-GB" dirty="0"/>
            </a:br>
            <a:r>
              <a:rPr lang="en-GB" dirty="0"/>
              <a:t>from conflict cont.</a:t>
            </a:r>
            <a:br>
              <a:rPr lang="en-GB" dirty="0"/>
            </a:br>
            <a:endParaRPr lang="en-GB" dirty="0"/>
          </a:p>
        </p:txBody>
      </p:sp>
      <p:sp>
        <p:nvSpPr>
          <p:cNvPr id="14" name="Content Placeholder 13"/>
          <p:cNvSpPr>
            <a:spLocks noGrp="1"/>
          </p:cNvSpPr>
          <p:nvPr>
            <p:ph idx="4294967295"/>
          </p:nvPr>
        </p:nvSpPr>
        <p:spPr>
          <a:xfrm>
            <a:off x="503238" y="2771775"/>
            <a:ext cx="8389242" cy="2097385"/>
          </a:xfrm>
          <a:prstGeom prst="rect">
            <a:avLst/>
          </a:prstGeom>
        </p:spPr>
        <p:txBody>
          <a:bodyPr/>
          <a:lstStyle/>
          <a:p>
            <a:pPr marL="0" indent="0">
              <a:buNone/>
            </a:pPr>
            <a:r>
              <a:rPr lang="en-GB" sz="2200" dirty="0"/>
              <a:t>Consider</a:t>
            </a:r>
          </a:p>
          <a:p>
            <a:pPr>
              <a:buClr>
                <a:srgbClr val="00B0F0"/>
              </a:buClr>
            </a:pPr>
            <a:r>
              <a:rPr lang="en-GB" sz="2200" dirty="0"/>
              <a:t>What happened?</a:t>
            </a:r>
          </a:p>
          <a:p>
            <a:pPr>
              <a:buClr>
                <a:srgbClr val="00B0F0"/>
              </a:buClr>
            </a:pPr>
            <a:r>
              <a:rPr lang="en-GB" sz="2200" dirty="0"/>
              <a:t>Why did it happen?</a:t>
            </a:r>
          </a:p>
          <a:p>
            <a:pPr>
              <a:buClr>
                <a:srgbClr val="00B0F0"/>
              </a:buClr>
            </a:pPr>
            <a:r>
              <a:rPr lang="en-GB" sz="2200" dirty="0"/>
              <a:t>What went wrong?</a:t>
            </a:r>
          </a:p>
          <a:p>
            <a:pPr>
              <a:buClr>
                <a:srgbClr val="00B0F0"/>
              </a:buClr>
            </a:pPr>
            <a:r>
              <a:rPr lang="en-GB" sz="2200" dirty="0"/>
              <a:t>What could you have done better?</a:t>
            </a:r>
          </a:p>
        </p:txBody>
      </p:sp>
      <p:sp>
        <p:nvSpPr>
          <p:cNvPr id="12" name="Rounded Rectangle 11"/>
          <p:cNvSpPr/>
          <p:nvPr/>
        </p:nvSpPr>
        <p:spPr bwMode="auto">
          <a:xfrm>
            <a:off x="1134488" y="1554257"/>
            <a:ext cx="7740000" cy="750914"/>
          </a:xfrm>
          <a:prstGeom prst="roundRect">
            <a:avLst/>
          </a:prstGeom>
          <a:solidFill>
            <a:srgbClr val="151515">
              <a:alpha val="97000"/>
            </a:srgbClr>
          </a:solidFill>
          <a:ln w="38100" cap="flat" cmpd="sng" algn="ctr">
            <a:noFill/>
            <a:prstDash val="solid"/>
            <a:round/>
            <a:headEnd type="none" w="med" len="med"/>
            <a:tailEnd type="none" w="med" len="med"/>
          </a:ln>
          <a:effectLst/>
        </p:spPr>
        <p:txBody>
          <a:bodyPr vert="horz" wrap="square" lIns="540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STEP 1 –</a:t>
            </a:r>
            <a:r>
              <a:rPr kumimoji="0" lang="en-GB" sz="2200" b="1" i="0" u="none" strike="noStrike" kern="1200" cap="none" spc="0" normalizeH="0" baseline="0" noProof="0" dirty="0">
                <a:ln>
                  <a:noFill/>
                </a:ln>
                <a:solidFill>
                  <a:srgbClr val="FFFFFF"/>
                </a:solidFill>
                <a:effectLst/>
                <a:uLnTx/>
                <a:uFillTx/>
                <a:latin typeface="Arial"/>
                <a:ea typeface="+mn-ea"/>
                <a:cs typeface="Arial"/>
              </a:rPr>
              <a:t> Reflect on what happened</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5304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r>
            <a:br>
              <a:rPr lang="en-GB" dirty="0"/>
            </a:br>
            <a:r>
              <a:rPr lang="en-GB" dirty="0"/>
              <a:t>Reflecting on and learning </a:t>
            </a:r>
            <a:br>
              <a:rPr lang="en-GB" dirty="0"/>
            </a:br>
            <a:r>
              <a:rPr lang="en-GB" dirty="0"/>
              <a:t>from conflict cont.</a:t>
            </a:r>
            <a:br>
              <a:rPr lang="en-GB" dirty="0"/>
            </a:br>
            <a:endParaRPr lang="en-GB" dirty="0"/>
          </a:p>
        </p:txBody>
      </p:sp>
      <p:sp>
        <p:nvSpPr>
          <p:cNvPr id="9" name="Rounded Rectangle 8"/>
          <p:cNvSpPr/>
          <p:nvPr/>
        </p:nvSpPr>
        <p:spPr bwMode="auto">
          <a:xfrm>
            <a:off x="1121152" y="1479714"/>
            <a:ext cx="7771328" cy="900000"/>
          </a:xfrm>
          <a:prstGeom prst="roundRect">
            <a:avLst/>
          </a:prstGeom>
          <a:solidFill>
            <a:srgbClr val="151515">
              <a:alpha val="97000"/>
            </a:srgbClr>
          </a:solidFill>
          <a:ln w="38100" cap="flat" cmpd="sng" algn="ctr">
            <a:noFill/>
            <a:prstDash val="solid"/>
            <a:round/>
            <a:headEnd type="none" w="med" len="med"/>
            <a:tailEnd type="none" w="med" len="med"/>
          </a:ln>
          <a:effectLst/>
        </p:spPr>
        <p:txBody>
          <a:bodyPr vert="horz" wrap="square" lIns="540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STEP 2 –</a:t>
            </a:r>
            <a:r>
              <a:rPr kumimoji="0" lang="en-GB" sz="2200" b="1" i="0" u="none" strike="noStrike" kern="1200" cap="none" spc="0" normalizeH="0" baseline="0" noProof="0" dirty="0">
                <a:ln>
                  <a:noFill/>
                </a:ln>
                <a:solidFill>
                  <a:srgbClr val="FFFFFF"/>
                </a:solidFill>
                <a:effectLst/>
                <a:uLnTx/>
                <a:uFillTx/>
                <a:latin typeface="Arial"/>
                <a:ea typeface="+mn-ea"/>
                <a:cs typeface="Arial"/>
              </a:rPr>
              <a:t> Recognise trends and any </a:t>
            </a:r>
            <a:br>
              <a:rPr kumimoji="0" lang="en-GB" sz="2200" b="1" i="0" u="none" strike="noStrike" kern="1200" cap="none" spc="0" normalizeH="0" baseline="0" noProof="0" dirty="0">
                <a:ln>
                  <a:noFill/>
                </a:ln>
                <a:solidFill>
                  <a:srgbClr val="FFFFFF"/>
                </a:solidFill>
                <a:effectLst/>
                <a:uLnTx/>
                <a:uFillTx/>
                <a:latin typeface="Arial"/>
                <a:ea typeface="+mn-ea"/>
                <a:cs typeface="Arial"/>
              </a:rPr>
            </a:br>
            <a:r>
              <a:rPr kumimoji="0" lang="en-GB" sz="2200" b="1" i="0" u="none" strike="noStrike" kern="1200" cap="none" spc="0" normalizeH="0" baseline="0" noProof="0" dirty="0">
                <a:ln>
                  <a:noFill/>
                </a:ln>
                <a:solidFill>
                  <a:srgbClr val="FFFFFF"/>
                </a:solidFill>
                <a:effectLst/>
                <a:uLnTx/>
                <a:uFillTx/>
                <a:latin typeface="Arial"/>
                <a:ea typeface="+mn-ea"/>
                <a:cs typeface="Arial"/>
              </a:rPr>
              <a:t>poor practice</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Content Placeholder 13"/>
          <p:cNvSpPr txBox="1">
            <a:spLocks/>
          </p:cNvSpPr>
          <p:nvPr/>
        </p:nvSpPr>
        <p:spPr>
          <a:xfrm>
            <a:off x="251520" y="2866976"/>
            <a:ext cx="8640960" cy="3226320"/>
          </a:xfrm>
          <a:prstGeom prst="rect">
            <a:avLst/>
          </a:prstGeom>
        </p:spPr>
        <p:txBody>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
                <a:srgbClr val="189049"/>
              </a:buClr>
              <a:buSzTx/>
              <a:buFont typeface="Arial" pitchFamily="34" charset="0"/>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Consider</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Does this problem occur regularly?</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At any particular place or time?</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Can you reduce or stop these types of incidents?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Is there something you are doing wrong?</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What is the common response to this type of situation?</a:t>
            </a:r>
          </a:p>
        </p:txBody>
      </p:sp>
    </p:spTree>
    <p:extLst>
      <p:ext uri="{BB962C8B-B14F-4D97-AF65-F5344CB8AC3E}">
        <p14:creationId xmlns:p14="http://schemas.microsoft.com/office/powerpoint/2010/main" val="116104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r>
            <a:br>
              <a:rPr lang="en-GB" dirty="0"/>
            </a:br>
            <a:r>
              <a:rPr lang="en-GB" dirty="0"/>
              <a:t>Reflecting on and learning </a:t>
            </a:r>
            <a:br>
              <a:rPr lang="en-GB" dirty="0"/>
            </a:br>
            <a:r>
              <a:rPr lang="en-GB" dirty="0"/>
              <a:t>from conflict cont.</a:t>
            </a:r>
            <a:br>
              <a:rPr lang="en-GB" dirty="0"/>
            </a:br>
            <a:endParaRPr lang="en-GB" dirty="0"/>
          </a:p>
        </p:txBody>
      </p:sp>
      <p:sp>
        <p:nvSpPr>
          <p:cNvPr id="10" name="Content Placeholder 13"/>
          <p:cNvSpPr txBox="1">
            <a:spLocks/>
          </p:cNvSpPr>
          <p:nvPr/>
        </p:nvSpPr>
        <p:spPr>
          <a:xfrm>
            <a:off x="251520" y="2866976"/>
            <a:ext cx="8640960" cy="3226320"/>
          </a:xfrm>
          <a:prstGeom prst="rect">
            <a:avLst/>
          </a:prstGeom>
        </p:spPr>
        <p:txBody>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
                <a:srgbClr val="189049"/>
              </a:buClr>
              <a:buSzTx/>
              <a:buFont typeface="Arial" pitchFamily="34" charset="0"/>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Consider</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Did you do something well?</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Does everyone know how to do it?</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Is extra training required?</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Does it need to be a policy?</a:t>
            </a:r>
          </a:p>
        </p:txBody>
      </p:sp>
      <p:sp>
        <p:nvSpPr>
          <p:cNvPr id="8" name="Rounded Rectangle 7"/>
          <p:cNvSpPr/>
          <p:nvPr/>
        </p:nvSpPr>
        <p:spPr bwMode="auto">
          <a:xfrm>
            <a:off x="1121152" y="1479714"/>
            <a:ext cx="7771328" cy="900000"/>
          </a:xfrm>
          <a:prstGeom prst="roundRect">
            <a:avLst/>
          </a:prstGeom>
          <a:solidFill>
            <a:srgbClr val="151515">
              <a:alpha val="97000"/>
            </a:srgbClr>
          </a:solidFill>
          <a:ln w="38100" cap="flat" cmpd="sng" algn="ctr">
            <a:noFill/>
            <a:prstDash val="solid"/>
            <a:round/>
            <a:headEnd type="none" w="med" len="med"/>
            <a:tailEnd type="none" w="med" len="med"/>
          </a:ln>
          <a:effectLst/>
        </p:spPr>
        <p:txBody>
          <a:bodyPr vert="horz" wrap="square" lIns="540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STEP 3 –</a:t>
            </a:r>
            <a:r>
              <a:rPr kumimoji="0" lang="en-GB" sz="2200" b="1" i="0" u="none" strike="noStrike" kern="1200" cap="none" spc="0" normalizeH="0" baseline="0" noProof="0" dirty="0">
                <a:ln>
                  <a:noFill/>
                </a:ln>
                <a:solidFill>
                  <a:srgbClr val="FFFFFF"/>
                </a:solidFill>
                <a:effectLst/>
                <a:uLnTx/>
                <a:uFillTx/>
                <a:latin typeface="Arial"/>
                <a:ea typeface="+mn-ea"/>
                <a:cs typeface="Arial"/>
              </a:rPr>
              <a:t> Share good practice</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24662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r>
            <a:br>
              <a:rPr lang="en-GB" dirty="0"/>
            </a:br>
            <a:r>
              <a:rPr lang="en-GB" dirty="0"/>
              <a:t>Reflecting on and learning </a:t>
            </a:r>
            <a:br>
              <a:rPr lang="en-GB" dirty="0"/>
            </a:br>
            <a:r>
              <a:rPr lang="en-GB" dirty="0"/>
              <a:t>from conflict cont.</a:t>
            </a:r>
            <a:br>
              <a:rPr lang="en-GB" dirty="0"/>
            </a:br>
            <a:endParaRPr lang="en-GB" dirty="0"/>
          </a:p>
        </p:txBody>
      </p:sp>
      <p:sp>
        <p:nvSpPr>
          <p:cNvPr id="8" name="Content Placeholder 13"/>
          <p:cNvSpPr txBox="1">
            <a:spLocks/>
          </p:cNvSpPr>
          <p:nvPr/>
        </p:nvSpPr>
        <p:spPr>
          <a:xfrm>
            <a:off x="251520" y="2866976"/>
            <a:ext cx="8640960" cy="3226320"/>
          </a:xfrm>
          <a:prstGeom prst="rect">
            <a:avLst/>
          </a:prstGeom>
        </p:spPr>
        <p:txBody>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
                <a:srgbClr val="189049"/>
              </a:buClr>
              <a:buSzTx/>
              <a:buFont typeface="Arial" pitchFamily="34" charset="0"/>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Consider</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How do you make sure this doesn’t happen again?</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Can you improve something for next time? </a:t>
            </a:r>
          </a:p>
        </p:txBody>
      </p:sp>
      <p:sp>
        <p:nvSpPr>
          <p:cNvPr id="7" name="Rounded Rectangle 6"/>
          <p:cNvSpPr/>
          <p:nvPr/>
        </p:nvSpPr>
        <p:spPr bwMode="auto">
          <a:xfrm>
            <a:off x="1121152" y="1479714"/>
            <a:ext cx="7771328" cy="900000"/>
          </a:xfrm>
          <a:prstGeom prst="roundRect">
            <a:avLst/>
          </a:prstGeom>
          <a:solidFill>
            <a:srgbClr val="151515">
              <a:alpha val="97000"/>
            </a:srgbClr>
          </a:solidFill>
          <a:ln w="38100" cap="flat" cmpd="sng" algn="ctr">
            <a:noFill/>
            <a:prstDash val="solid"/>
            <a:round/>
            <a:headEnd type="none" w="med" len="med"/>
            <a:tailEnd type="none" w="med" len="med"/>
          </a:ln>
          <a:effectLst/>
        </p:spPr>
        <p:txBody>
          <a:bodyPr vert="horz" wrap="square" lIns="540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STEP 4 –</a:t>
            </a:r>
            <a:r>
              <a:rPr kumimoji="0" lang="en-GB" sz="2200" b="1" i="0" u="none" strike="noStrike" kern="1200" cap="none" spc="0" normalizeH="0" baseline="0" noProof="0" dirty="0">
                <a:ln>
                  <a:noFill/>
                </a:ln>
                <a:solidFill>
                  <a:srgbClr val="FFFFFF"/>
                </a:solidFill>
                <a:effectLst/>
                <a:uLnTx/>
                <a:uFillTx/>
                <a:latin typeface="Arial"/>
                <a:ea typeface="+mn-ea"/>
                <a:cs typeface="Arial"/>
              </a:rPr>
              <a:t> Learn from what happened</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8380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r>
            <a:br>
              <a:rPr lang="en-GB" dirty="0"/>
            </a:br>
            <a:r>
              <a:rPr lang="en-GB" dirty="0"/>
              <a:t>Reflecting on and learning </a:t>
            </a:r>
            <a:br>
              <a:rPr lang="en-GB" dirty="0"/>
            </a:br>
            <a:r>
              <a:rPr lang="en-GB" dirty="0"/>
              <a:t>from conflict cont.</a:t>
            </a:r>
            <a:br>
              <a:rPr lang="en-GB" dirty="0"/>
            </a:br>
            <a:endParaRPr lang="en-GB" dirty="0"/>
          </a:p>
        </p:txBody>
      </p:sp>
      <p:sp>
        <p:nvSpPr>
          <p:cNvPr id="6" name="Rounded Rectangle 5"/>
          <p:cNvSpPr/>
          <p:nvPr/>
        </p:nvSpPr>
        <p:spPr bwMode="auto">
          <a:xfrm>
            <a:off x="1121152" y="1479714"/>
            <a:ext cx="7771328" cy="900000"/>
          </a:xfrm>
          <a:prstGeom prst="roundRect">
            <a:avLst/>
          </a:prstGeom>
          <a:solidFill>
            <a:srgbClr val="151515">
              <a:alpha val="97000"/>
            </a:srgbClr>
          </a:solidFill>
          <a:ln w="38100" cap="flat" cmpd="sng" algn="ctr">
            <a:noFill/>
            <a:prstDash val="solid"/>
            <a:round/>
            <a:headEnd type="none" w="med" len="med"/>
            <a:tailEnd type="none" w="med" len="med"/>
          </a:ln>
          <a:effectLst/>
        </p:spPr>
        <p:txBody>
          <a:bodyPr vert="horz" wrap="square" lIns="540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STEP 5 –</a:t>
            </a:r>
            <a:r>
              <a:rPr kumimoji="0" lang="en-GB" sz="2200" b="1" i="0" u="none" strike="noStrike" kern="1200" cap="none" spc="0" normalizeH="0" baseline="0" noProof="0" dirty="0">
                <a:ln>
                  <a:noFill/>
                </a:ln>
                <a:solidFill>
                  <a:srgbClr val="FFFFFF"/>
                </a:solidFill>
                <a:effectLst/>
                <a:uLnTx/>
                <a:uFillTx/>
                <a:latin typeface="Arial"/>
                <a:ea typeface="+mn-ea"/>
                <a:cs typeface="Arial"/>
              </a:rPr>
              <a:t> Update policies, practices and procedures</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Content Placeholder 13"/>
          <p:cNvSpPr txBox="1">
            <a:spLocks/>
          </p:cNvSpPr>
          <p:nvPr/>
        </p:nvSpPr>
        <p:spPr>
          <a:xfrm>
            <a:off x="251520" y="2866976"/>
            <a:ext cx="8640960" cy="3226320"/>
          </a:xfrm>
          <a:prstGeom prst="rect">
            <a:avLst/>
          </a:prstGeom>
        </p:spPr>
        <p:txBody>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
                <a:srgbClr val="00B0F0"/>
              </a:buClr>
              <a:buSzTx/>
              <a:buFont typeface="Arial" pitchFamily="34" charset="0"/>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Consider</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Are your organisation’s policies, practices and procedures up to date?</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Can anything be added or improved?</a:t>
            </a:r>
          </a:p>
        </p:txBody>
      </p:sp>
    </p:spTree>
    <p:extLst>
      <p:ext uri="{BB962C8B-B14F-4D97-AF65-F5344CB8AC3E}">
        <p14:creationId xmlns:p14="http://schemas.microsoft.com/office/powerpoint/2010/main" val="280444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r>
            <a:br>
              <a:rPr lang="en-GB" dirty="0"/>
            </a:br>
            <a:r>
              <a:rPr lang="en-GB" dirty="0"/>
              <a:t>Reflecting on and learning </a:t>
            </a:r>
            <a:br>
              <a:rPr lang="en-GB" dirty="0"/>
            </a:br>
            <a:r>
              <a:rPr lang="en-GB" dirty="0"/>
              <a:t>from conflict cont.</a:t>
            </a:r>
            <a:br>
              <a:rPr lang="en-GB" dirty="0"/>
            </a:br>
            <a:endParaRPr lang="en-GB" dirty="0"/>
          </a:p>
        </p:txBody>
      </p:sp>
      <p:sp>
        <p:nvSpPr>
          <p:cNvPr id="8" name="Content Placeholder 13"/>
          <p:cNvSpPr txBox="1">
            <a:spLocks/>
          </p:cNvSpPr>
          <p:nvPr/>
        </p:nvSpPr>
        <p:spPr>
          <a:xfrm>
            <a:off x="251520" y="2866976"/>
            <a:ext cx="8640960" cy="3226320"/>
          </a:xfrm>
          <a:prstGeom prst="rect">
            <a:avLst/>
          </a:prstGeom>
        </p:spPr>
        <p:txBody>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
                <a:srgbClr val="00B0F0"/>
              </a:buClr>
              <a:buSzTx/>
              <a:buFont typeface="Arial" pitchFamily="34" charset="0"/>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Consider</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How can you record future incidents better?</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How can you monitor the effectiveness of any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changes made?</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When and how can you re-evaluate your future performance? </a:t>
            </a:r>
          </a:p>
        </p:txBody>
      </p:sp>
      <p:sp>
        <p:nvSpPr>
          <p:cNvPr id="6" name="Rounded Rectangle 5"/>
          <p:cNvSpPr/>
          <p:nvPr/>
        </p:nvSpPr>
        <p:spPr bwMode="auto">
          <a:xfrm>
            <a:off x="1121152" y="1479714"/>
            <a:ext cx="7771328" cy="900000"/>
          </a:xfrm>
          <a:prstGeom prst="roundRect">
            <a:avLst/>
          </a:prstGeom>
          <a:solidFill>
            <a:srgbClr val="151515">
              <a:alpha val="97000"/>
            </a:srgbClr>
          </a:solidFill>
          <a:ln w="38100" cap="flat" cmpd="sng" algn="ctr">
            <a:noFill/>
            <a:prstDash val="solid"/>
            <a:round/>
            <a:headEnd type="none" w="med" len="med"/>
            <a:tailEnd type="none" w="med" len="med"/>
          </a:ln>
          <a:effectLst/>
        </p:spPr>
        <p:txBody>
          <a:bodyPr vert="horz" wrap="square" lIns="54000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STEP 6 –</a:t>
            </a:r>
            <a:r>
              <a:rPr kumimoji="0" lang="en-GB" sz="2200" b="1" i="0" u="none" strike="noStrike" kern="1200" cap="none" spc="0" normalizeH="0" baseline="0" noProof="0" dirty="0">
                <a:ln>
                  <a:noFill/>
                </a:ln>
                <a:solidFill>
                  <a:srgbClr val="FFFFFF"/>
                </a:solidFill>
                <a:effectLst/>
                <a:uLnTx/>
                <a:uFillTx/>
                <a:latin typeface="Arial"/>
                <a:ea typeface="+mn-ea"/>
                <a:cs typeface="Arial"/>
              </a:rPr>
              <a:t> Monitor progress</a:t>
            </a:r>
            <a:endParaRPr kumimoji="0" lang="en-GB" sz="2200" b="0"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6915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Debriefing</a:t>
            </a:r>
          </a:p>
        </p:txBody>
      </p:sp>
      <p:sp>
        <p:nvSpPr>
          <p:cNvPr id="3" name="Rounded Rectangle 2"/>
          <p:cNvSpPr/>
          <p:nvPr/>
        </p:nvSpPr>
        <p:spPr>
          <a:xfrm>
            <a:off x="251521" y="2218691"/>
            <a:ext cx="7848870" cy="851297"/>
          </a:xfrm>
          <a:prstGeom prst="roundRect">
            <a:avLst/>
          </a:prstGeom>
          <a:solidFill>
            <a:srgbClr val="00B0F0"/>
          </a:solidFill>
          <a:ln w="38100">
            <a:solidFill>
              <a:schemeClr val="bg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Arial"/>
                <a:ea typeface="+mn-ea"/>
                <a:cs typeface="Arial"/>
              </a:rPr>
              <a:t>Helps to improve how similar problems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Arial"/>
                <a:ea typeface="+mn-ea"/>
                <a:cs typeface="Arial"/>
              </a:rPr>
              <a:t>are dealt with in the future</a:t>
            </a:r>
          </a:p>
        </p:txBody>
      </p:sp>
      <p:sp>
        <p:nvSpPr>
          <p:cNvPr id="4" name="Rounded Rectangle 3"/>
          <p:cNvSpPr/>
          <p:nvPr/>
        </p:nvSpPr>
        <p:spPr>
          <a:xfrm>
            <a:off x="251520" y="1557115"/>
            <a:ext cx="9001000" cy="476726"/>
          </a:xfrm>
          <a:prstGeom prst="round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Arial"/>
                <a:ea typeface="+mn-ea"/>
                <a:cs typeface="Arial"/>
              </a:rPr>
              <a:t>Debriefing</a:t>
            </a:r>
          </a:p>
        </p:txBody>
      </p:sp>
      <p:sp>
        <p:nvSpPr>
          <p:cNvPr id="6" name="Rounded Rectangle 5"/>
          <p:cNvSpPr/>
          <p:nvPr/>
        </p:nvSpPr>
        <p:spPr>
          <a:xfrm>
            <a:off x="251520" y="3302333"/>
            <a:ext cx="7848871" cy="851297"/>
          </a:xfrm>
          <a:prstGeom prst="roundRect">
            <a:avLst/>
          </a:prstGeom>
          <a:solidFill>
            <a:schemeClr val="tx1"/>
          </a:solidFill>
          <a:ln w="38100">
            <a:solidFill>
              <a:schemeClr val="bg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Arial"/>
                <a:ea typeface="+mn-ea"/>
                <a:cs typeface="Arial"/>
              </a:rPr>
              <a:t>Reduces the chances of them happening </a:t>
            </a:r>
            <a:br>
              <a:rPr kumimoji="0" lang="en-GB" sz="2200" b="1" i="0" u="none" strike="noStrike" kern="1200" cap="none" spc="0" normalizeH="0" baseline="0" noProof="0" dirty="0">
                <a:ln>
                  <a:noFill/>
                </a:ln>
                <a:effectLst/>
                <a:uLnTx/>
                <a:uFillTx/>
                <a:latin typeface="Arial"/>
                <a:ea typeface="+mn-ea"/>
                <a:cs typeface="Arial"/>
              </a:rPr>
            </a:br>
            <a:r>
              <a:rPr kumimoji="0" lang="en-GB" sz="2200" b="1" i="0" u="none" strike="noStrike" kern="1200" cap="none" spc="0" normalizeH="0" baseline="0" noProof="0" dirty="0">
                <a:ln>
                  <a:noFill/>
                </a:ln>
                <a:effectLst/>
                <a:uLnTx/>
                <a:uFillTx/>
                <a:latin typeface="Arial"/>
                <a:ea typeface="+mn-ea"/>
                <a:cs typeface="Arial"/>
              </a:rPr>
              <a:t>in the first place</a:t>
            </a:r>
          </a:p>
        </p:txBody>
      </p:sp>
      <p:sp>
        <p:nvSpPr>
          <p:cNvPr id="7" name="Rounded Rectangle 6"/>
          <p:cNvSpPr/>
          <p:nvPr/>
        </p:nvSpPr>
        <p:spPr>
          <a:xfrm>
            <a:off x="251520" y="4385975"/>
            <a:ext cx="7992888" cy="476726"/>
          </a:xfrm>
          <a:prstGeom prst="roundRect">
            <a:avLst/>
          </a:prstGeom>
          <a:solidFill>
            <a:schemeClr val="bg2"/>
          </a:solidFill>
          <a:ln w="38100">
            <a:solidFill>
              <a:schemeClr val="bg1"/>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Arial"/>
                <a:ea typeface="+mn-ea"/>
                <a:cs typeface="Arial"/>
              </a:rPr>
              <a:t>Or can even stop them from happening at all.</a:t>
            </a:r>
          </a:p>
        </p:txBody>
      </p:sp>
    </p:spTree>
    <p:extLst>
      <p:ext uri="{BB962C8B-B14F-4D97-AF65-F5344CB8AC3E}">
        <p14:creationId xmlns:p14="http://schemas.microsoft.com/office/powerpoint/2010/main" val="280071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Improving practices</a:t>
            </a:r>
            <a:endParaRPr lang="en-GB" altLang="en-US" dirty="0"/>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251520" y="1556792"/>
            <a:ext cx="8640960" cy="4320480"/>
          </a:xfrm>
          <a:prstGeom prst="roundRect">
            <a:avLst>
              <a:gd name="adj" fmla="val 17227"/>
            </a:avLst>
          </a:prstGeom>
          <a:ln w="28575">
            <a:solidFill>
              <a:srgbClr val="00B0F0"/>
            </a:solidFill>
          </a:ln>
        </p:spPr>
        <p:txBody>
          <a:bodyPr/>
          <a:lstStyle/>
          <a:p>
            <a:pPr marL="0" indent="0">
              <a:buNone/>
            </a:pPr>
            <a:r>
              <a:rPr lang="en-US" dirty="0"/>
              <a:t>It is in everyone’s best interest to be continually </a:t>
            </a:r>
            <a:br>
              <a:rPr lang="en-US" dirty="0"/>
            </a:br>
            <a:r>
              <a:rPr lang="en-US" dirty="0"/>
              <a:t>improving your work practices. Good </a:t>
            </a:r>
            <a:br>
              <a:rPr lang="en-US" dirty="0"/>
            </a:br>
            <a:r>
              <a:rPr lang="en-US" dirty="0"/>
              <a:t>debriefings and therefore reflection can:</a:t>
            </a:r>
          </a:p>
          <a:p>
            <a:pPr marL="0" indent="0">
              <a:buNone/>
            </a:pPr>
            <a:endParaRPr lang="en-US" sz="1100" dirty="0"/>
          </a:p>
          <a:p>
            <a:r>
              <a:rPr lang="en-US" dirty="0"/>
              <a:t>promote a professional service </a:t>
            </a:r>
          </a:p>
          <a:p>
            <a:r>
              <a:rPr lang="en-US" dirty="0"/>
              <a:t>increase safety for staff </a:t>
            </a:r>
          </a:p>
          <a:p>
            <a:r>
              <a:rPr lang="en-US" dirty="0"/>
              <a:t>promote teamwork </a:t>
            </a:r>
          </a:p>
          <a:p>
            <a:r>
              <a:rPr lang="en-US" dirty="0"/>
              <a:t>increase safety for customers </a:t>
            </a:r>
          </a:p>
          <a:p>
            <a:r>
              <a:rPr lang="en-US" dirty="0"/>
              <a:t>identify procedures or methods </a:t>
            </a:r>
            <a:br>
              <a:rPr lang="en-US" dirty="0"/>
            </a:br>
            <a:r>
              <a:rPr lang="en-US" dirty="0"/>
              <a:t>to better deal with situations </a:t>
            </a:r>
            <a:br>
              <a:rPr lang="en-US" dirty="0"/>
            </a:br>
            <a:r>
              <a:rPr lang="en-US" dirty="0"/>
              <a:t>effectively.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CCC5B9E9-4DE3-064B-AAB7-D31C86DE2E87}"/>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8B917953-6A2C-AB48-BA51-13C864B8255B}"/>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DDDDCD11-987C-9A49-925D-5B0B90F13E89}"/>
              </a:ext>
            </a:extLst>
          </p:cNvPr>
          <p:cNvSpPr txBox="1"/>
          <p:nvPr/>
        </p:nvSpPr>
        <p:spPr>
          <a:xfrm>
            <a:off x="902644" y="1733142"/>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Explain where post-incident support </a:t>
            </a:r>
            <a:br>
              <a:rPr lang="en-GB" sz="2200" kern="0" dirty="0">
                <a:solidFill>
                  <a:schemeClr val="tx1"/>
                </a:solidFill>
                <a:latin typeface="Arial"/>
                <a:cs typeface="Arial"/>
              </a:rPr>
            </a:br>
            <a:r>
              <a:rPr lang="en-GB" sz="2200" kern="0" dirty="0">
                <a:solidFill>
                  <a:schemeClr val="tx1"/>
                </a:solidFill>
                <a:latin typeface="Arial"/>
                <a:cs typeface="Arial"/>
              </a:rPr>
              <a:t>or resources can be found.</a:t>
            </a:r>
            <a:endParaRPr lang="en-GB" sz="2200" kern="0" dirty="0">
              <a:solidFill>
                <a:schemeClr val="tx1"/>
              </a:solidFill>
              <a:highlight>
                <a:srgbClr val="FF0000"/>
              </a:highlight>
              <a:latin typeface="Arial"/>
              <a:cs typeface="Arial"/>
            </a:endParaRPr>
          </a:p>
        </p:txBody>
      </p:sp>
      <p:sp>
        <p:nvSpPr>
          <p:cNvPr id="14" name="Oval 13">
            <a:extLst>
              <a:ext uri="{FF2B5EF4-FFF2-40B4-BE49-F238E27FC236}">
                <a16:creationId xmlns:a16="http://schemas.microsoft.com/office/drawing/2014/main" xmlns="" id="{4F7772CC-9A3E-3F42-9174-A3B6BE719DF0}"/>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5" name="Rounded Rectangle 4">
            <a:extLst>
              <a:ext uri="{FF2B5EF4-FFF2-40B4-BE49-F238E27FC236}">
                <a16:creationId xmlns:a16="http://schemas.microsoft.com/office/drawing/2014/main" xmlns="" id="{485D450F-D7FC-3646-9218-FDF9DC3354DD}"/>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555C1155-7508-7040-A0BF-551612ECB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B69A0CAA-EB7D-CF45-B435-D81C26B3D0EF}"/>
              </a:ext>
            </a:extLst>
          </p:cNvPr>
          <p:cNvSpPr txBox="1"/>
          <p:nvPr/>
        </p:nvSpPr>
        <p:spPr>
          <a:xfrm>
            <a:off x="6801917" y="727695"/>
            <a:ext cx="1442491"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11</a:t>
            </a:r>
          </a:p>
        </p:txBody>
      </p:sp>
    </p:spTree>
    <p:extLst>
      <p:ext uri="{BB962C8B-B14F-4D97-AF65-F5344CB8AC3E}">
        <p14:creationId xmlns:p14="http://schemas.microsoft.com/office/powerpoint/2010/main" val="220789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CCC5B9E9-4DE3-064B-AAB7-D31C86DE2E87}"/>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8B917953-6A2C-AB48-BA51-13C864B8255B}"/>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DDDDCD11-987C-9A49-925D-5B0B90F13E89}"/>
              </a:ext>
            </a:extLst>
          </p:cNvPr>
          <p:cNvSpPr txBox="1"/>
          <p:nvPr/>
        </p:nvSpPr>
        <p:spPr>
          <a:xfrm>
            <a:off x="902644" y="1733142"/>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Explain where post-incident support </a:t>
            </a:r>
            <a:br>
              <a:rPr lang="en-GB" sz="2200" kern="0" dirty="0">
                <a:solidFill>
                  <a:schemeClr val="tx1"/>
                </a:solidFill>
                <a:latin typeface="Arial"/>
                <a:cs typeface="Arial"/>
              </a:rPr>
            </a:br>
            <a:r>
              <a:rPr lang="en-GB" sz="2200" kern="0" dirty="0">
                <a:solidFill>
                  <a:schemeClr val="tx1"/>
                </a:solidFill>
                <a:latin typeface="Arial"/>
                <a:cs typeface="Arial"/>
              </a:rPr>
              <a:t>or resources can be found.</a:t>
            </a:r>
          </a:p>
        </p:txBody>
      </p:sp>
      <p:sp>
        <p:nvSpPr>
          <p:cNvPr id="14" name="Oval 13">
            <a:extLst>
              <a:ext uri="{FF2B5EF4-FFF2-40B4-BE49-F238E27FC236}">
                <a16:creationId xmlns:a16="http://schemas.microsoft.com/office/drawing/2014/main" xmlns="" id="{4F7772CC-9A3E-3F42-9174-A3B6BE719DF0}"/>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5" name="Rounded Rectangle 4">
            <a:extLst>
              <a:ext uri="{FF2B5EF4-FFF2-40B4-BE49-F238E27FC236}">
                <a16:creationId xmlns:a16="http://schemas.microsoft.com/office/drawing/2014/main" xmlns="" id="{485D450F-D7FC-3646-9218-FDF9DC3354DD}"/>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555C1155-7508-7040-A0BF-551612ECB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B69A0CAA-EB7D-CF45-B435-D81C26B3D0EF}"/>
              </a:ext>
            </a:extLst>
          </p:cNvPr>
          <p:cNvSpPr txBox="1"/>
          <p:nvPr/>
        </p:nvSpPr>
        <p:spPr>
          <a:xfrm>
            <a:off x="6801917" y="727695"/>
            <a:ext cx="1442491"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11</a:t>
            </a:r>
          </a:p>
        </p:txBody>
      </p:sp>
      <p:sp>
        <p:nvSpPr>
          <p:cNvPr id="18" name="TextBox 17">
            <a:extLst>
              <a:ext uri="{FF2B5EF4-FFF2-40B4-BE49-F238E27FC236}">
                <a16:creationId xmlns:a16="http://schemas.microsoft.com/office/drawing/2014/main" xmlns="" id="{22CA897A-0512-4546-BC89-65A29A8AC0A2}"/>
              </a:ext>
            </a:extLst>
          </p:cNvPr>
          <p:cNvSpPr txBox="1"/>
          <p:nvPr/>
        </p:nvSpPr>
        <p:spPr>
          <a:xfrm>
            <a:off x="458748" y="2852936"/>
            <a:ext cx="8001684" cy="361637"/>
          </a:xfrm>
          <a:prstGeom prst="rect">
            <a:avLst/>
          </a:prstGeom>
          <a:noFill/>
        </p:spPr>
        <p:txBody>
          <a:bodyPr wrap="square" rtlCol="0">
            <a:spAutoFit/>
          </a:bodyPr>
          <a:lstStyle/>
          <a:p>
            <a:pPr>
              <a:spcBef>
                <a:spcPts val="600"/>
              </a:spcBef>
              <a:buClr>
                <a:srgbClr val="00B0F0"/>
              </a:buClr>
            </a:pPr>
            <a:r>
              <a:rPr lang="en-US" sz="1750" dirty="0">
                <a:solidFill>
                  <a:srgbClr val="FF0000"/>
                </a:solidFill>
              </a:rPr>
              <a:t>Colleagues, management, counsellors or helplines.</a:t>
            </a:r>
          </a:p>
        </p:txBody>
      </p:sp>
    </p:spTree>
    <p:extLst>
      <p:ext uri="{BB962C8B-B14F-4D97-AF65-F5344CB8AC3E}">
        <p14:creationId xmlns:p14="http://schemas.microsoft.com/office/powerpoint/2010/main" val="255591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Assignment instructions  -  A.I.s</a:t>
            </a:r>
          </a:p>
        </p:txBody>
      </p:sp>
      <p:sp>
        <p:nvSpPr>
          <p:cNvPr id="7" name="Rounded Rectangle 6"/>
          <p:cNvSpPr/>
          <p:nvPr/>
        </p:nvSpPr>
        <p:spPr>
          <a:xfrm>
            <a:off x="410015" y="3644082"/>
            <a:ext cx="7690377" cy="1225868"/>
          </a:xfrm>
          <a:prstGeom prst="roundRect">
            <a:avLst/>
          </a:prstGeom>
          <a:solidFill>
            <a:schemeClr val="tx1"/>
          </a:solidFill>
          <a:ln w="38100">
            <a:solidFill>
              <a:schemeClr val="tx1"/>
            </a:solidFill>
          </a:ln>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lang="en-GB" sz="2200" dirty="0">
                <a:latin typeface="Arial"/>
                <a:cs typeface="Arial"/>
              </a:rPr>
              <a:t>Complying with these instructions will </a:t>
            </a:r>
            <a:br>
              <a:rPr lang="en-GB" sz="2200" dirty="0">
                <a:latin typeface="Arial"/>
                <a:cs typeface="Arial"/>
              </a:rPr>
            </a:br>
            <a:r>
              <a:rPr lang="en-GB" sz="2200" dirty="0">
                <a:latin typeface="Arial"/>
                <a:cs typeface="Arial"/>
              </a:rPr>
              <a:t>ensure you stay within the law and the </a:t>
            </a:r>
            <a:br>
              <a:rPr lang="en-GB" sz="2200" dirty="0">
                <a:latin typeface="Arial"/>
                <a:cs typeface="Arial"/>
              </a:rPr>
            </a:br>
            <a:r>
              <a:rPr lang="en-GB" sz="2200" dirty="0">
                <a:latin typeface="Arial"/>
                <a:cs typeface="Arial"/>
              </a:rPr>
              <a:t>client’s requirements.</a:t>
            </a:r>
            <a:r>
              <a:rPr kumimoji="0" lang="en-GB" sz="2200" b="1" i="0" u="none" strike="noStrike" kern="1200" cap="none" spc="0" normalizeH="0" baseline="0" noProof="0" dirty="0">
                <a:ln>
                  <a:noFill/>
                </a:ln>
                <a:effectLst/>
                <a:uLnTx/>
                <a:uFillTx/>
                <a:latin typeface="Arial"/>
                <a:ea typeface="+mn-ea"/>
                <a:cs typeface="Arial"/>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9850" y="3497075"/>
            <a:ext cx="1447789" cy="1447789"/>
          </a:xfrm>
          <a:prstGeom prst="rect">
            <a:avLst/>
          </a:prstGeom>
        </p:spPr>
      </p:pic>
      <p:grpSp>
        <p:nvGrpSpPr>
          <p:cNvPr id="13" name="Group 12">
            <a:extLst>
              <a:ext uri="{FF2B5EF4-FFF2-40B4-BE49-F238E27FC236}">
                <a16:creationId xmlns:a16="http://schemas.microsoft.com/office/drawing/2014/main" xmlns="" id="{A2C90F94-2515-4642-B6B9-E293840E0389}"/>
              </a:ext>
            </a:extLst>
          </p:cNvPr>
          <p:cNvGrpSpPr/>
          <p:nvPr/>
        </p:nvGrpSpPr>
        <p:grpSpPr>
          <a:xfrm>
            <a:off x="323528" y="1653639"/>
            <a:ext cx="8496944" cy="1554481"/>
            <a:chOff x="323528" y="1241747"/>
            <a:chExt cx="8496944" cy="1554481"/>
          </a:xfrm>
        </p:grpSpPr>
        <p:sp>
          <p:nvSpPr>
            <p:cNvPr id="5" name="Rounded Rectangle 4"/>
            <p:cNvSpPr>
              <a:spLocks noChangeArrowheads="1"/>
            </p:cNvSpPr>
            <p:nvPr/>
          </p:nvSpPr>
          <p:spPr bwMode="auto">
            <a:xfrm>
              <a:off x="410015" y="1570360"/>
              <a:ext cx="8410457" cy="1225868"/>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Assignment instructions (A.I.s)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i="0" u="none" strike="noStrike" kern="1200" cap="none" spc="0" normalizeH="0" baseline="0" noProof="0" dirty="0">
                  <a:ln>
                    <a:noFill/>
                  </a:ln>
                  <a:effectLst/>
                  <a:uLnTx/>
                  <a:uFillTx/>
                  <a:latin typeface="Arial" charset="0"/>
                  <a:ea typeface="+mn-ea"/>
                  <a:cs typeface="Arial" charset="0"/>
                </a:rPr>
                <a:t>These are a set of written guidelines on what needs </a:t>
              </a:r>
              <a:br>
                <a:rPr kumimoji="0" lang="en-GB" altLang="en-US" sz="2200" i="0" u="none" strike="noStrike" kern="1200" cap="none" spc="0" normalizeH="0" baseline="0" noProof="0" dirty="0">
                  <a:ln>
                    <a:noFill/>
                  </a:ln>
                  <a:effectLst/>
                  <a:uLnTx/>
                  <a:uFillTx/>
                  <a:latin typeface="Arial" charset="0"/>
                  <a:ea typeface="+mn-ea"/>
                  <a:cs typeface="Arial" charset="0"/>
                </a:rPr>
              </a:br>
              <a:r>
                <a:rPr kumimoji="0" lang="en-GB" altLang="en-US" sz="2200" i="0" u="none" strike="noStrike" kern="1200" cap="none" spc="0" normalizeH="0" baseline="0" noProof="0" dirty="0">
                  <a:ln>
                    <a:noFill/>
                  </a:ln>
                  <a:effectLst/>
                  <a:uLnTx/>
                  <a:uFillTx/>
                  <a:latin typeface="Arial" charset="0"/>
                  <a:ea typeface="+mn-ea"/>
                  <a:cs typeface="Arial" charset="0"/>
                </a:rPr>
                <a:t>to be done and how it should be done on that particular site</a:t>
              </a:r>
            </a:p>
          </p:txBody>
        </p:sp>
        <p:grpSp>
          <p:nvGrpSpPr>
            <p:cNvPr id="10" name="Group 63">
              <a:extLst>
                <a:ext uri="{FF2B5EF4-FFF2-40B4-BE49-F238E27FC236}">
                  <a16:creationId xmlns:a16="http://schemas.microsoft.com/office/drawing/2014/main" xmlns="" id="{707424E4-4ECD-41D4-BE86-A14211829617}"/>
                </a:ext>
              </a:extLst>
            </p:cNvPr>
            <p:cNvGrpSpPr>
              <a:grpSpLocks/>
            </p:cNvGrpSpPr>
            <p:nvPr/>
          </p:nvGrpSpPr>
          <p:grpSpPr bwMode="auto">
            <a:xfrm>
              <a:off x="323528" y="1241747"/>
              <a:ext cx="790575" cy="657225"/>
              <a:chOff x="2166297" y="4501361"/>
              <a:chExt cx="792000" cy="658801"/>
            </a:xfrm>
            <a:solidFill>
              <a:srgbClr val="F58305"/>
            </a:solidFill>
          </p:grpSpPr>
          <p:sp>
            <p:nvSpPr>
              <p:cNvPr id="11" name="Oval 10">
                <a:extLst>
                  <a:ext uri="{FF2B5EF4-FFF2-40B4-BE49-F238E27FC236}">
                    <a16:creationId xmlns:a16="http://schemas.microsoft.com/office/drawing/2014/main" xmlns="" id="{9DE5B6BC-5528-437B-9C6F-B26DE016E85C}"/>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2" name="Picture 65" descr="A close up of a logo&#10;&#10;Description automatically generated">
                <a:extLst>
                  <a:ext uri="{FF2B5EF4-FFF2-40B4-BE49-F238E27FC236}">
                    <a16:creationId xmlns:a16="http://schemas.microsoft.com/office/drawing/2014/main" xmlns="" id="{E4AD742F-B7DC-4986-8214-17C91542A9A5}"/>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noFill/>
              <a:ln>
                <a:noFill/>
              </a:ln>
            </p:spPr>
          </p:pic>
        </p:grpSp>
      </p:grpSp>
    </p:spTree>
    <p:extLst>
      <p:ext uri="{BB962C8B-B14F-4D97-AF65-F5344CB8AC3E}">
        <p14:creationId xmlns:p14="http://schemas.microsoft.com/office/powerpoint/2010/main" val="27323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CCC5B9E9-4DE3-064B-AAB7-D31C86DE2E87}"/>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8B917953-6A2C-AB48-BA51-13C864B8255B}"/>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DDDDCD11-987C-9A49-925D-5B0B90F13E89}"/>
              </a:ext>
            </a:extLst>
          </p:cNvPr>
          <p:cNvSpPr txBox="1"/>
          <p:nvPr/>
        </p:nvSpPr>
        <p:spPr>
          <a:xfrm>
            <a:off x="902644" y="1733142"/>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Explain why it is important to access </a:t>
            </a:r>
            <a:br>
              <a:rPr lang="en-GB" sz="2200" kern="0" dirty="0">
                <a:solidFill>
                  <a:schemeClr val="tx1"/>
                </a:solidFill>
                <a:latin typeface="Arial"/>
                <a:cs typeface="Arial"/>
              </a:rPr>
            </a:br>
            <a:r>
              <a:rPr lang="en-GB" sz="2200" kern="0" dirty="0">
                <a:solidFill>
                  <a:schemeClr val="tx1"/>
                </a:solidFill>
                <a:latin typeface="Arial"/>
                <a:cs typeface="Arial"/>
              </a:rPr>
              <a:t>support following an incident. </a:t>
            </a:r>
            <a:endParaRPr lang="en-GB" sz="2200" kern="0" dirty="0">
              <a:solidFill>
                <a:schemeClr val="tx1"/>
              </a:solidFill>
              <a:highlight>
                <a:srgbClr val="FF0000"/>
              </a:highlight>
              <a:latin typeface="Arial"/>
              <a:cs typeface="Arial"/>
            </a:endParaRPr>
          </a:p>
        </p:txBody>
      </p:sp>
      <p:sp>
        <p:nvSpPr>
          <p:cNvPr id="14" name="Oval 13">
            <a:extLst>
              <a:ext uri="{FF2B5EF4-FFF2-40B4-BE49-F238E27FC236}">
                <a16:creationId xmlns:a16="http://schemas.microsoft.com/office/drawing/2014/main" xmlns="" id="{4F7772CC-9A3E-3F42-9174-A3B6BE719DF0}"/>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5" name="Rounded Rectangle 4">
            <a:extLst>
              <a:ext uri="{FF2B5EF4-FFF2-40B4-BE49-F238E27FC236}">
                <a16:creationId xmlns:a16="http://schemas.microsoft.com/office/drawing/2014/main" xmlns="" id="{485D450F-D7FC-3646-9218-FDF9DC3354DD}"/>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555C1155-7508-7040-A0BF-551612ECB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B69A0CAA-EB7D-CF45-B435-D81C26B3D0EF}"/>
              </a:ext>
            </a:extLst>
          </p:cNvPr>
          <p:cNvSpPr txBox="1"/>
          <p:nvPr/>
        </p:nvSpPr>
        <p:spPr>
          <a:xfrm>
            <a:off x="6801917" y="727695"/>
            <a:ext cx="1442491"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11</a:t>
            </a:r>
          </a:p>
        </p:txBody>
      </p:sp>
    </p:spTree>
    <p:extLst>
      <p:ext uri="{BB962C8B-B14F-4D97-AF65-F5344CB8AC3E}">
        <p14:creationId xmlns:p14="http://schemas.microsoft.com/office/powerpoint/2010/main" val="27273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CCC5B9E9-4DE3-064B-AAB7-D31C86DE2E87}"/>
              </a:ext>
            </a:extLst>
          </p:cNvPr>
          <p:cNvSpPr/>
          <p:nvPr/>
        </p:nvSpPr>
        <p:spPr bwMode="auto">
          <a:xfrm>
            <a:off x="239202" y="2647948"/>
            <a:ext cx="8640960" cy="2869284"/>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8B917953-6A2C-AB48-BA51-13C864B8255B}"/>
              </a:ext>
            </a:extLst>
          </p:cNvPr>
          <p:cNvSpPr/>
          <p:nvPr/>
        </p:nvSpPr>
        <p:spPr bwMode="auto">
          <a:xfrm>
            <a:off x="383218" y="2821552"/>
            <a:ext cx="8323794" cy="2479656"/>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r>
              <a:rPr lang="en-GB" sz="2000" dirty="0">
                <a:solidFill>
                  <a:srgbClr val="00B0F0"/>
                </a:solidFill>
              </a:rPr>
              <a:t>..................................................................................................................</a:t>
            </a:r>
          </a:p>
          <a:p>
            <a:pPr>
              <a:spcBef>
                <a:spcPct val="20000"/>
              </a:spcBef>
              <a:buClr>
                <a:srgbClr val="189049"/>
              </a:buClr>
            </a:pP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DDDDCD11-987C-9A49-925D-5B0B90F13E89}"/>
              </a:ext>
            </a:extLst>
          </p:cNvPr>
          <p:cNvSpPr txBox="1"/>
          <p:nvPr/>
        </p:nvSpPr>
        <p:spPr>
          <a:xfrm>
            <a:off x="902644" y="1733142"/>
            <a:ext cx="7977518" cy="769441"/>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Explain why it is important to access </a:t>
            </a:r>
            <a:br>
              <a:rPr lang="en-GB" sz="2200" kern="0" dirty="0">
                <a:solidFill>
                  <a:schemeClr val="tx1"/>
                </a:solidFill>
                <a:latin typeface="Arial"/>
                <a:cs typeface="Arial"/>
              </a:rPr>
            </a:br>
            <a:r>
              <a:rPr lang="en-GB" sz="2200" kern="0" dirty="0">
                <a:solidFill>
                  <a:schemeClr val="tx1"/>
                </a:solidFill>
                <a:latin typeface="Arial"/>
                <a:cs typeface="Arial"/>
              </a:rPr>
              <a:t>support following an incident. </a:t>
            </a:r>
            <a:endParaRPr lang="en-GB" sz="2200" kern="0" dirty="0">
              <a:solidFill>
                <a:schemeClr val="tx1"/>
              </a:solidFill>
              <a:highlight>
                <a:srgbClr val="FF0000"/>
              </a:highlight>
              <a:latin typeface="Arial"/>
              <a:cs typeface="Arial"/>
            </a:endParaRPr>
          </a:p>
        </p:txBody>
      </p:sp>
      <p:sp>
        <p:nvSpPr>
          <p:cNvPr id="14" name="Oval 13">
            <a:extLst>
              <a:ext uri="{FF2B5EF4-FFF2-40B4-BE49-F238E27FC236}">
                <a16:creationId xmlns:a16="http://schemas.microsoft.com/office/drawing/2014/main" xmlns="" id="{4F7772CC-9A3E-3F42-9174-A3B6BE719DF0}"/>
              </a:ext>
            </a:extLst>
          </p:cNvPr>
          <p:cNvSpPr/>
          <p:nvPr/>
        </p:nvSpPr>
        <p:spPr bwMode="auto">
          <a:xfrm>
            <a:off x="251520" y="1870503"/>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5" name="Rounded Rectangle 4">
            <a:extLst>
              <a:ext uri="{FF2B5EF4-FFF2-40B4-BE49-F238E27FC236}">
                <a16:creationId xmlns:a16="http://schemas.microsoft.com/office/drawing/2014/main" xmlns="" id="{485D450F-D7FC-3646-9218-FDF9DC3354DD}"/>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555C1155-7508-7040-A0BF-551612ECB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B69A0CAA-EB7D-CF45-B435-D81C26B3D0EF}"/>
              </a:ext>
            </a:extLst>
          </p:cNvPr>
          <p:cNvSpPr txBox="1"/>
          <p:nvPr/>
        </p:nvSpPr>
        <p:spPr>
          <a:xfrm>
            <a:off x="6801917" y="727695"/>
            <a:ext cx="1442491"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11</a:t>
            </a:r>
          </a:p>
        </p:txBody>
      </p:sp>
      <p:sp>
        <p:nvSpPr>
          <p:cNvPr id="9" name="TextBox 8">
            <a:extLst>
              <a:ext uri="{FF2B5EF4-FFF2-40B4-BE49-F238E27FC236}">
                <a16:creationId xmlns:a16="http://schemas.microsoft.com/office/drawing/2014/main" xmlns="" id="{E92972A2-D2E3-B548-8E06-ED51CE71D08C}"/>
              </a:ext>
            </a:extLst>
          </p:cNvPr>
          <p:cNvSpPr txBox="1"/>
          <p:nvPr/>
        </p:nvSpPr>
        <p:spPr>
          <a:xfrm>
            <a:off x="458748" y="2708920"/>
            <a:ext cx="8001684" cy="850297"/>
          </a:xfrm>
          <a:prstGeom prst="rect">
            <a:avLst/>
          </a:prstGeom>
          <a:noFill/>
        </p:spPr>
        <p:txBody>
          <a:bodyPr wrap="square" rtlCol="0">
            <a:spAutoFit/>
          </a:bodyPr>
          <a:lstStyle/>
          <a:p>
            <a:pPr>
              <a:lnSpc>
                <a:spcPct val="150000"/>
              </a:lnSpc>
              <a:spcBef>
                <a:spcPts val="600"/>
              </a:spcBef>
              <a:buClr>
                <a:srgbClr val="00B0F0"/>
              </a:buClr>
            </a:pPr>
            <a:r>
              <a:rPr lang="en-US" sz="1750" dirty="0">
                <a:solidFill>
                  <a:srgbClr val="FF0000"/>
                </a:solidFill>
              </a:rPr>
              <a:t>People cope with assaults and incidents in different ways. Anyone can start to feel shock, anger, embarrassment and disbelief.</a:t>
            </a:r>
          </a:p>
        </p:txBody>
      </p:sp>
    </p:spTree>
    <p:extLst>
      <p:ext uri="{BB962C8B-B14F-4D97-AF65-F5344CB8AC3E}">
        <p14:creationId xmlns:p14="http://schemas.microsoft.com/office/powerpoint/2010/main" val="319390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11B3B5C7-FA68-9F42-ABD9-7D4CE94615E0}"/>
              </a:ext>
            </a:extLst>
          </p:cNvPr>
          <p:cNvSpPr txBox="1"/>
          <p:nvPr/>
        </p:nvSpPr>
        <p:spPr>
          <a:xfrm>
            <a:off x="902644" y="1710869"/>
            <a:ext cx="7977518" cy="430887"/>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Identify indicators of abuse.</a:t>
            </a:r>
            <a:endParaRPr lang="en-GB" sz="2200" kern="0" dirty="0">
              <a:solidFill>
                <a:schemeClr val="tx1"/>
              </a:solidFill>
              <a:highlight>
                <a:srgbClr val="FF0000"/>
              </a:highlight>
              <a:latin typeface="Arial"/>
              <a:cs typeface="Arial"/>
            </a:endParaRPr>
          </a:p>
        </p:txBody>
      </p:sp>
      <p:sp>
        <p:nvSpPr>
          <p:cNvPr id="21" name="Oval 20">
            <a:extLst>
              <a:ext uri="{FF2B5EF4-FFF2-40B4-BE49-F238E27FC236}">
                <a16:creationId xmlns:a16="http://schemas.microsoft.com/office/drawing/2014/main" xmlns="" id="{A2378C4E-104B-7349-B1A7-523A6F5429F8}"/>
              </a:ext>
            </a:extLst>
          </p:cNvPr>
          <p:cNvSpPr/>
          <p:nvPr/>
        </p:nvSpPr>
        <p:spPr bwMode="auto">
          <a:xfrm>
            <a:off x="251520" y="1670458"/>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22" name="Rounded Rectangle 21">
            <a:extLst>
              <a:ext uri="{FF2B5EF4-FFF2-40B4-BE49-F238E27FC236}">
                <a16:creationId xmlns:a16="http://schemas.microsoft.com/office/drawing/2014/main" xmlns="" id="{6B2208D4-03AA-6A40-9067-F60BDC8541EE}"/>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3" name="Group 22">
            <a:extLst>
              <a:ext uri="{FF2B5EF4-FFF2-40B4-BE49-F238E27FC236}">
                <a16:creationId xmlns:a16="http://schemas.microsoft.com/office/drawing/2014/main" xmlns="" id="{6AAE64D9-6E8A-6B4C-8B5A-4AF9D378D987}"/>
              </a:ext>
            </a:extLst>
          </p:cNvPr>
          <p:cNvGrpSpPr/>
          <p:nvPr/>
        </p:nvGrpSpPr>
        <p:grpSpPr>
          <a:xfrm>
            <a:off x="395536" y="2506802"/>
            <a:ext cx="8323794" cy="2146334"/>
            <a:chOff x="395536" y="2843919"/>
            <a:chExt cx="8323794" cy="2146334"/>
          </a:xfrm>
        </p:grpSpPr>
        <p:sp>
          <p:nvSpPr>
            <p:cNvPr id="24" name="Rounded Rectangle 23">
              <a:extLst>
                <a:ext uri="{FF2B5EF4-FFF2-40B4-BE49-F238E27FC236}">
                  <a16:creationId xmlns:a16="http://schemas.microsoft.com/office/drawing/2014/main" xmlns="" id="{98A2CB10-7D59-0543-BD72-132DBF94050F}"/>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5" name="Rounded Rectangle 24">
              <a:extLst>
                <a:ext uri="{FF2B5EF4-FFF2-40B4-BE49-F238E27FC236}">
                  <a16:creationId xmlns:a16="http://schemas.microsoft.com/office/drawing/2014/main" xmlns="" id="{074189E5-79A7-4E41-B3DD-7D47FAEC5059}"/>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6" name="Rounded Rectangle 25">
              <a:extLst>
                <a:ext uri="{FF2B5EF4-FFF2-40B4-BE49-F238E27FC236}">
                  <a16:creationId xmlns:a16="http://schemas.microsoft.com/office/drawing/2014/main" xmlns="" id="{2984CC68-EA26-6741-B79B-93366428E80A}"/>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8" name="Rounded Rectangle 27">
              <a:extLst>
                <a:ext uri="{FF2B5EF4-FFF2-40B4-BE49-F238E27FC236}">
                  <a16:creationId xmlns:a16="http://schemas.microsoft.com/office/drawing/2014/main" xmlns="" id="{5979E4B2-62D4-C847-9F04-C9441C5B42B6}"/>
                </a:ext>
              </a:extLst>
            </p:cNvPr>
            <p:cNvSpPr/>
            <p:nvPr/>
          </p:nvSpPr>
          <p:spPr bwMode="auto">
            <a:xfrm>
              <a:off x="4525192"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9" name="Rounded Rectangle 28">
              <a:extLst>
                <a:ext uri="{FF2B5EF4-FFF2-40B4-BE49-F238E27FC236}">
                  <a16:creationId xmlns:a16="http://schemas.microsoft.com/office/drawing/2014/main" xmlns="" id="{E3AE02CB-1B58-764A-8FF1-503EA3D5D974}"/>
                </a:ext>
              </a:extLst>
            </p:cNvPr>
            <p:cNvSpPr/>
            <p:nvPr/>
          </p:nvSpPr>
          <p:spPr bwMode="auto">
            <a:xfrm>
              <a:off x="4525192"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30" name="Rounded Rectangle 29">
              <a:extLst>
                <a:ext uri="{FF2B5EF4-FFF2-40B4-BE49-F238E27FC236}">
                  <a16:creationId xmlns:a16="http://schemas.microsoft.com/office/drawing/2014/main" xmlns="" id="{0A5236F5-CCE3-6F42-A245-36F490E3EEA2}"/>
                </a:ext>
              </a:extLst>
            </p:cNvPr>
            <p:cNvSpPr/>
            <p:nvPr/>
          </p:nvSpPr>
          <p:spPr bwMode="auto">
            <a:xfrm>
              <a:off x="4283969" y="2843919"/>
              <a:ext cx="4320480" cy="2146334"/>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6" name="Rounded Rectangle 35">
              <a:extLst>
                <a:ext uri="{FF2B5EF4-FFF2-40B4-BE49-F238E27FC236}">
                  <a16:creationId xmlns:a16="http://schemas.microsoft.com/office/drawing/2014/main" xmlns="" id="{6FCE8287-600E-694C-A424-A0E16E87FFF9}"/>
                </a:ext>
              </a:extLst>
            </p:cNvPr>
            <p:cNvSpPr/>
            <p:nvPr/>
          </p:nvSpPr>
          <p:spPr bwMode="auto">
            <a:xfrm>
              <a:off x="4525192" y="4179582"/>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grpSp>
      <p:sp>
        <p:nvSpPr>
          <p:cNvPr id="31" name="Rounded Rectangle 4">
            <a:extLst>
              <a:ext uri="{FF2B5EF4-FFF2-40B4-BE49-F238E27FC236}">
                <a16:creationId xmlns:a16="http://schemas.microsoft.com/office/drawing/2014/main" xmlns="" id="{14276589-87BB-904F-86D7-95E23FF660E8}"/>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2" name="Picture 31">
            <a:extLst>
              <a:ext uri="{FF2B5EF4-FFF2-40B4-BE49-F238E27FC236}">
                <a16:creationId xmlns:a16="http://schemas.microsoft.com/office/drawing/2014/main" xmlns="" id="{D191AB55-CD5E-2241-AD7E-557259BED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3" name="TextBox 32">
            <a:extLst>
              <a:ext uri="{FF2B5EF4-FFF2-40B4-BE49-F238E27FC236}">
                <a16:creationId xmlns:a16="http://schemas.microsoft.com/office/drawing/2014/main" xmlns="" id="{9A4A47BD-14BB-024E-ADBA-DD0BCD516884}"/>
              </a:ext>
            </a:extLst>
          </p:cNvPr>
          <p:cNvSpPr txBox="1"/>
          <p:nvPr/>
        </p:nvSpPr>
        <p:spPr>
          <a:xfrm>
            <a:off x="6729909" y="727695"/>
            <a:ext cx="1514499"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11</a:t>
            </a:r>
          </a:p>
        </p:txBody>
      </p:sp>
    </p:spTree>
    <p:extLst>
      <p:ext uri="{BB962C8B-B14F-4D97-AF65-F5344CB8AC3E}">
        <p14:creationId xmlns:p14="http://schemas.microsoft.com/office/powerpoint/2010/main" val="6797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11B3B5C7-FA68-9F42-ABD9-7D4CE94615E0}"/>
              </a:ext>
            </a:extLst>
          </p:cNvPr>
          <p:cNvSpPr txBox="1"/>
          <p:nvPr/>
        </p:nvSpPr>
        <p:spPr>
          <a:xfrm>
            <a:off x="902644" y="1710869"/>
            <a:ext cx="7977518" cy="430887"/>
          </a:xfrm>
          <a:prstGeom prst="rect">
            <a:avLst/>
          </a:prstGeom>
          <a:noFill/>
        </p:spPr>
        <p:txBody>
          <a:bodyPr wrap="square" rtlCol="0">
            <a:spAutoFit/>
          </a:bodyPr>
          <a:lstStyle/>
          <a:p>
            <a:pPr lvl="0" eaLnBrk="0" hangingPunct="0">
              <a:spcBef>
                <a:spcPct val="20000"/>
              </a:spcBef>
              <a:buClr>
                <a:srgbClr val="00B0F0"/>
              </a:buClr>
              <a:defRPr/>
            </a:pPr>
            <a:r>
              <a:rPr lang="en-GB" sz="2200" kern="0" dirty="0">
                <a:solidFill>
                  <a:schemeClr val="tx1"/>
                </a:solidFill>
                <a:latin typeface="Arial"/>
                <a:cs typeface="Arial"/>
              </a:rPr>
              <a:t>Identify indicators of abuse.</a:t>
            </a:r>
            <a:endParaRPr lang="en-GB" sz="2200" kern="0" dirty="0">
              <a:solidFill>
                <a:schemeClr val="tx1"/>
              </a:solidFill>
              <a:highlight>
                <a:srgbClr val="FF0000"/>
              </a:highlight>
              <a:latin typeface="Arial"/>
              <a:cs typeface="Arial"/>
            </a:endParaRPr>
          </a:p>
        </p:txBody>
      </p:sp>
      <p:sp>
        <p:nvSpPr>
          <p:cNvPr id="21" name="Oval 20">
            <a:extLst>
              <a:ext uri="{FF2B5EF4-FFF2-40B4-BE49-F238E27FC236}">
                <a16:creationId xmlns:a16="http://schemas.microsoft.com/office/drawing/2014/main" xmlns="" id="{A2378C4E-104B-7349-B1A7-523A6F5429F8}"/>
              </a:ext>
            </a:extLst>
          </p:cNvPr>
          <p:cNvSpPr/>
          <p:nvPr/>
        </p:nvSpPr>
        <p:spPr bwMode="auto">
          <a:xfrm>
            <a:off x="251520" y="1670458"/>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22" name="Rounded Rectangle 21">
            <a:extLst>
              <a:ext uri="{FF2B5EF4-FFF2-40B4-BE49-F238E27FC236}">
                <a16:creationId xmlns:a16="http://schemas.microsoft.com/office/drawing/2014/main" xmlns="" id="{6B2208D4-03AA-6A40-9067-F60BDC8541EE}"/>
              </a:ext>
            </a:extLst>
          </p:cNvPr>
          <p:cNvSpPr/>
          <p:nvPr/>
        </p:nvSpPr>
        <p:spPr bwMode="auto">
          <a:xfrm>
            <a:off x="251520" y="2293413"/>
            <a:ext cx="8640960" cy="2575747"/>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3" name="Group 22">
            <a:extLst>
              <a:ext uri="{FF2B5EF4-FFF2-40B4-BE49-F238E27FC236}">
                <a16:creationId xmlns:a16="http://schemas.microsoft.com/office/drawing/2014/main" xmlns="" id="{6AAE64D9-6E8A-6B4C-8B5A-4AF9D378D987}"/>
              </a:ext>
            </a:extLst>
          </p:cNvPr>
          <p:cNvGrpSpPr/>
          <p:nvPr/>
        </p:nvGrpSpPr>
        <p:grpSpPr>
          <a:xfrm>
            <a:off x="395536" y="2506802"/>
            <a:ext cx="8323794" cy="2146334"/>
            <a:chOff x="395536" y="2843919"/>
            <a:chExt cx="8323794" cy="2146334"/>
          </a:xfrm>
        </p:grpSpPr>
        <p:sp>
          <p:nvSpPr>
            <p:cNvPr id="24" name="Rounded Rectangle 23">
              <a:extLst>
                <a:ext uri="{FF2B5EF4-FFF2-40B4-BE49-F238E27FC236}">
                  <a16:creationId xmlns:a16="http://schemas.microsoft.com/office/drawing/2014/main" xmlns="" id="{98A2CB10-7D59-0543-BD72-132DBF94050F}"/>
                </a:ext>
              </a:extLst>
            </p:cNvPr>
            <p:cNvSpPr/>
            <p:nvPr/>
          </p:nvSpPr>
          <p:spPr bwMode="auto">
            <a:xfrm>
              <a:off x="395536" y="2843919"/>
              <a:ext cx="8323794" cy="214633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5" name="Rounded Rectangle 24">
              <a:extLst>
                <a:ext uri="{FF2B5EF4-FFF2-40B4-BE49-F238E27FC236}">
                  <a16:creationId xmlns:a16="http://schemas.microsoft.com/office/drawing/2014/main" xmlns="" id="{074189E5-79A7-4E41-B3DD-7D47FAEC5059}"/>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6" name="Rounded Rectangle 25">
              <a:extLst>
                <a:ext uri="{FF2B5EF4-FFF2-40B4-BE49-F238E27FC236}">
                  <a16:creationId xmlns:a16="http://schemas.microsoft.com/office/drawing/2014/main" xmlns="" id="{2984CC68-EA26-6741-B79B-93366428E80A}"/>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8" name="Rounded Rectangle 27">
              <a:extLst>
                <a:ext uri="{FF2B5EF4-FFF2-40B4-BE49-F238E27FC236}">
                  <a16:creationId xmlns:a16="http://schemas.microsoft.com/office/drawing/2014/main" xmlns="" id="{5979E4B2-62D4-C847-9F04-C9441C5B42B6}"/>
                </a:ext>
              </a:extLst>
            </p:cNvPr>
            <p:cNvSpPr/>
            <p:nvPr/>
          </p:nvSpPr>
          <p:spPr bwMode="auto">
            <a:xfrm>
              <a:off x="4525192"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9" name="Rounded Rectangle 28">
              <a:extLst>
                <a:ext uri="{FF2B5EF4-FFF2-40B4-BE49-F238E27FC236}">
                  <a16:creationId xmlns:a16="http://schemas.microsoft.com/office/drawing/2014/main" xmlns="" id="{E3AE02CB-1B58-764A-8FF1-503EA3D5D974}"/>
                </a:ext>
              </a:extLst>
            </p:cNvPr>
            <p:cNvSpPr/>
            <p:nvPr/>
          </p:nvSpPr>
          <p:spPr bwMode="auto">
            <a:xfrm>
              <a:off x="4525192"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30" name="Rounded Rectangle 29">
              <a:extLst>
                <a:ext uri="{FF2B5EF4-FFF2-40B4-BE49-F238E27FC236}">
                  <a16:creationId xmlns:a16="http://schemas.microsoft.com/office/drawing/2014/main" xmlns="" id="{0A5236F5-CCE3-6F42-A245-36F490E3EEA2}"/>
                </a:ext>
              </a:extLst>
            </p:cNvPr>
            <p:cNvSpPr/>
            <p:nvPr/>
          </p:nvSpPr>
          <p:spPr bwMode="auto">
            <a:xfrm>
              <a:off x="4283969" y="2843919"/>
              <a:ext cx="4320480" cy="2146334"/>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6" name="Rounded Rectangle 35">
              <a:extLst>
                <a:ext uri="{FF2B5EF4-FFF2-40B4-BE49-F238E27FC236}">
                  <a16:creationId xmlns:a16="http://schemas.microsoft.com/office/drawing/2014/main" xmlns="" id="{6FCE8287-600E-694C-A424-A0E16E87FFF9}"/>
                </a:ext>
              </a:extLst>
            </p:cNvPr>
            <p:cNvSpPr/>
            <p:nvPr/>
          </p:nvSpPr>
          <p:spPr bwMode="auto">
            <a:xfrm>
              <a:off x="4525192" y="4179582"/>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grpSp>
      <p:sp>
        <p:nvSpPr>
          <p:cNvPr id="31" name="Rounded Rectangle 4">
            <a:extLst>
              <a:ext uri="{FF2B5EF4-FFF2-40B4-BE49-F238E27FC236}">
                <a16:creationId xmlns:a16="http://schemas.microsoft.com/office/drawing/2014/main" xmlns="" id="{14276589-87BB-904F-86D7-95E23FF660E8}"/>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32" name="Picture 31">
            <a:extLst>
              <a:ext uri="{FF2B5EF4-FFF2-40B4-BE49-F238E27FC236}">
                <a16:creationId xmlns:a16="http://schemas.microsoft.com/office/drawing/2014/main" xmlns="" id="{D191AB55-CD5E-2241-AD7E-557259BED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3" name="TextBox 32">
            <a:extLst>
              <a:ext uri="{FF2B5EF4-FFF2-40B4-BE49-F238E27FC236}">
                <a16:creationId xmlns:a16="http://schemas.microsoft.com/office/drawing/2014/main" xmlns="" id="{9A4A47BD-14BB-024E-ADBA-DD0BCD516884}"/>
              </a:ext>
            </a:extLst>
          </p:cNvPr>
          <p:cNvSpPr txBox="1"/>
          <p:nvPr/>
        </p:nvSpPr>
        <p:spPr>
          <a:xfrm>
            <a:off x="6729909" y="727695"/>
            <a:ext cx="1514499" cy="353943"/>
          </a:xfrm>
          <a:prstGeom prst="rect">
            <a:avLst/>
          </a:prstGeom>
          <a:noFill/>
        </p:spPr>
        <p:txBody>
          <a:bodyPr wrap="square" rtlCol="0" anchor="ctr">
            <a:spAutoFit/>
          </a:bodyPr>
          <a:lstStyle/>
          <a:p>
            <a:pPr algn="r"/>
            <a:r>
              <a:rPr lang="en-GB" sz="1700" b="1" dirty="0">
                <a:solidFill>
                  <a:srgbClr val="A8DBFE"/>
                </a:solidFill>
              </a:rPr>
              <a:t>Key Task </a:t>
            </a:r>
            <a:r>
              <a:rPr lang="en-GB" sz="1700" b="1" dirty="0">
                <a:solidFill>
                  <a:srgbClr val="FFFFFF"/>
                </a:solidFill>
              </a:rPr>
              <a:t>11</a:t>
            </a:r>
          </a:p>
        </p:txBody>
      </p:sp>
      <p:sp>
        <p:nvSpPr>
          <p:cNvPr id="34" name="TextBox 33">
            <a:extLst>
              <a:ext uri="{FF2B5EF4-FFF2-40B4-BE49-F238E27FC236}">
                <a16:creationId xmlns:a16="http://schemas.microsoft.com/office/drawing/2014/main" xmlns="" id="{EA1E7AA6-3CB7-5540-8CE8-2EC334425F9B}"/>
              </a:ext>
            </a:extLst>
          </p:cNvPr>
          <p:cNvSpPr txBox="1"/>
          <p:nvPr/>
        </p:nvSpPr>
        <p:spPr>
          <a:xfrm>
            <a:off x="1171108" y="2484723"/>
            <a:ext cx="3199435" cy="1701491"/>
          </a:xfrm>
          <a:prstGeom prst="rect">
            <a:avLst/>
          </a:prstGeom>
          <a:noFill/>
        </p:spPr>
        <p:txBody>
          <a:bodyPr wrap="square" rtlCol="0">
            <a:spAutoFit/>
          </a:bodyPr>
          <a:lstStyle/>
          <a:p>
            <a:pPr>
              <a:lnSpc>
                <a:spcPct val="200000"/>
              </a:lnSpc>
              <a:spcBef>
                <a:spcPts val="600"/>
              </a:spcBef>
              <a:buClr>
                <a:srgbClr val="00B0F0"/>
              </a:buClr>
            </a:pPr>
            <a:r>
              <a:rPr lang="en-US" sz="1750" dirty="0">
                <a:solidFill>
                  <a:srgbClr val="FF0000"/>
                </a:solidFill>
              </a:rPr>
              <a:t>Learn from what happened</a:t>
            </a:r>
          </a:p>
          <a:p>
            <a:pPr>
              <a:lnSpc>
                <a:spcPct val="200000"/>
              </a:lnSpc>
              <a:spcBef>
                <a:spcPts val="600"/>
              </a:spcBef>
              <a:buClr>
                <a:srgbClr val="00B0F0"/>
              </a:buClr>
            </a:pPr>
            <a:r>
              <a:rPr lang="en-US" sz="1750" dirty="0">
                <a:solidFill>
                  <a:srgbClr val="FF0000"/>
                </a:solidFill>
              </a:rPr>
              <a:t>Update policies, practices </a:t>
            </a:r>
            <a:br>
              <a:rPr lang="en-US" sz="1750" dirty="0">
                <a:solidFill>
                  <a:srgbClr val="FF0000"/>
                </a:solidFill>
              </a:rPr>
            </a:br>
            <a:r>
              <a:rPr lang="en-US" sz="1750" dirty="0">
                <a:solidFill>
                  <a:srgbClr val="FF0000"/>
                </a:solidFill>
              </a:rPr>
              <a:t>and procedures if required</a:t>
            </a:r>
          </a:p>
        </p:txBody>
      </p:sp>
      <p:sp>
        <p:nvSpPr>
          <p:cNvPr id="35" name="TextBox 34">
            <a:extLst>
              <a:ext uri="{FF2B5EF4-FFF2-40B4-BE49-F238E27FC236}">
                <a16:creationId xmlns:a16="http://schemas.microsoft.com/office/drawing/2014/main" xmlns="" id="{2C60A6EC-0DCC-324F-8387-05AB021DA127}"/>
              </a:ext>
            </a:extLst>
          </p:cNvPr>
          <p:cNvSpPr txBox="1"/>
          <p:nvPr/>
        </p:nvSpPr>
        <p:spPr>
          <a:xfrm>
            <a:off x="5146115" y="2484723"/>
            <a:ext cx="3789243" cy="1778436"/>
          </a:xfrm>
          <a:prstGeom prst="rect">
            <a:avLst/>
          </a:prstGeom>
          <a:noFill/>
        </p:spPr>
        <p:txBody>
          <a:bodyPr wrap="square" rtlCol="0">
            <a:spAutoFit/>
          </a:bodyPr>
          <a:lstStyle/>
          <a:p>
            <a:pPr>
              <a:lnSpc>
                <a:spcPct val="200000"/>
              </a:lnSpc>
              <a:spcBef>
                <a:spcPts val="600"/>
              </a:spcBef>
              <a:buClr>
                <a:srgbClr val="00B0F0"/>
              </a:buClr>
            </a:pPr>
            <a:r>
              <a:rPr lang="en-US" sz="1750" dirty="0">
                <a:solidFill>
                  <a:srgbClr val="FF0000"/>
                </a:solidFill>
              </a:rPr>
              <a:t>Increase staff safety</a:t>
            </a:r>
          </a:p>
          <a:p>
            <a:pPr>
              <a:lnSpc>
                <a:spcPct val="200000"/>
              </a:lnSpc>
              <a:spcBef>
                <a:spcPts val="600"/>
              </a:spcBef>
              <a:buClr>
                <a:srgbClr val="00B0F0"/>
              </a:buClr>
            </a:pPr>
            <a:r>
              <a:rPr lang="en-US" sz="1750" dirty="0">
                <a:solidFill>
                  <a:srgbClr val="FF0000"/>
                </a:solidFill>
              </a:rPr>
              <a:t>Increase safety for customers</a:t>
            </a:r>
          </a:p>
          <a:p>
            <a:pPr>
              <a:lnSpc>
                <a:spcPct val="200000"/>
              </a:lnSpc>
              <a:spcBef>
                <a:spcPts val="600"/>
              </a:spcBef>
              <a:buClr>
                <a:srgbClr val="00B0F0"/>
              </a:buClr>
            </a:pPr>
            <a:r>
              <a:rPr lang="en-US" sz="1750" dirty="0">
                <a:solidFill>
                  <a:srgbClr val="FF0000"/>
                </a:solidFill>
              </a:rPr>
              <a:t>Promote teamwork.</a:t>
            </a:r>
          </a:p>
        </p:txBody>
      </p:sp>
    </p:spTree>
    <p:extLst>
      <p:ext uri="{BB962C8B-B14F-4D97-AF65-F5344CB8AC3E}">
        <p14:creationId xmlns:p14="http://schemas.microsoft.com/office/powerpoint/2010/main" val="30673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3AD26D2-2149-0449-8F02-5EA32EB8216D}"/>
              </a:ext>
            </a:extLst>
          </p:cNvPr>
          <p:cNvSpPr/>
          <p:nvPr/>
        </p:nvSpPr>
        <p:spPr>
          <a:xfrm>
            <a:off x="-108520" y="1527072"/>
            <a:ext cx="9433048" cy="648072"/>
          </a:xfrm>
          <a:prstGeom prst="rect">
            <a:avLst/>
          </a:prstGeom>
          <a:solidFill>
            <a:schemeClr val="tx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1">
            <a:extLst>
              <a:ext uri="{FF2B5EF4-FFF2-40B4-BE49-F238E27FC236}">
                <a16:creationId xmlns:a16="http://schemas.microsoft.com/office/drawing/2014/main" xmlns="" id="{E2E73AD2-6547-394F-B463-553673F6C9AF}"/>
              </a:ext>
            </a:extLst>
          </p:cNvPr>
          <p:cNvSpPr>
            <a:spLocks noChangeArrowheads="1"/>
          </p:cNvSpPr>
          <p:nvPr/>
        </p:nvSpPr>
        <p:spPr bwMode="auto">
          <a:xfrm>
            <a:off x="570534" y="2469187"/>
            <a:ext cx="7273827" cy="670637"/>
          </a:xfrm>
          <a:prstGeom prst="roundRect">
            <a:avLst/>
          </a:prstGeom>
          <a:solidFill>
            <a:schemeClr val="bg1"/>
          </a:solidFill>
          <a:ln>
            <a:noFill/>
          </a:ln>
        </p:spPr>
        <p:txBody>
          <a:bodyPr anchor="ctr"/>
          <a:lstStyle/>
          <a:p>
            <a:pPr marL="360000" marR="0" lvl="2" indent="0" algn="l" defTabSz="914400" rtl="0" eaLnBrk="1" fontAlgn="auto" latinLnBrk="0" hangingPunct="1">
              <a:lnSpc>
                <a:spcPct val="100000"/>
              </a:lnSpc>
              <a:spcBef>
                <a:spcPct val="20000"/>
              </a:spcBef>
              <a:spcAft>
                <a:spcPts val="0"/>
              </a:spcAft>
              <a:buClr>
                <a:srgbClr val="189049"/>
              </a:buClr>
              <a:buSzTx/>
              <a:buFontTx/>
              <a:buNone/>
              <a:tabLst/>
              <a:defRPr/>
            </a:pPr>
            <a:r>
              <a:rPr kumimoji="0" lang="en-GB" sz="2200" b="1" i="0" u="none" strike="noStrike" kern="1200" cap="none" spc="0" normalizeH="0" baseline="0" noProof="0" dirty="0">
                <a:ln>
                  <a:noFill/>
                </a:ln>
                <a:solidFill>
                  <a:prstClr val="black"/>
                </a:solidFill>
                <a:effectLst/>
                <a:uLnTx/>
                <a:uFillTx/>
                <a:latin typeface="Arial"/>
                <a:ea typeface="+mn-ea"/>
                <a:cs typeface="Arial"/>
              </a:rPr>
              <a:t>to put into practice what you have learnt</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val 4">
            <a:extLst>
              <a:ext uri="{FF2B5EF4-FFF2-40B4-BE49-F238E27FC236}">
                <a16:creationId xmlns:a16="http://schemas.microsoft.com/office/drawing/2014/main" xmlns="" id="{A3610F2D-0472-8140-A0EE-9E6CD5D00DCC}"/>
              </a:ext>
            </a:extLst>
          </p:cNvPr>
          <p:cNvSpPr/>
          <p:nvPr/>
        </p:nvSpPr>
        <p:spPr bwMode="auto">
          <a:xfrm>
            <a:off x="334830" y="2493618"/>
            <a:ext cx="596763" cy="596763"/>
          </a:xfrm>
          <a:prstGeom prst="ellipse">
            <a:avLst/>
          </a:prstGeom>
          <a:solidFill>
            <a:schemeClr val="tx1"/>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1</a:t>
            </a:r>
          </a:p>
        </p:txBody>
      </p:sp>
      <p:sp>
        <p:nvSpPr>
          <p:cNvPr id="6" name="Rectangle 9">
            <a:extLst>
              <a:ext uri="{FF2B5EF4-FFF2-40B4-BE49-F238E27FC236}">
                <a16:creationId xmlns:a16="http://schemas.microsoft.com/office/drawing/2014/main" xmlns="" id="{75DA1004-173C-CF4A-974D-D3E5EB2D5312}"/>
              </a:ext>
            </a:extLst>
          </p:cNvPr>
          <p:cNvSpPr>
            <a:spLocks noChangeArrowheads="1"/>
          </p:cNvSpPr>
          <p:nvPr/>
        </p:nvSpPr>
        <p:spPr bwMode="auto">
          <a:xfrm>
            <a:off x="605460" y="3291930"/>
            <a:ext cx="7238901" cy="622462"/>
          </a:xfrm>
          <a:prstGeom prst="roundRect">
            <a:avLst/>
          </a:prstGeom>
          <a:solidFill>
            <a:schemeClr val="bg1"/>
          </a:solidFill>
          <a:ln>
            <a:noFill/>
          </a:ln>
        </p:spPr>
        <p:txBody>
          <a:bodyPr anchor="ctr"/>
          <a:lstStyle/>
          <a:p>
            <a:pPr marL="360000" marR="0" lvl="1" indent="0" algn="l" defTabSz="914400" rtl="0" eaLnBrk="1" fontAlgn="auto" latinLnBrk="0" hangingPunct="1">
              <a:lnSpc>
                <a:spcPct val="100000"/>
              </a:lnSpc>
              <a:spcBef>
                <a:spcPts val="300"/>
              </a:spcBef>
              <a:spcAft>
                <a:spcPts val="0"/>
              </a:spcAft>
              <a:buClr>
                <a:srgbClr val="DFA617"/>
              </a:buClr>
              <a:buSzTx/>
              <a:buFontTx/>
              <a:buNone/>
              <a:tabLst/>
              <a:defRPr/>
            </a:pPr>
            <a:r>
              <a:rPr kumimoji="0" lang="en-GB" sz="2200" b="1" i="0" u="none" strike="noStrike" kern="1200" cap="none" spc="0" normalizeH="0" baseline="0" noProof="0" dirty="0">
                <a:ln>
                  <a:noFill/>
                </a:ln>
                <a:solidFill>
                  <a:prstClr val="black"/>
                </a:solidFill>
                <a:effectLst/>
                <a:uLnTx/>
                <a:uFillTx/>
                <a:latin typeface="Arial"/>
                <a:ea typeface="+mn-ea"/>
                <a:cs typeface="Arial"/>
              </a:rPr>
              <a:t>to develop competency in your work activities</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val 6">
            <a:extLst>
              <a:ext uri="{FF2B5EF4-FFF2-40B4-BE49-F238E27FC236}">
                <a16:creationId xmlns:a16="http://schemas.microsoft.com/office/drawing/2014/main" xmlns="" id="{0932717F-9151-6E4C-BEA9-7DB5B5055000}"/>
              </a:ext>
            </a:extLst>
          </p:cNvPr>
          <p:cNvSpPr/>
          <p:nvPr/>
        </p:nvSpPr>
        <p:spPr bwMode="auto">
          <a:xfrm>
            <a:off x="334830" y="3291930"/>
            <a:ext cx="596763" cy="596763"/>
          </a:xfrm>
          <a:prstGeom prst="ellipse">
            <a:avLst/>
          </a:prstGeom>
          <a:solidFill>
            <a:schemeClr val="tx1"/>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2</a:t>
            </a:r>
          </a:p>
        </p:txBody>
      </p:sp>
      <p:sp>
        <p:nvSpPr>
          <p:cNvPr id="8" name="Rectangle 10">
            <a:extLst>
              <a:ext uri="{FF2B5EF4-FFF2-40B4-BE49-F238E27FC236}">
                <a16:creationId xmlns:a16="http://schemas.microsoft.com/office/drawing/2014/main" xmlns="" id="{9FF49AE9-5F82-3642-A169-376A0754B3EA}"/>
              </a:ext>
            </a:extLst>
          </p:cNvPr>
          <p:cNvSpPr>
            <a:spLocks noChangeArrowheads="1"/>
          </p:cNvSpPr>
          <p:nvPr/>
        </p:nvSpPr>
        <p:spPr bwMode="auto">
          <a:xfrm>
            <a:off x="611810" y="4084018"/>
            <a:ext cx="7232551" cy="596763"/>
          </a:xfrm>
          <a:prstGeom prst="roundRect">
            <a:avLst/>
          </a:prstGeom>
          <a:solidFill>
            <a:schemeClr val="bg1"/>
          </a:solidFill>
          <a:ln>
            <a:noFill/>
          </a:ln>
        </p:spPr>
        <p:txBody>
          <a:bodyPr anchor="ctr"/>
          <a:lstStyle/>
          <a:p>
            <a:pPr marL="360000" marR="0" lvl="1" indent="0" algn="l" defTabSz="914400" rtl="0" eaLnBrk="1" fontAlgn="auto" latinLnBrk="0" hangingPunct="1">
              <a:lnSpc>
                <a:spcPct val="100000"/>
              </a:lnSpc>
              <a:spcBef>
                <a:spcPts val="0"/>
              </a:spcBef>
              <a:spcAft>
                <a:spcPts val="0"/>
              </a:spcAft>
              <a:buClr>
                <a:srgbClr val="DFA617"/>
              </a:buClr>
              <a:buSzTx/>
              <a:buFontTx/>
              <a:buNone/>
              <a:tabLst/>
              <a:defRPr/>
            </a:pPr>
            <a:r>
              <a:rPr kumimoji="0" lang="en-GB" sz="2200" b="1" i="0" u="none" strike="noStrike" kern="1200" cap="none" spc="0" normalizeH="0" baseline="0" noProof="0" dirty="0">
                <a:ln>
                  <a:noFill/>
                </a:ln>
                <a:solidFill>
                  <a:prstClr val="black"/>
                </a:solidFill>
                <a:effectLst/>
                <a:uLnTx/>
                <a:uFillTx/>
                <a:latin typeface="Arial"/>
                <a:ea typeface="+mn-ea"/>
                <a:cs typeface="Arial"/>
              </a:rPr>
              <a:t>to keep your knowledge up to date</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val 8">
            <a:extLst>
              <a:ext uri="{FF2B5EF4-FFF2-40B4-BE49-F238E27FC236}">
                <a16:creationId xmlns:a16="http://schemas.microsoft.com/office/drawing/2014/main" xmlns="" id="{1C19DA15-38E0-524F-A0F9-354C86B3335B}"/>
              </a:ext>
            </a:extLst>
          </p:cNvPr>
          <p:cNvSpPr/>
          <p:nvPr/>
        </p:nvSpPr>
        <p:spPr bwMode="auto">
          <a:xfrm>
            <a:off x="334830" y="4084018"/>
            <a:ext cx="596763" cy="596763"/>
          </a:xfrm>
          <a:prstGeom prst="ellipse">
            <a:avLst/>
          </a:prstGeom>
          <a:solidFill>
            <a:schemeClr val="tx1"/>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3</a:t>
            </a:r>
          </a:p>
        </p:txBody>
      </p:sp>
      <p:sp>
        <p:nvSpPr>
          <p:cNvPr id="10" name="Rounded Rectangle 9">
            <a:extLst>
              <a:ext uri="{FF2B5EF4-FFF2-40B4-BE49-F238E27FC236}">
                <a16:creationId xmlns:a16="http://schemas.microsoft.com/office/drawing/2014/main" xmlns="" id="{81B2C048-A8EA-814D-A343-B4C780659353}"/>
              </a:ext>
            </a:extLst>
          </p:cNvPr>
          <p:cNvSpPr>
            <a:spLocks noChangeArrowheads="1"/>
          </p:cNvSpPr>
          <p:nvPr/>
        </p:nvSpPr>
        <p:spPr bwMode="auto">
          <a:xfrm>
            <a:off x="611809" y="4847316"/>
            <a:ext cx="7232551" cy="596764"/>
          </a:xfrm>
          <a:prstGeom prst="roundRect">
            <a:avLst/>
          </a:prstGeom>
          <a:solidFill>
            <a:schemeClr val="bg1"/>
          </a:solidFill>
          <a:ln>
            <a:noFill/>
          </a:ln>
        </p:spPr>
        <p:txBody>
          <a:bodyPr anchor="ctr"/>
          <a:lstStyle/>
          <a:p>
            <a:pPr marL="360000" marR="0" lvl="1" indent="-57150" algn="l" defTabSz="914400" rtl="0" eaLnBrk="1" fontAlgn="auto" latinLnBrk="0" hangingPunct="1">
              <a:lnSpc>
                <a:spcPct val="100000"/>
              </a:lnSpc>
              <a:spcBef>
                <a:spcPts val="0"/>
              </a:spcBef>
              <a:spcAft>
                <a:spcPts val="0"/>
              </a:spcAft>
              <a:buClr>
                <a:srgbClr val="DFA617"/>
              </a:buClr>
              <a:buSzTx/>
              <a:buFontTx/>
              <a:buNone/>
              <a:tabLst/>
              <a:defRPr/>
            </a:pPr>
            <a:r>
              <a:rPr kumimoji="0" lang="en-GB" sz="2200" b="1" i="0" u="none" strike="noStrike" kern="1200" cap="none" spc="0" normalizeH="0" baseline="0" noProof="0" dirty="0">
                <a:ln>
                  <a:noFill/>
                </a:ln>
                <a:solidFill>
                  <a:prstClr val="black"/>
                </a:solidFill>
                <a:effectLst/>
                <a:uLnTx/>
                <a:uFillTx/>
                <a:latin typeface="Arial"/>
                <a:ea typeface="+mn-ea"/>
                <a:cs typeface="Arial"/>
              </a:rPr>
              <a:t>to pass the examination.</a:t>
            </a:r>
            <a:endParaRPr kumimoji="0" lang="en-GB"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val 10">
            <a:extLst>
              <a:ext uri="{FF2B5EF4-FFF2-40B4-BE49-F238E27FC236}">
                <a16:creationId xmlns:a16="http://schemas.microsoft.com/office/drawing/2014/main" xmlns="" id="{223B9501-A443-604D-8B3D-1EB9D9229933}"/>
              </a:ext>
            </a:extLst>
          </p:cNvPr>
          <p:cNvSpPr/>
          <p:nvPr/>
        </p:nvSpPr>
        <p:spPr bwMode="auto">
          <a:xfrm>
            <a:off x="334829" y="4847316"/>
            <a:ext cx="596763" cy="596763"/>
          </a:xfrm>
          <a:prstGeom prst="ellipse">
            <a:avLst/>
          </a:prstGeom>
          <a:solidFill>
            <a:schemeClr val="tx1"/>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4</a:t>
            </a:r>
          </a:p>
        </p:txBody>
      </p:sp>
      <p:pic>
        <p:nvPicPr>
          <p:cNvPr id="12" name="Picture 11">
            <a:extLst>
              <a:ext uri="{FF2B5EF4-FFF2-40B4-BE49-F238E27FC236}">
                <a16:creationId xmlns:a16="http://schemas.microsoft.com/office/drawing/2014/main" xmlns="" id="{2B0CCC84-4457-D542-ADB9-20C5A8D78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2211810"/>
            <a:ext cx="2664296" cy="3592310"/>
          </a:xfrm>
          <a:prstGeom prst="rect">
            <a:avLst/>
          </a:prstGeom>
        </p:spPr>
      </p:pic>
      <p:sp>
        <p:nvSpPr>
          <p:cNvPr id="13" name="Content Placeholder 2">
            <a:extLst>
              <a:ext uri="{FF2B5EF4-FFF2-40B4-BE49-F238E27FC236}">
                <a16:creationId xmlns:a16="http://schemas.microsoft.com/office/drawing/2014/main" xmlns="" id="{5F76C234-F5CB-FC4E-AB3F-2C301B69D075}"/>
              </a:ext>
            </a:extLst>
          </p:cNvPr>
          <p:cNvSpPr txBox="1">
            <a:spLocks/>
          </p:cNvSpPr>
          <p:nvPr/>
        </p:nvSpPr>
        <p:spPr>
          <a:xfrm>
            <a:off x="427536" y="5639404"/>
            <a:ext cx="7416824" cy="576064"/>
          </a:xfrm>
          <a:prstGeom prst="rect">
            <a:avLst/>
          </a:prstGeom>
        </p:spPr>
        <p:txBody>
          <a:bodyPr/>
          <a:lstStyle>
            <a:lvl1pPr marL="342900" indent="-34290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
                <a:srgbClr val="7030A0"/>
              </a:buClr>
              <a:buSzTx/>
              <a:buFont typeface="Arial" pitchFamily="34" charset="0"/>
              <a:buNone/>
              <a:tabLst/>
              <a:defRPr/>
            </a:pPr>
            <a:r>
              <a:rPr kumimoji="0" lang="en-GB" altLang="en-US" sz="3600" b="1" i="0" u="none" strike="noStrike" kern="0" cap="none" spc="0" normalizeH="0" baseline="0" noProof="0" dirty="0">
                <a:ln>
                  <a:noFill/>
                </a:ln>
                <a:solidFill>
                  <a:prstClr val="black"/>
                </a:solidFill>
                <a:effectLst/>
                <a:uLnTx/>
                <a:uFillTx/>
                <a:latin typeface="Arial" pitchFamily="34" charset="0"/>
                <a:ea typeface="+mn-ea"/>
                <a:cs typeface="Arial" panose="020B0604020202020204" pitchFamily="34" charset="0"/>
              </a:rPr>
              <a:t>Thank you for listening</a:t>
            </a:r>
          </a:p>
        </p:txBody>
      </p:sp>
      <p:sp>
        <p:nvSpPr>
          <p:cNvPr id="14" name="Content Placeholder 2">
            <a:extLst>
              <a:ext uri="{FF2B5EF4-FFF2-40B4-BE49-F238E27FC236}">
                <a16:creationId xmlns:a16="http://schemas.microsoft.com/office/drawing/2014/main" xmlns="" id="{ECF4B776-D968-E140-AB75-3368B543C834}"/>
              </a:ext>
            </a:extLst>
          </p:cNvPr>
          <p:cNvSpPr txBox="1">
            <a:spLocks/>
          </p:cNvSpPr>
          <p:nvPr/>
        </p:nvSpPr>
        <p:spPr>
          <a:xfrm>
            <a:off x="323528" y="1599652"/>
            <a:ext cx="7416824" cy="576064"/>
          </a:xfrm>
          <a:prstGeom prst="rect">
            <a:avLst/>
          </a:prstGeom>
        </p:spPr>
        <p:txBody>
          <a:bodyPr/>
          <a:lstStyle>
            <a:lvl1pPr marL="342900" indent="-34290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7030A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
                <a:srgbClr val="7030A0"/>
              </a:buClr>
              <a:buSzTx/>
              <a:buFont typeface="Arial" pitchFamily="34" charset="0"/>
              <a:buNone/>
              <a:tabLst/>
              <a:defRPr/>
            </a:pPr>
            <a:r>
              <a:rPr kumimoji="0" lang="en-GB" altLang="en-US" sz="2600" b="1" i="0" u="none" strike="noStrike" kern="0" cap="none" spc="0" normalizeH="0" baseline="0" noProof="0" dirty="0">
                <a:ln>
                  <a:noFill/>
                </a:ln>
                <a:solidFill>
                  <a:prstClr val="white"/>
                </a:solidFill>
                <a:effectLst/>
                <a:uLnTx/>
                <a:uFillTx/>
                <a:latin typeface="Arial" charset="0"/>
                <a:ea typeface="+mn-ea"/>
                <a:cs typeface="+mn-cs"/>
              </a:rPr>
              <a:t>The important things to do now are…</a:t>
            </a:r>
          </a:p>
        </p:txBody>
      </p:sp>
      <p:sp>
        <p:nvSpPr>
          <p:cNvPr id="2" name="Rectangle 1"/>
          <p:cNvSpPr/>
          <p:nvPr/>
        </p:nvSpPr>
        <p:spPr>
          <a:xfrm>
            <a:off x="6400800" y="5927436"/>
            <a:ext cx="4038600" cy="778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56753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A.I.s</a:t>
            </a:r>
          </a:p>
        </p:txBody>
      </p:sp>
      <p:sp>
        <p:nvSpPr>
          <p:cNvPr id="5" name="Rounded Rectangle 4"/>
          <p:cNvSpPr/>
          <p:nvPr/>
        </p:nvSpPr>
        <p:spPr bwMode="auto">
          <a:xfrm>
            <a:off x="3204128" y="1426993"/>
            <a:ext cx="2231968" cy="1296144"/>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SECURITY COMPANY</a:t>
            </a:r>
          </a:p>
        </p:txBody>
      </p:sp>
      <p:sp>
        <p:nvSpPr>
          <p:cNvPr id="6" name="Rounded Rectangle 5"/>
          <p:cNvSpPr/>
          <p:nvPr/>
        </p:nvSpPr>
        <p:spPr bwMode="auto">
          <a:xfrm>
            <a:off x="6498494" y="1426993"/>
            <a:ext cx="2311715" cy="1296144"/>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CONFIDENTIAL OPERATIONAL PROCEDURES</a:t>
            </a:r>
          </a:p>
        </p:txBody>
      </p:sp>
      <p:sp>
        <p:nvSpPr>
          <p:cNvPr id="7" name="Rounded Rectangle 6"/>
          <p:cNvSpPr/>
          <p:nvPr/>
        </p:nvSpPr>
        <p:spPr bwMode="auto">
          <a:xfrm>
            <a:off x="3276136" y="4221088"/>
            <a:ext cx="2231688" cy="1296144"/>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DUTIES.</a:t>
            </a:r>
          </a:p>
        </p:txBody>
      </p:sp>
      <p:sp>
        <p:nvSpPr>
          <p:cNvPr id="8" name="Rounded Rectangle 7"/>
          <p:cNvSpPr/>
          <p:nvPr/>
        </p:nvSpPr>
        <p:spPr bwMode="auto">
          <a:xfrm>
            <a:off x="6588224" y="4221088"/>
            <a:ext cx="2304256" cy="1296144"/>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SECURITY OPERATIVE</a:t>
            </a:r>
          </a:p>
        </p:txBody>
      </p:sp>
      <p:sp>
        <p:nvSpPr>
          <p:cNvPr id="9" name="Right Arrow 8"/>
          <p:cNvSpPr/>
          <p:nvPr/>
        </p:nvSpPr>
        <p:spPr bwMode="auto">
          <a:xfrm>
            <a:off x="2220099" y="1880828"/>
            <a:ext cx="936104" cy="504056"/>
          </a:xfrm>
          <a:prstGeom prst="right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p:txBody>
      </p:sp>
      <p:sp>
        <p:nvSpPr>
          <p:cNvPr id="10" name="Right Arrow 9"/>
          <p:cNvSpPr/>
          <p:nvPr/>
        </p:nvSpPr>
        <p:spPr bwMode="auto">
          <a:xfrm>
            <a:off x="5499243" y="1909262"/>
            <a:ext cx="936104" cy="504056"/>
          </a:xfrm>
          <a:prstGeom prst="right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p:txBody>
      </p:sp>
      <p:sp>
        <p:nvSpPr>
          <p:cNvPr id="11" name="Right Arrow 10"/>
          <p:cNvSpPr/>
          <p:nvPr/>
        </p:nvSpPr>
        <p:spPr bwMode="auto">
          <a:xfrm rot="5400000">
            <a:off x="7034488" y="3226114"/>
            <a:ext cx="1411727" cy="504056"/>
          </a:xfrm>
          <a:prstGeom prst="right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p:txBody>
      </p:sp>
      <p:sp>
        <p:nvSpPr>
          <p:cNvPr id="12" name="Right Arrow 11"/>
          <p:cNvSpPr/>
          <p:nvPr/>
        </p:nvSpPr>
        <p:spPr bwMode="auto">
          <a:xfrm rot="10800000">
            <a:off x="5579971" y="4537554"/>
            <a:ext cx="936105" cy="504056"/>
          </a:xfrm>
          <a:prstGeom prst="right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p:txBody>
      </p:sp>
      <p:pic>
        <p:nvPicPr>
          <p:cNvPr id="3" name="Picture 2">
            <a:extLst>
              <a:ext uri="{FF2B5EF4-FFF2-40B4-BE49-F238E27FC236}">
                <a16:creationId xmlns:a16="http://schemas.microsoft.com/office/drawing/2014/main" xmlns="" id="{FE31F555-5F5F-43E4-8CF3-0C29CF3ED724}"/>
              </a:ext>
            </a:extLst>
          </p:cNvPr>
          <p:cNvPicPr>
            <a:picLocks noChangeAspect="1"/>
          </p:cNvPicPr>
          <p:nvPr/>
        </p:nvPicPr>
        <p:blipFill>
          <a:blip r:embed="rId3"/>
          <a:stretch>
            <a:fillRect/>
          </a:stretch>
        </p:blipFill>
        <p:spPr>
          <a:xfrm>
            <a:off x="939880" y="2924944"/>
            <a:ext cx="1206288" cy="2952328"/>
          </a:xfrm>
          <a:prstGeom prst="rect">
            <a:avLst/>
          </a:prstGeom>
        </p:spPr>
      </p:pic>
      <p:sp>
        <p:nvSpPr>
          <p:cNvPr id="4" name="Rounded Rectangle 3"/>
          <p:cNvSpPr/>
          <p:nvPr/>
        </p:nvSpPr>
        <p:spPr bwMode="auto">
          <a:xfrm>
            <a:off x="89502" y="1426993"/>
            <a:ext cx="2052228" cy="1296144"/>
          </a:xfrm>
          <a:prstGeom prst="round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Arial"/>
              </a:rPr>
              <a:t>CLIENT</a:t>
            </a:r>
          </a:p>
        </p:txBody>
      </p:sp>
    </p:spTree>
    <p:extLst>
      <p:ext uri="{BB962C8B-B14F-4D97-AF65-F5344CB8AC3E}">
        <p14:creationId xmlns:p14="http://schemas.microsoft.com/office/powerpoint/2010/main" val="183463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
            <a:extLst>
              <a:ext uri="{FF2B5EF4-FFF2-40B4-BE49-F238E27FC236}">
                <a16:creationId xmlns:a16="http://schemas.microsoft.com/office/drawing/2014/main" xmlns="" id="{6203673B-5344-4B6E-B1B3-24525E7A2F2A}"/>
              </a:ext>
            </a:extLst>
          </p:cNvPr>
          <p:cNvSpPr/>
          <p:nvPr/>
        </p:nvSpPr>
        <p:spPr>
          <a:xfrm>
            <a:off x="277263" y="1654942"/>
            <a:ext cx="8615217" cy="4154329"/>
          </a:xfrm>
          <a:prstGeom prst="roundRect">
            <a:avLst>
              <a:gd name="adj" fmla="val 13405"/>
            </a:avLst>
          </a:prstGeom>
          <a:ln w="38100">
            <a:solidFill>
              <a:srgbClr val="00B0F0"/>
            </a:solidFill>
          </a:ln>
        </p:spPr>
        <p:txBody>
          <a:bodyPr wrap="square" numCol="2" anchor="ctr">
            <a:spAutoFit/>
          </a:bodyPr>
          <a:lstStyle/>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endParaRPr lang="en-GB" sz="2200" dirty="0">
              <a:solidFill>
                <a:srgbClr val="000000"/>
              </a:solidFill>
              <a:latin typeface="Arial"/>
              <a:cs typeface="Arial"/>
            </a:endParaRPr>
          </a:p>
        </p:txBody>
      </p:sp>
      <p:sp>
        <p:nvSpPr>
          <p:cNvPr id="2" name="Title 1"/>
          <p:cNvSpPr>
            <a:spLocks noGrp="1"/>
          </p:cNvSpPr>
          <p:nvPr>
            <p:ph type="title"/>
          </p:nvPr>
        </p:nvSpPr>
        <p:spPr/>
        <p:txBody>
          <a:bodyPr/>
          <a:lstStyle/>
          <a:p>
            <a:r>
              <a:rPr lang="en-GB" dirty="0"/>
              <a:t>A.I.s cont.</a:t>
            </a:r>
          </a:p>
        </p:txBody>
      </p:sp>
      <p:sp>
        <p:nvSpPr>
          <p:cNvPr id="3" name="TextBox 2"/>
          <p:cNvSpPr txBox="1"/>
          <p:nvPr/>
        </p:nvSpPr>
        <p:spPr>
          <a:xfrm>
            <a:off x="395536" y="1831418"/>
            <a:ext cx="4320480"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duty</a:t>
            </a:r>
            <a:r>
              <a:rPr kumimoji="0" lang="en-US" sz="2000" b="1" i="0" u="none" strike="noStrike" kern="1200" cap="none" spc="0" normalizeH="0" baseline="0" noProof="0" dirty="0">
                <a:ln>
                  <a:noFill/>
                </a:ln>
                <a:solidFill>
                  <a:srgbClr val="000000"/>
                </a:solidFill>
                <a:effectLst/>
                <a:uLnTx/>
                <a:uFillTx/>
                <a:latin typeface="Arial"/>
                <a:cs typeface="Arial"/>
              </a:rPr>
              <a:t> times </a:t>
            </a:r>
            <a:endParaRPr kumimoji="0" lang="en-GB" sz="2000" b="1"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site</a:t>
            </a:r>
            <a:r>
              <a:rPr kumimoji="0" lang="en-US" sz="2000" b="1" i="0" u="none" strike="noStrike" kern="1200" cap="none" spc="0" normalizeH="0" baseline="0" noProof="0" dirty="0">
                <a:ln>
                  <a:noFill/>
                </a:ln>
                <a:solidFill>
                  <a:srgbClr val="000000"/>
                </a:solidFill>
                <a:effectLst/>
                <a:uLnTx/>
                <a:uFillTx/>
                <a:latin typeface="Arial"/>
                <a:cs typeface="Arial"/>
              </a:rPr>
              <a:t> plans</a:t>
            </a:r>
            <a:endParaRPr kumimoji="0" lang="en-GB" sz="2000" b="1"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site</a:t>
            </a:r>
            <a:r>
              <a:rPr kumimoji="0" lang="en-US" sz="2000" b="1" i="0" u="none" strike="noStrike" kern="1200" cap="none" spc="0" normalizeH="0" baseline="0" noProof="0" dirty="0">
                <a:ln>
                  <a:noFill/>
                </a:ln>
                <a:solidFill>
                  <a:srgbClr val="000000"/>
                </a:solidFill>
                <a:effectLst/>
                <a:uLnTx/>
                <a:uFillTx/>
                <a:latin typeface="Arial"/>
                <a:cs typeface="Arial"/>
              </a:rPr>
              <a:t> risks</a:t>
            </a:r>
            <a:endParaRPr kumimoji="0" lang="en-GB" sz="2000" b="1"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location</a:t>
            </a:r>
            <a:r>
              <a:rPr kumimoji="0" lang="en-US" sz="2000" b="1" i="0" u="none" strike="noStrike" kern="1200" cap="none" spc="0" normalizeH="0" baseline="0" noProof="0" dirty="0">
                <a:ln>
                  <a:noFill/>
                </a:ln>
                <a:solidFill>
                  <a:srgbClr val="000000"/>
                </a:solidFill>
                <a:effectLst/>
                <a:uLnTx/>
                <a:uFillTx/>
                <a:latin typeface="Arial"/>
                <a:cs typeface="Arial"/>
              </a:rPr>
              <a:t> of high-value </a:t>
            </a:r>
            <a:br>
              <a:rPr kumimoji="0" lang="en-US" sz="2000" b="1" i="0" u="none" strike="noStrike" kern="1200" cap="none" spc="0" normalizeH="0" baseline="0" noProof="0" dirty="0">
                <a:ln>
                  <a:noFill/>
                </a:ln>
                <a:solidFill>
                  <a:srgbClr val="000000"/>
                </a:solidFill>
                <a:effectLst/>
                <a:uLnTx/>
                <a:uFillTx/>
                <a:latin typeface="Arial"/>
                <a:cs typeface="Arial"/>
              </a:rPr>
            </a:br>
            <a:r>
              <a:rPr kumimoji="0" lang="en-US" sz="2000" b="1" i="0" u="none" strike="noStrike" kern="1200" cap="none" spc="0" normalizeH="0" baseline="0" noProof="0" dirty="0">
                <a:ln>
                  <a:noFill/>
                </a:ln>
                <a:solidFill>
                  <a:srgbClr val="000000"/>
                </a:solidFill>
                <a:effectLst/>
                <a:uLnTx/>
                <a:uFillTx/>
                <a:latin typeface="Arial"/>
                <a:cs typeface="Arial"/>
              </a:rPr>
              <a:t>property</a:t>
            </a:r>
            <a:endParaRPr kumimoji="0" lang="en-GB" sz="2000" b="1"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cs typeface="Arial"/>
              </a:rPr>
              <a:t>areas of vulnerability</a:t>
            </a:r>
            <a:endParaRPr kumimoji="0" lang="en-GB" sz="2000" b="1"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noProof="0" dirty="0">
                <a:solidFill>
                  <a:srgbClr val="000000"/>
                </a:solidFill>
                <a:latin typeface="Arial"/>
                <a:cs typeface="Arial"/>
              </a:rPr>
              <a:t>p</a:t>
            </a:r>
            <a:r>
              <a:rPr kumimoji="0" lang="en-US" sz="2000" b="1" i="0" u="none" strike="noStrike" kern="1200" cap="none" spc="0" normalizeH="0" baseline="0" noProof="0" dirty="0">
                <a:ln>
                  <a:noFill/>
                </a:ln>
                <a:solidFill>
                  <a:srgbClr val="000000"/>
                </a:solidFill>
                <a:effectLst/>
                <a:uLnTx/>
                <a:uFillTx/>
                <a:latin typeface="Arial"/>
                <a:cs typeface="Arial"/>
              </a:rPr>
              <a:t>atrol times/routes</a:t>
            </a:r>
            <a:endParaRPr kumimoji="0" lang="en-GB" sz="2000" b="1"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access</a:t>
            </a:r>
            <a:r>
              <a:rPr kumimoji="0" lang="en-US" sz="2000" b="1" i="0" u="none" strike="noStrike" kern="1200" cap="none" spc="0" normalizeH="0" baseline="0" noProof="0" dirty="0">
                <a:ln>
                  <a:noFill/>
                </a:ln>
                <a:solidFill>
                  <a:srgbClr val="000000"/>
                </a:solidFill>
                <a:effectLst/>
                <a:uLnTx/>
                <a:uFillTx/>
                <a:latin typeface="Arial"/>
                <a:cs typeface="Arial"/>
              </a:rPr>
              <a:t>/egress procedures</a:t>
            </a:r>
            <a:endParaRPr kumimoji="0" lang="en-GB" sz="2000" b="1"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search</a:t>
            </a:r>
            <a:r>
              <a:rPr kumimoji="0" lang="en-US" sz="2000" b="1" i="0" u="none" strike="noStrike" kern="1200" cap="none" spc="0" normalizeH="0" baseline="0" noProof="0" dirty="0">
                <a:ln>
                  <a:noFill/>
                </a:ln>
                <a:solidFill>
                  <a:srgbClr val="000000"/>
                </a:solidFill>
                <a:effectLst/>
                <a:uLnTx/>
                <a:uFillTx/>
                <a:latin typeface="Arial"/>
                <a:cs typeface="Arial"/>
              </a:rPr>
              <a:t> procedures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a:cs typeface="Arial"/>
              </a:rPr>
              <a:t>reporting procedures</a:t>
            </a:r>
          </a:p>
        </p:txBody>
      </p:sp>
      <p:sp>
        <p:nvSpPr>
          <p:cNvPr id="5" name="TextBox 4"/>
          <p:cNvSpPr txBox="1"/>
          <p:nvPr/>
        </p:nvSpPr>
        <p:spPr>
          <a:xfrm>
            <a:off x="4427984" y="1723865"/>
            <a:ext cx="4525864" cy="40164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health</a:t>
            </a:r>
            <a:r>
              <a:rPr kumimoji="0" lang="en-GB" sz="2000" b="1" i="0" u="none" strike="noStrike" kern="1200" cap="none" spc="0" normalizeH="0" baseline="0" noProof="0" dirty="0">
                <a:ln>
                  <a:noFill/>
                </a:ln>
                <a:solidFill>
                  <a:srgbClr val="000000"/>
                </a:solidFill>
                <a:effectLst/>
                <a:uLnTx/>
                <a:uFillTx/>
                <a:latin typeface="Arial"/>
                <a:cs typeface="Arial"/>
              </a:rPr>
              <a:t> and safety issues</a:t>
            </a:r>
          </a:p>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noProof="0" dirty="0">
                <a:solidFill>
                  <a:srgbClr val="000000"/>
                </a:solidFill>
                <a:latin typeface="Arial"/>
                <a:cs typeface="Arial"/>
              </a:rPr>
              <a:t>f</a:t>
            </a:r>
            <a:r>
              <a:rPr kumimoji="0" lang="en-GB" sz="2000" b="1" i="0" u="none" strike="noStrike" kern="1200" cap="none" spc="0" normalizeH="0" baseline="0" noProof="0" dirty="0">
                <a:ln>
                  <a:noFill/>
                </a:ln>
                <a:solidFill>
                  <a:srgbClr val="000000"/>
                </a:solidFill>
                <a:effectLst/>
                <a:uLnTx/>
                <a:uFillTx/>
                <a:latin typeface="Arial"/>
                <a:cs typeface="Arial"/>
              </a:rPr>
              <a:t>irst-aid procedures</a:t>
            </a:r>
          </a:p>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a:cs typeface="Arial"/>
              </a:rPr>
              <a:t>methods for calling the emergency services</a:t>
            </a:r>
          </a:p>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a:cs typeface="Arial"/>
              </a:rPr>
              <a:t>important contact </a:t>
            </a:r>
            <a:br>
              <a:rPr kumimoji="0" lang="en-GB" sz="2000" b="1" i="0" u="none" strike="noStrike" kern="1200" cap="none" spc="0" normalizeH="0" baseline="0" noProof="0" dirty="0">
                <a:ln>
                  <a:noFill/>
                </a:ln>
                <a:solidFill>
                  <a:srgbClr val="000000"/>
                </a:solidFill>
                <a:effectLst/>
                <a:uLnTx/>
                <a:uFillTx/>
                <a:latin typeface="Arial"/>
                <a:cs typeface="Arial"/>
              </a:rPr>
            </a:br>
            <a:r>
              <a:rPr kumimoji="0" lang="en-GB" sz="2000" b="1" i="0" u="none" strike="noStrike" kern="1200" cap="none" spc="0" normalizeH="0" baseline="0" noProof="0" dirty="0">
                <a:ln>
                  <a:noFill/>
                </a:ln>
                <a:solidFill>
                  <a:srgbClr val="000000"/>
                </a:solidFill>
                <a:effectLst/>
                <a:uLnTx/>
                <a:uFillTx/>
                <a:latin typeface="Arial"/>
                <a:cs typeface="Arial"/>
              </a:rPr>
              <a:t>telephone numbers</a:t>
            </a:r>
          </a:p>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a:cs typeface="Arial"/>
              </a:rPr>
              <a:t>emergency and </a:t>
            </a:r>
            <a:br>
              <a:rPr kumimoji="0" lang="en-GB" sz="2000" b="1" i="0" u="none" strike="noStrike" kern="1200" cap="none" spc="0" normalizeH="0" baseline="0" noProof="0" dirty="0">
                <a:ln>
                  <a:noFill/>
                </a:ln>
                <a:solidFill>
                  <a:srgbClr val="000000"/>
                </a:solidFill>
                <a:effectLst/>
                <a:uLnTx/>
                <a:uFillTx/>
                <a:latin typeface="Arial"/>
                <a:cs typeface="Arial"/>
              </a:rPr>
            </a:br>
            <a:r>
              <a:rPr kumimoji="0" lang="en-GB" sz="2000" b="1" i="0" u="none" strike="noStrike" kern="1200" cap="none" spc="0" normalizeH="0" baseline="0" noProof="0" dirty="0">
                <a:ln>
                  <a:noFill/>
                </a:ln>
                <a:solidFill>
                  <a:srgbClr val="000000"/>
                </a:solidFill>
                <a:effectLst/>
                <a:uLnTx/>
                <a:uFillTx/>
                <a:latin typeface="Arial"/>
                <a:cs typeface="Arial"/>
              </a:rPr>
              <a:t>evacuation procedures</a:t>
            </a:r>
          </a:p>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a:cs typeface="Arial"/>
              </a:rPr>
              <a:t>alarm/surveillance systems</a:t>
            </a:r>
          </a:p>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a:cs typeface="Arial"/>
              </a:rPr>
              <a:t>methods of communication</a:t>
            </a:r>
          </a:p>
          <a:p>
            <a:pPr marL="285750" marR="0" lvl="0" indent="-28575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a:cs typeface="Arial"/>
              </a:rPr>
              <a:t>relevant documents.</a:t>
            </a:r>
          </a:p>
        </p:txBody>
      </p:sp>
      <p:sp>
        <p:nvSpPr>
          <p:cNvPr id="9" name="Rounded Rectangle 2">
            <a:extLst>
              <a:ext uri="{FF2B5EF4-FFF2-40B4-BE49-F238E27FC236}">
                <a16:creationId xmlns:a16="http://schemas.microsoft.com/office/drawing/2014/main" xmlns="" id="{351BAB84-EEF7-4778-A139-999F76550AE3}"/>
              </a:ext>
            </a:extLst>
          </p:cNvPr>
          <p:cNvSpPr/>
          <p:nvPr/>
        </p:nvSpPr>
        <p:spPr>
          <a:xfrm>
            <a:off x="277263" y="1117643"/>
            <a:ext cx="7632848" cy="442674"/>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chemeClr val="tx1"/>
                </a:solidFill>
                <a:effectLst/>
                <a:uLnTx/>
                <a:uFillTx/>
                <a:latin typeface="Arial"/>
                <a:cs typeface="Arial"/>
              </a:rPr>
              <a:t>A.I.</a:t>
            </a:r>
            <a:r>
              <a:rPr lang="en-GB" sz="2000" kern="0" dirty="0">
                <a:solidFill>
                  <a:schemeClr val="tx1"/>
                </a:solidFill>
                <a:latin typeface="Arial"/>
                <a:cs typeface="Arial"/>
              </a:rPr>
              <a:t>s contain details and instructions on:</a:t>
            </a:r>
            <a:endParaRPr kumimoji="0" lang="en-GB" sz="2000" b="1" i="0" u="none" strike="noStrike" kern="0" cap="none" spc="0" normalizeH="0" baseline="0" noProof="0" dirty="0">
              <a:ln>
                <a:noFill/>
              </a:ln>
              <a:solidFill>
                <a:schemeClr val="tx1"/>
              </a:solidFill>
              <a:effectLst/>
              <a:highlight>
                <a:srgbClr val="FF0000"/>
              </a:highlight>
              <a:uLnTx/>
              <a:uFillTx/>
              <a:latin typeface="Arial"/>
              <a:cs typeface="Arial"/>
            </a:endParaRPr>
          </a:p>
        </p:txBody>
      </p:sp>
      <p:pic>
        <p:nvPicPr>
          <p:cNvPr id="7" name="Picture 6">
            <a:extLst>
              <a:ext uri="{FF2B5EF4-FFF2-40B4-BE49-F238E27FC236}">
                <a16:creationId xmlns:a16="http://schemas.microsoft.com/office/drawing/2014/main" xmlns="" id="{DF58F893-5D53-4B3B-8D35-B6252F117FFA}"/>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1521514">
            <a:off x="5519394" y="2356593"/>
            <a:ext cx="3539052" cy="3539052"/>
          </a:xfrm>
          <a:prstGeom prst="rect">
            <a:avLst/>
          </a:prstGeom>
        </p:spPr>
      </p:pic>
    </p:spTree>
    <p:extLst>
      <p:ext uri="{BB962C8B-B14F-4D97-AF65-F5344CB8AC3E}">
        <p14:creationId xmlns:p14="http://schemas.microsoft.com/office/powerpoint/2010/main" val="16715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A.I.s cont.</a:t>
            </a:r>
          </a:p>
        </p:txBody>
      </p:sp>
      <p:sp>
        <p:nvSpPr>
          <p:cNvPr id="4" name="Rounded Rectangle 3"/>
          <p:cNvSpPr/>
          <p:nvPr/>
        </p:nvSpPr>
        <p:spPr>
          <a:xfrm>
            <a:off x="251520" y="1638635"/>
            <a:ext cx="8280920" cy="2499408"/>
          </a:xfrm>
          <a:prstGeom prst="roundRect">
            <a:avLst/>
          </a:prstGeom>
          <a:ln w="38100">
            <a:solidFill>
              <a:srgbClr val="00B0F0"/>
            </a:solidFill>
          </a:ln>
        </p:spPr>
        <p:txBody>
          <a:bodyPr wrap="square" anchor="ctr">
            <a:spAutoFit/>
          </a:bodyPr>
          <a:lstStyle/>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cs typeface="Arial"/>
              </a:rPr>
              <a:t>Always read the A.I.s when </a:t>
            </a:r>
            <a:r>
              <a:rPr lang="en-GB" sz="2200" dirty="0">
                <a:solidFill>
                  <a:srgbClr val="000000"/>
                </a:solidFill>
                <a:latin typeface="Arial"/>
                <a:cs typeface="Arial"/>
              </a:rPr>
              <a:t>you</a:t>
            </a:r>
            <a:r>
              <a:rPr kumimoji="0" lang="en-GB" sz="2200" b="1" i="0" u="none" strike="noStrike" kern="1200" cap="none" spc="0" normalizeH="0" baseline="0" noProof="0" dirty="0">
                <a:ln>
                  <a:noFill/>
                </a:ln>
                <a:solidFill>
                  <a:srgbClr val="000000"/>
                </a:solidFill>
                <a:effectLst/>
                <a:uLnTx/>
                <a:uFillTx/>
                <a:latin typeface="Arial"/>
                <a:cs typeface="Arial"/>
              </a:rPr>
              <a:t> start on </a:t>
            </a:r>
            <a:br>
              <a:rPr kumimoji="0" lang="en-GB" sz="2200" b="1" i="0" u="none" strike="noStrike" kern="1200" cap="none" spc="0" normalizeH="0" baseline="0" noProof="0" dirty="0">
                <a:ln>
                  <a:noFill/>
                </a:ln>
                <a:solidFill>
                  <a:srgbClr val="000000"/>
                </a:solidFill>
                <a:effectLst/>
                <a:uLnTx/>
                <a:uFillTx/>
                <a:latin typeface="Arial"/>
                <a:cs typeface="Arial"/>
              </a:rPr>
            </a:br>
            <a:r>
              <a:rPr kumimoji="0" lang="en-GB" sz="2200" b="1" i="0" u="none" strike="noStrike" kern="1200" cap="none" spc="0" normalizeH="0" baseline="0" noProof="0" dirty="0">
                <a:ln>
                  <a:noFill/>
                </a:ln>
                <a:solidFill>
                  <a:srgbClr val="000000"/>
                </a:solidFill>
                <a:effectLst/>
                <a:uLnTx/>
                <a:uFillTx/>
                <a:latin typeface="Arial"/>
                <a:cs typeface="Arial"/>
              </a:rPr>
              <a:t>a new site</a:t>
            </a:r>
          </a:p>
          <a:p>
            <a:pPr marL="342900" indent="-342900" eaLnBrk="0" hangingPunct="0">
              <a:spcBef>
                <a:spcPct val="20000"/>
              </a:spcBef>
              <a:buClr>
                <a:srgbClr val="00B0F0"/>
              </a:buClr>
              <a:buFont typeface="Arial" panose="020B0604020202020204" pitchFamily="34" charset="0"/>
              <a:buChar char="●"/>
              <a:defRPr/>
            </a:pPr>
            <a:r>
              <a:rPr lang="en-GB" sz="2200" dirty="0">
                <a:solidFill>
                  <a:srgbClr val="000000"/>
                </a:solidFill>
                <a:latin typeface="Arial"/>
                <a:cs typeface="Arial"/>
              </a:rPr>
              <a:t>Keep yourself up to date with the contents</a:t>
            </a:r>
          </a:p>
          <a:p>
            <a:pPr marL="342900" indent="-342900" eaLnBrk="0" hangingPunct="0">
              <a:spcBef>
                <a:spcPct val="20000"/>
              </a:spcBef>
              <a:buClr>
                <a:srgbClr val="00B0F0"/>
              </a:buClr>
              <a:buFont typeface="Arial" panose="020B0604020202020204" pitchFamily="34" charset="0"/>
              <a:buChar char="●"/>
              <a:defRPr/>
            </a:pPr>
            <a:r>
              <a:rPr lang="en-GB" sz="2200" dirty="0">
                <a:solidFill>
                  <a:srgbClr val="000000"/>
                </a:solidFill>
                <a:latin typeface="Arial"/>
                <a:cs typeface="Arial"/>
              </a:rPr>
              <a:t>You may need to sign a form confirming </a:t>
            </a:r>
            <a:br>
              <a:rPr lang="en-GB" sz="2200" dirty="0">
                <a:solidFill>
                  <a:srgbClr val="000000"/>
                </a:solidFill>
                <a:latin typeface="Arial"/>
                <a:cs typeface="Arial"/>
              </a:rPr>
            </a:br>
            <a:r>
              <a:rPr lang="en-GB" sz="2200" dirty="0">
                <a:solidFill>
                  <a:srgbClr val="000000"/>
                </a:solidFill>
                <a:latin typeface="Arial"/>
                <a:cs typeface="Arial"/>
              </a:rPr>
              <a:t>that you have read the A.I.s at the start of </a:t>
            </a:r>
            <a:br>
              <a:rPr lang="en-GB" sz="2200" dirty="0">
                <a:solidFill>
                  <a:srgbClr val="000000"/>
                </a:solidFill>
                <a:latin typeface="Arial"/>
                <a:cs typeface="Arial"/>
              </a:rPr>
            </a:br>
            <a:r>
              <a:rPr lang="en-GB" sz="2200" dirty="0">
                <a:solidFill>
                  <a:srgbClr val="000000"/>
                </a:solidFill>
                <a:latin typeface="Arial"/>
                <a:cs typeface="Arial"/>
              </a:rPr>
              <a:t>each shift</a:t>
            </a:r>
          </a:p>
        </p:txBody>
      </p:sp>
      <p:sp>
        <p:nvSpPr>
          <p:cNvPr id="10" name="Rounded Rectangle 9"/>
          <p:cNvSpPr>
            <a:spLocks noChangeArrowheads="1"/>
          </p:cNvSpPr>
          <p:nvPr/>
        </p:nvSpPr>
        <p:spPr bwMode="auto">
          <a:xfrm>
            <a:off x="251520" y="4519844"/>
            <a:ext cx="8136904" cy="1004573"/>
          </a:xfrm>
          <a:prstGeom prst="roundRect">
            <a:avLst>
              <a:gd name="adj" fmla="val 16667"/>
            </a:avLst>
          </a:prstGeom>
          <a:solidFill>
            <a:schemeClr val="tx1"/>
          </a:solidFill>
          <a:ln w="38100">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rgbClr val="FFFFFF"/>
                </a:solidFill>
                <a:effectLst/>
                <a:uLnTx/>
                <a:uFillTx/>
                <a:latin typeface="Arial" charset="0"/>
                <a:ea typeface="+mn-ea"/>
                <a:cs typeface="Arial" charset="0"/>
              </a:rPr>
              <a:t>A.I.s are CONFIDENTIAL  documents – </a:t>
            </a:r>
            <a:br>
              <a:rPr kumimoji="0" lang="en-GB" altLang="en-US" sz="22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GB" altLang="en-US" sz="2200" b="1" i="0" u="none" strike="noStrike" kern="1200" cap="none" spc="0" normalizeH="0" baseline="0" noProof="0" dirty="0">
                <a:ln>
                  <a:noFill/>
                </a:ln>
                <a:solidFill>
                  <a:srgbClr val="FFFFFF"/>
                </a:solidFill>
                <a:effectLst/>
                <a:uLnTx/>
                <a:uFillTx/>
                <a:latin typeface="Arial" charset="0"/>
                <a:ea typeface="+mn-ea"/>
                <a:cs typeface="Arial" charset="0"/>
              </a:rPr>
              <a:t>keep them secure.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7" y="4374059"/>
            <a:ext cx="1296144" cy="1296144"/>
          </a:xfrm>
          <a:prstGeom prst="rect">
            <a:avLst/>
          </a:prstGeom>
        </p:spPr>
      </p:pic>
      <p:pic>
        <p:nvPicPr>
          <p:cNvPr id="11" name="Picture 10">
            <a:extLst>
              <a:ext uri="{FF2B5EF4-FFF2-40B4-BE49-F238E27FC236}">
                <a16:creationId xmlns:a16="http://schemas.microsoft.com/office/drawing/2014/main" xmlns="" id="{518265D7-9A0A-44E6-AE70-B49492A3F0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72" r="6344"/>
          <a:stretch/>
        </p:blipFill>
        <p:spPr>
          <a:xfrm rot="628371">
            <a:off x="6804248" y="1559764"/>
            <a:ext cx="1558999" cy="2544689"/>
          </a:xfrm>
          <a:prstGeom prst="rect">
            <a:avLst/>
          </a:prstGeom>
        </p:spPr>
      </p:pic>
    </p:spTree>
    <p:extLst>
      <p:ext uri="{BB962C8B-B14F-4D97-AF65-F5344CB8AC3E}">
        <p14:creationId xmlns:p14="http://schemas.microsoft.com/office/powerpoint/2010/main" val="10750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xmlns="" id="{0B8C7793-2C4E-4A8B-BF62-652A4A0E9736}"/>
              </a:ext>
            </a:extLst>
          </p:cNvPr>
          <p:cNvSpPr/>
          <p:nvPr/>
        </p:nvSpPr>
        <p:spPr>
          <a:xfrm>
            <a:off x="323528" y="1762855"/>
            <a:ext cx="8199387" cy="3623120"/>
          </a:xfrm>
          <a:prstGeom prst="roundRect">
            <a:avLst/>
          </a:prstGeom>
          <a:solidFill>
            <a:srgbClr val="ABE9FF"/>
          </a:solidFill>
          <a:ln w="38100">
            <a:solidFill>
              <a:srgbClr val="00B0F0"/>
            </a:solid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5" name="Rounded Rectangle 3">
            <a:extLst>
              <a:ext uri="{FF2B5EF4-FFF2-40B4-BE49-F238E27FC236}">
                <a16:creationId xmlns:a16="http://schemas.microsoft.com/office/drawing/2014/main" xmlns="" id="{677DB212-0D5F-43B3-A460-FA6263DCB140}"/>
              </a:ext>
            </a:extLst>
          </p:cNvPr>
          <p:cNvSpPr/>
          <p:nvPr/>
        </p:nvSpPr>
        <p:spPr>
          <a:xfrm>
            <a:off x="323528" y="1705054"/>
            <a:ext cx="8199387" cy="3623120"/>
          </a:xfrm>
          <a:prstGeom prst="roundRect">
            <a:avLst/>
          </a:prstGeom>
          <a:noFill/>
          <a:ln w="38100">
            <a:no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22530" name="Rectangle 2"/>
          <p:cNvSpPr>
            <a:spLocks noGrp="1" noChangeArrowheads="1"/>
          </p:cNvSpPr>
          <p:nvPr>
            <p:ph type="title"/>
          </p:nvPr>
        </p:nvSpPr>
        <p:spPr/>
        <p:txBody>
          <a:bodyPr/>
          <a:lstStyle/>
          <a:p>
            <a:r>
              <a:rPr lang="en-US" altLang="en-US" dirty="0"/>
              <a:t>Benefits of using C</a:t>
            </a:r>
            <a:r>
              <a:rPr lang="en-GB" altLang="en-US" dirty="0"/>
              <a:t>CTV</a:t>
            </a:r>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458019" y="1912586"/>
            <a:ext cx="8640960" cy="3240360"/>
          </a:xfrm>
        </p:spPr>
        <p:txBody>
          <a:bodyPr/>
          <a:lstStyle/>
          <a:p>
            <a:r>
              <a:rPr lang="en-US" dirty="0"/>
              <a:t>Prevents crime</a:t>
            </a:r>
          </a:p>
          <a:p>
            <a:r>
              <a:rPr lang="en-US" dirty="0"/>
              <a:t>Reduces incidents</a:t>
            </a:r>
          </a:p>
          <a:p>
            <a:r>
              <a:rPr lang="en-US" dirty="0"/>
              <a:t>Reduces costs/risks by not </a:t>
            </a:r>
          </a:p>
          <a:p>
            <a:pPr marL="0" indent="0">
              <a:buNone/>
            </a:pPr>
            <a:r>
              <a:rPr lang="en-US" dirty="0"/>
              <a:t>     having to employ additional </a:t>
            </a:r>
          </a:p>
          <a:p>
            <a:pPr marL="0" indent="0">
              <a:buNone/>
            </a:pPr>
            <a:r>
              <a:rPr lang="en-US" dirty="0"/>
              <a:t>     patrolling staff</a:t>
            </a:r>
          </a:p>
          <a:p>
            <a:r>
              <a:rPr lang="en-US" dirty="0"/>
              <a:t>Can provide clear evidence </a:t>
            </a:r>
            <a:br>
              <a:rPr lang="en-US" dirty="0"/>
            </a:br>
            <a:r>
              <a:rPr lang="en-US" dirty="0"/>
              <a:t>for investigations</a:t>
            </a:r>
          </a:p>
          <a:p>
            <a:r>
              <a:rPr lang="en-US" dirty="0"/>
              <a:t>Can be used as evidence in court.</a:t>
            </a:r>
            <a:endParaRPr lang="en-GB" dirty="0"/>
          </a:p>
        </p:txBody>
      </p:sp>
      <p:pic>
        <p:nvPicPr>
          <p:cNvPr id="4" name="Picture 2" descr="\\DESIGNARCHIVE\Archive\Image Bank\CW ILLUSTRATION HISTORY\Illustrations 2014\Security Illustrations October 2014\PNG\CCTV Comic UK Map.png">
            <a:extLst>
              <a:ext uri="{FF2B5EF4-FFF2-40B4-BE49-F238E27FC236}">
                <a16:creationId xmlns:a16="http://schemas.microsoft.com/office/drawing/2014/main" xmlns="" id="{67057099-EF98-49AD-92F7-6D497DB9F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8539" y="1791693"/>
            <a:ext cx="3681933" cy="36520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dirty="0"/>
              <a:t>What are the legal implications </a:t>
            </a:r>
            <a:br>
              <a:rPr lang="en-GB" altLang="en-US" dirty="0"/>
            </a:br>
            <a:r>
              <a:rPr lang="en-GB" altLang="en-US" dirty="0"/>
              <a:t>of using CCTV?</a:t>
            </a:r>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251520" y="1268760"/>
            <a:ext cx="6048672" cy="4680520"/>
          </a:xfrm>
        </p:spPr>
        <p:txBody>
          <a:bodyPr/>
          <a:lstStyle/>
          <a:p>
            <a:r>
              <a:rPr lang="en-US" dirty="0"/>
              <a:t>CCTV systems must be registered with the Information Commissioner's Office (ICO)</a:t>
            </a:r>
          </a:p>
          <a:p>
            <a:r>
              <a:rPr lang="en-US" dirty="0"/>
              <a:t>One person must be registered as responsible and accountable for the system</a:t>
            </a:r>
          </a:p>
          <a:p>
            <a:r>
              <a:rPr lang="en-US" dirty="0"/>
              <a:t>Signage must be clearly displayed at each entrance point to premises or site to state </a:t>
            </a:r>
          </a:p>
          <a:p>
            <a:r>
              <a:rPr lang="en-US" dirty="0"/>
              <a:t>CCTV is in operation</a:t>
            </a:r>
          </a:p>
          <a:p>
            <a:r>
              <a:rPr lang="en-US" dirty="0"/>
              <a:t>Must not record anywhere where people are expected to undress, e.g. toilet cubicles or front footage of urinals.</a:t>
            </a:r>
          </a:p>
          <a:p>
            <a:endParaRPr lang="en-GB" dirty="0"/>
          </a:p>
        </p:txBody>
      </p:sp>
      <p:pic>
        <p:nvPicPr>
          <p:cNvPr id="4" name="Picture 3">
            <a:extLst>
              <a:ext uri="{FF2B5EF4-FFF2-40B4-BE49-F238E27FC236}">
                <a16:creationId xmlns:a16="http://schemas.microsoft.com/office/drawing/2014/main" xmlns="" id="{CE66799A-A31D-4063-92AC-23954246DC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84696" y="125382"/>
            <a:ext cx="792000" cy="657956"/>
          </a:xfrm>
          <a:prstGeom prst="ellipse">
            <a:avLst/>
          </a:prstGeom>
          <a:solidFill>
            <a:srgbClr val="00B0F0"/>
          </a:solidFill>
          <a:ln w="31750">
            <a:solidFill>
              <a:schemeClr val="bg1"/>
            </a:solidFill>
          </a:ln>
        </p:spPr>
      </p:pic>
      <p:pic>
        <p:nvPicPr>
          <p:cNvPr id="1026" name="Picture 2" descr="Image result for cctv warning signs free download">
            <a:extLst>
              <a:ext uri="{FF2B5EF4-FFF2-40B4-BE49-F238E27FC236}">
                <a16:creationId xmlns:a16="http://schemas.microsoft.com/office/drawing/2014/main" xmlns="" id="{106D0838-9D81-4D63-82DD-CA1DCF81F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899282"/>
            <a:ext cx="2295525"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08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xmlns="" id="{A8B61890-2B26-431A-A109-2556F713DEC6}"/>
              </a:ext>
            </a:extLst>
          </p:cNvPr>
          <p:cNvSpPr/>
          <p:nvPr/>
        </p:nvSpPr>
        <p:spPr>
          <a:xfrm>
            <a:off x="323528" y="1916832"/>
            <a:ext cx="8199387" cy="3204000"/>
          </a:xfrm>
          <a:prstGeom prst="roundRect">
            <a:avLst/>
          </a:prstGeom>
          <a:solidFill>
            <a:srgbClr val="ABE9FF"/>
          </a:solidFill>
          <a:ln w="38100">
            <a:solidFill>
              <a:srgbClr val="ABE9FF"/>
            </a:solid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22530" name="Rectangle 2"/>
          <p:cNvSpPr>
            <a:spLocks noGrp="1" noChangeArrowheads="1"/>
          </p:cNvSpPr>
          <p:nvPr>
            <p:ph type="title"/>
          </p:nvPr>
        </p:nvSpPr>
        <p:spPr/>
        <p:txBody>
          <a:bodyPr/>
          <a:lstStyle/>
          <a:p>
            <a:r>
              <a:rPr lang="en-US" altLang="en-US" dirty="0"/>
              <a:t>Data protection legislation </a:t>
            </a:r>
            <a:br>
              <a:rPr lang="en-US" altLang="en-US" dirty="0"/>
            </a:br>
            <a:r>
              <a:rPr lang="en-US" altLang="en-US" dirty="0"/>
              <a:t>when</a:t>
            </a:r>
            <a:r>
              <a:rPr lang="en-GB" altLang="en-US" dirty="0"/>
              <a:t> using CCTV</a:t>
            </a:r>
          </a:p>
        </p:txBody>
      </p:sp>
      <p:sp>
        <p:nvSpPr>
          <p:cNvPr id="3" name="Content Placeholder 2">
            <a:extLst>
              <a:ext uri="{FF2B5EF4-FFF2-40B4-BE49-F238E27FC236}">
                <a16:creationId xmlns:a16="http://schemas.microsoft.com/office/drawing/2014/main" xmlns="" id="{EEE371B8-FF99-47C2-89E3-367FD9992449}"/>
              </a:ext>
            </a:extLst>
          </p:cNvPr>
          <p:cNvSpPr>
            <a:spLocks noGrp="1"/>
          </p:cNvSpPr>
          <p:nvPr>
            <p:ph idx="1"/>
          </p:nvPr>
        </p:nvSpPr>
        <p:spPr>
          <a:xfrm>
            <a:off x="530027" y="1995371"/>
            <a:ext cx="7992888" cy="2736304"/>
          </a:xfrm>
        </p:spPr>
        <p:txBody>
          <a:bodyPr/>
          <a:lstStyle/>
          <a:p>
            <a:pPr marL="0" indent="0">
              <a:buNone/>
            </a:pPr>
            <a:endParaRPr lang="en-US" dirty="0"/>
          </a:p>
          <a:p>
            <a:r>
              <a:rPr lang="en-US" dirty="0"/>
              <a:t>The ICO approval includes the declared </a:t>
            </a:r>
            <a:br>
              <a:rPr lang="en-US" dirty="0"/>
            </a:br>
            <a:r>
              <a:rPr lang="en-US" dirty="0"/>
              <a:t>time that footage can be retained on the system </a:t>
            </a:r>
            <a:br>
              <a:rPr lang="en-US" dirty="0"/>
            </a:br>
            <a:r>
              <a:rPr lang="en-US" dirty="0"/>
              <a:t>before it over-records</a:t>
            </a:r>
          </a:p>
          <a:p>
            <a:r>
              <a:rPr lang="en-US" dirty="0"/>
              <a:t>Approved list of who can access the CCTV system known as ‘</a:t>
            </a:r>
            <a:r>
              <a:rPr lang="en-US" dirty="0" err="1"/>
              <a:t>authorised</a:t>
            </a:r>
            <a:r>
              <a:rPr lang="en-US" dirty="0"/>
              <a:t> persons’</a:t>
            </a:r>
          </a:p>
          <a:p>
            <a:r>
              <a:rPr lang="en-US" dirty="0"/>
              <a:t>Recordings must be used appropriately.</a:t>
            </a:r>
            <a:endParaRPr lang="en-GB" dirty="0"/>
          </a:p>
        </p:txBody>
      </p:sp>
      <p:pic>
        <p:nvPicPr>
          <p:cNvPr id="7" name="Picture 2" descr="\\DESIGNARCHIVE\Archive\Image Bank\CW ILLUSTRATION HISTORY\Illustrations 2014\Security Illustrations October 2014\PNG\CCTV Icon 5.png">
            <a:extLst>
              <a:ext uri="{FF2B5EF4-FFF2-40B4-BE49-F238E27FC236}">
                <a16:creationId xmlns:a16="http://schemas.microsoft.com/office/drawing/2014/main" xmlns="" id="{72EBFC49-F13A-49FA-9251-FA7A057068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0244" y="1268760"/>
            <a:ext cx="1658469" cy="165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9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xmlns="" id="{52399631-D9F6-42BE-9197-C3016D5264B2}"/>
              </a:ext>
            </a:extLst>
          </p:cNvPr>
          <p:cNvSpPr/>
          <p:nvPr/>
        </p:nvSpPr>
        <p:spPr>
          <a:xfrm>
            <a:off x="323528" y="1705054"/>
            <a:ext cx="8199387" cy="3623120"/>
          </a:xfrm>
          <a:prstGeom prst="roundRect">
            <a:avLst/>
          </a:prstGeom>
          <a:solidFill>
            <a:srgbClr val="ABE9FF"/>
          </a:solidFill>
          <a:ln w="38100">
            <a:solidFill>
              <a:srgbClr val="ABE9FF"/>
            </a:solid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22530" name="Rectangle 2"/>
          <p:cNvSpPr>
            <a:spLocks noGrp="1" noChangeArrowheads="1"/>
          </p:cNvSpPr>
          <p:nvPr>
            <p:ph type="title"/>
          </p:nvPr>
        </p:nvSpPr>
        <p:spPr/>
        <p:txBody>
          <a:bodyPr/>
          <a:lstStyle/>
          <a:p>
            <a:r>
              <a:rPr lang="en-US" altLang="en-US" dirty="0"/>
              <a:t>L</a:t>
            </a:r>
            <a:r>
              <a:rPr lang="en-GB" altLang="en-US" dirty="0"/>
              <a:t>imitations of CCTV</a:t>
            </a:r>
          </a:p>
        </p:txBody>
      </p:sp>
      <p:sp>
        <p:nvSpPr>
          <p:cNvPr id="2" name="Content Placeholder 1">
            <a:extLst>
              <a:ext uri="{FF2B5EF4-FFF2-40B4-BE49-F238E27FC236}">
                <a16:creationId xmlns:a16="http://schemas.microsoft.com/office/drawing/2014/main" xmlns="" id="{BE5BDBCF-EE8B-4EEB-A7AE-E0110D5377BB}"/>
              </a:ext>
            </a:extLst>
          </p:cNvPr>
          <p:cNvSpPr>
            <a:spLocks noGrp="1"/>
          </p:cNvSpPr>
          <p:nvPr>
            <p:ph idx="1"/>
          </p:nvPr>
        </p:nvSpPr>
        <p:spPr>
          <a:xfrm>
            <a:off x="613842" y="1705054"/>
            <a:ext cx="8640960" cy="3384376"/>
          </a:xfrm>
        </p:spPr>
        <p:txBody>
          <a:bodyPr/>
          <a:lstStyle/>
          <a:p>
            <a:pPr marL="0" indent="0">
              <a:buNone/>
            </a:pPr>
            <a:endParaRPr lang="en-US" dirty="0"/>
          </a:p>
          <a:p>
            <a:r>
              <a:rPr lang="en-US" dirty="0"/>
              <a:t>Privacy issues and concerns</a:t>
            </a:r>
          </a:p>
          <a:p>
            <a:r>
              <a:rPr lang="en-US" dirty="0"/>
              <a:t>Vulnerable to damage and vandalism</a:t>
            </a:r>
          </a:p>
          <a:p>
            <a:r>
              <a:rPr lang="en-US" dirty="0"/>
              <a:t>Misuse </a:t>
            </a:r>
          </a:p>
          <a:p>
            <a:r>
              <a:rPr lang="en-US" dirty="0"/>
              <a:t>Cannot prevent crime</a:t>
            </a:r>
          </a:p>
          <a:p>
            <a:r>
              <a:rPr lang="en-US" dirty="0"/>
              <a:t>Cost</a:t>
            </a:r>
          </a:p>
          <a:p>
            <a:r>
              <a:rPr lang="en-US" dirty="0"/>
              <a:t>Familiarity with scope of cover</a:t>
            </a:r>
          </a:p>
          <a:p>
            <a:r>
              <a:rPr lang="en-US" dirty="0"/>
              <a:t>Technology vulnerabilities.</a:t>
            </a:r>
            <a:endParaRPr lang="en-GB" dirty="0"/>
          </a:p>
        </p:txBody>
      </p:sp>
      <p:pic>
        <p:nvPicPr>
          <p:cNvPr id="9" name="Picture 2" descr="\\DESIGNARCHIVE\Archive\Image Bank\CW ILLUSTRATION HISTORY\Illustrations 2014\Security Illustrations October 2014\PNG\CCTV Icon 5.png">
            <a:extLst>
              <a:ext uri="{FF2B5EF4-FFF2-40B4-BE49-F238E27FC236}">
                <a16:creationId xmlns:a16="http://schemas.microsoft.com/office/drawing/2014/main" xmlns="" id="{78010A04-0FB5-42DE-90BB-F01F6BDFD2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4011" y="1249710"/>
            <a:ext cx="1658469" cy="165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2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xmlns="" id="{BDA7F24A-2A22-0E4E-8E1F-0AA192F24AA8}"/>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1" name="Rounded Rectangle 10">
            <a:extLst>
              <a:ext uri="{FF2B5EF4-FFF2-40B4-BE49-F238E27FC236}">
                <a16:creationId xmlns:a16="http://schemas.microsoft.com/office/drawing/2014/main" xmlns="" id="{1371DB0F-64DC-FD47-8261-9EDCBAF10B27}"/>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9" name="TextBox 18">
            <a:extLst>
              <a:ext uri="{FF2B5EF4-FFF2-40B4-BE49-F238E27FC236}">
                <a16:creationId xmlns:a16="http://schemas.microsoft.com/office/drawing/2014/main" xmlns="" id="{2B2D1390-5089-9E41-BAB9-26FE7CDE5026}"/>
              </a:ext>
            </a:extLst>
          </p:cNvPr>
          <p:cNvSpPr txBox="1"/>
          <p:nvPr/>
        </p:nvSpPr>
        <p:spPr>
          <a:xfrm>
            <a:off x="902644" y="2265801"/>
            <a:ext cx="7977518" cy="461665"/>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What does the abbreviation SIA stand for?</a:t>
            </a:r>
            <a:endParaRPr lang="en-US" sz="2200" dirty="0">
              <a:solidFill>
                <a:srgbClr val="000000"/>
              </a:solidFill>
            </a:endParaRPr>
          </a:p>
        </p:txBody>
      </p:sp>
      <p:sp>
        <p:nvSpPr>
          <p:cNvPr id="20" name="Oval 19">
            <a:extLst>
              <a:ext uri="{FF2B5EF4-FFF2-40B4-BE49-F238E27FC236}">
                <a16:creationId xmlns:a16="http://schemas.microsoft.com/office/drawing/2014/main" xmlns="" id="{2A988EC5-2595-4A48-B0D4-31D81565E921}"/>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22" name="Rounded Rectangle 4">
            <a:extLst>
              <a:ext uri="{FF2B5EF4-FFF2-40B4-BE49-F238E27FC236}">
                <a16:creationId xmlns:a16="http://schemas.microsoft.com/office/drawing/2014/main" xmlns="" id="{FC5048C9-02B8-2F4C-98C9-E07F856E2BD1}"/>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3" name="Picture 22">
            <a:extLst>
              <a:ext uri="{FF2B5EF4-FFF2-40B4-BE49-F238E27FC236}">
                <a16:creationId xmlns:a16="http://schemas.microsoft.com/office/drawing/2014/main" xmlns="" id="{0ED585FF-0A78-4D4D-81CA-7BBE8B674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4" name="TextBox 23">
            <a:extLst>
              <a:ext uri="{FF2B5EF4-FFF2-40B4-BE49-F238E27FC236}">
                <a16:creationId xmlns:a16="http://schemas.microsoft.com/office/drawing/2014/main" xmlns="" id="{3E6FC076-7F89-764E-A777-82C2F2B85254}"/>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1</a:t>
            </a:r>
          </a:p>
        </p:txBody>
      </p:sp>
    </p:spTree>
    <p:extLst>
      <p:ext uri="{BB962C8B-B14F-4D97-AF65-F5344CB8AC3E}">
        <p14:creationId xmlns:p14="http://schemas.microsoft.com/office/powerpoint/2010/main" val="15894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kern="1200" dirty="0">
                <a:solidFill>
                  <a:sysClr val="window" lastClr="FFFFFF"/>
                </a:solidFill>
                <a:latin typeface="Arial" charset="0"/>
              </a:rPr>
              <a:t>Key</a:t>
            </a:r>
            <a:endParaRPr lang="en-GB" dirty="0"/>
          </a:p>
        </p:txBody>
      </p:sp>
      <p:sp>
        <p:nvSpPr>
          <p:cNvPr id="24" name="Rounded Rectangle 23"/>
          <p:cNvSpPr/>
          <p:nvPr/>
        </p:nvSpPr>
        <p:spPr bwMode="auto">
          <a:xfrm>
            <a:off x="222059" y="1845224"/>
            <a:ext cx="8640960" cy="3600000"/>
          </a:xfrm>
          <a:prstGeom prst="roundRect">
            <a:avLst>
              <a:gd name="adj" fmla="val 9096"/>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spcBef>
                <a:spcPct val="20000"/>
              </a:spcBef>
              <a:buClr>
                <a:srgbClr val="189049"/>
              </a:buClr>
            </a:pPr>
            <a:endParaRPr lang="en-GB" sz="2200" dirty="0">
              <a:solidFill>
                <a:srgbClr val="000000"/>
              </a:solidFill>
              <a:latin typeface="Arial"/>
              <a:cs typeface="Arial"/>
            </a:endParaRPr>
          </a:p>
        </p:txBody>
      </p:sp>
      <p:sp>
        <p:nvSpPr>
          <p:cNvPr id="25" name="Rounded Rectangle 24"/>
          <p:cNvSpPr/>
          <p:nvPr/>
        </p:nvSpPr>
        <p:spPr bwMode="auto">
          <a:xfrm>
            <a:off x="480798" y="2154040"/>
            <a:ext cx="2592000" cy="900000"/>
          </a:xfrm>
          <a:prstGeom prst="roundRect">
            <a:avLst/>
          </a:prstGeom>
          <a:solidFill>
            <a:srgbClr val="C9F1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buClr>
                <a:srgbClr val="189049"/>
              </a:buClr>
            </a:pPr>
            <a:r>
              <a:rPr lang="en-GB" sz="2200" dirty="0">
                <a:solidFill>
                  <a:srgbClr val="000000"/>
                </a:solidFill>
                <a:latin typeface="Arial"/>
                <a:ea typeface="MS PGothic" pitchFamily="34" charset="-128"/>
                <a:cs typeface="Arial"/>
              </a:rPr>
              <a:t>Class</a:t>
            </a:r>
            <a:br>
              <a:rPr lang="en-GB" sz="2200" dirty="0">
                <a:solidFill>
                  <a:srgbClr val="000000"/>
                </a:solidFill>
                <a:latin typeface="Arial"/>
                <a:ea typeface="MS PGothic" pitchFamily="34" charset="-128"/>
                <a:cs typeface="Arial"/>
              </a:rPr>
            </a:br>
            <a:r>
              <a:rPr lang="en-GB" sz="2200" dirty="0">
                <a:solidFill>
                  <a:srgbClr val="000000"/>
                </a:solidFill>
                <a:latin typeface="Arial"/>
                <a:ea typeface="MS PGothic" pitchFamily="34" charset="-128"/>
                <a:cs typeface="Arial"/>
              </a:rPr>
              <a:t>question</a:t>
            </a:r>
            <a:endParaRPr lang="en-GB" sz="2200" dirty="0">
              <a:solidFill>
                <a:srgbClr val="000000"/>
              </a:solidFill>
              <a:latin typeface="Arial"/>
              <a:cs typeface="Arial"/>
            </a:endParaRP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166297" y="2275062"/>
            <a:ext cx="792000" cy="657956"/>
          </a:xfrm>
          <a:prstGeom prst="ellipse">
            <a:avLst/>
          </a:prstGeom>
          <a:solidFill>
            <a:srgbClr val="00B0F0"/>
          </a:solidFill>
          <a:ln w="31750">
            <a:solidFill>
              <a:schemeClr val="bg1"/>
            </a:solidFill>
          </a:ln>
        </p:spPr>
      </p:pic>
      <p:sp>
        <p:nvSpPr>
          <p:cNvPr id="27" name="Rounded Rectangle 26"/>
          <p:cNvSpPr/>
          <p:nvPr/>
        </p:nvSpPr>
        <p:spPr bwMode="auto">
          <a:xfrm>
            <a:off x="480797" y="3195224"/>
            <a:ext cx="2592000" cy="900000"/>
          </a:xfrm>
          <a:prstGeom prst="roundRect">
            <a:avLst/>
          </a:prstGeom>
          <a:solidFill>
            <a:srgbClr val="C9F1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buClr>
                <a:srgbClr val="189049"/>
              </a:buClr>
            </a:pPr>
            <a:r>
              <a:rPr lang="en-GB" sz="2200" dirty="0">
                <a:solidFill>
                  <a:srgbClr val="000000"/>
                </a:solidFill>
                <a:latin typeface="Arial"/>
                <a:cs typeface="Arial"/>
              </a:rPr>
              <a:t>Law</a:t>
            </a:r>
          </a:p>
        </p:txBody>
      </p:sp>
      <p:sp>
        <p:nvSpPr>
          <p:cNvPr id="28" name="Rounded Rectangle 27"/>
          <p:cNvSpPr/>
          <p:nvPr/>
        </p:nvSpPr>
        <p:spPr bwMode="auto">
          <a:xfrm>
            <a:off x="480796" y="4239240"/>
            <a:ext cx="2592000" cy="900000"/>
          </a:xfrm>
          <a:prstGeom prst="roundRect">
            <a:avLst/>
          </a:prstGeom>
          <a:solidFill>
            <a:srgbClr val="C9F1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buClr>
                <a:srgbClr val="189049"/>
              </a:buClr>
            </a:pPr>
            <a:r>
              <a:rPr lang="en-GB" sz="2200" dirty="0">
                <a:solidFill>
                  <a:srgbClr val="000000"/>
                </a:solidFill>
                <a:latin typeface="Arial"/>
                <a:ea typeface="MS PGothic" pitchFamily="34" charset="-128"/>
                <a:cs typeface="Arial"/>
              </a:rPr>
              <a:t>Definition</a:t>
            </a:r>
            <a:endParaRPr lang="en-GB" sz="2200" dirty="0">
              <a:solidFill>
                <a:srgbClr val="000000"/>
              </a:solidFill>
              <a:latin typeface="Arial"/>
              <a:cs typeface="Arial"/>
            </a:endParaRPr>
          </a:p>
        </p:txBody>
      </p:sp>
      <p:sp>
        <p:nvSpPr>
          <p:cNvPr id="30" name="Rounded Rectangle 29"/>
          <p:cNvSpPr/>
          <p:nvPr/>
        </p:nvSpPr>
        <p:spPr bwMode="auto">
          <a:xfrm>
            <a:off x="3217102" y="2154040"/>
            <a:ext cx="2592000" cy="900000"/>
          </a:xfrm>
          <a:prstGeom prst="roundRect">
            <a:avLst/>
          </a:prstGeom>
          <a:solidFill>
            <a:srgbClr val="C9F1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buClr>
                <a:srgbClr val="189049"/>
              </a:buClr>
            </a:pPr>
            <a:r>
              <a:rPr lang="en-GB" sz="2200" dirty="0">
                <a:solidFill>
                  <a:srgbClr val="000000"/>
                </a:solidFill>
                <a:latin typeface="Arial"/>
                <a:ea typeface="MS PGothic" pitchFamily="34" charset="-128"/>
                <a:cs typeface="Arial"/>
              </a:rPr>
              <a:t>Individual</a:t>
            </a:r>
            <a:br>
              <a:rPr lang="en-GB" sz="2200" dirty="0">
                <a:solidFill>
                  <a:srgbClr val="000000"/>
                </a:solidFill>
                <a:latin typeface="Arial"/>
                <a:ea typeface="MS PGothic" pitchFamily="34" charset="-128"/>
                <a:cs typeface="Arial"/>
              </a:rPr>
            </a:br>
            <a:r>
              <a:rPr lang="en-GB" sz="2200" dirty="0">
                <a:solidFill>
                  <a:srgbClr val="000000"/>
                </a:solidFill>
                <a:latin typeface="Arial"/>
                <a:ea typeface="MS PGothic" pitchFamily="34" charset="-128"/>
                <a:cs typeface="Arial"/>
              </a:rPr>
              <a:t>exercise</a:t>
            </a:r>
            <a:endParaRPr lang="en-GB" sz="2200" dirty="0">
              <a:solidFill>
                <a:srgbClr val="000000"/>
              </a:solidFill>
              <a:latin typeface="Arial"/>
              <a:cs typeface="Arial"/>
            </a:endParaRPr>
          </a:p>
        </p:txBody>
      </p:sp>
      <p:sp>
        <p:nvSpPr>
          <p:cNvPr id="31" name="Rounded Rectangle 30"/>
          <p:cNvSpPr/>
          <p:nvPr/>
        </p:nvSpPr>
        <p:spPr bwMode="auto">
          <a:xfrm>
            <a:off x="3217101" y="3195224"/>
            <a:ext cx="2592000" cy="900000"/>
          </a:xfrm>
          <a:prstGeom prst="roundRect">
            <a:avLst/>
          </a:prstGeom>
          <a:solidFill>
            <a:srgbClr val="C9F1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buClr>
                <a:srgbClr val="189049"/>
              </a:buClr>
            </a:pPr>
            <a:r>
              <a:rPr lang="en-GB" sz="2200" dirty="0">
                <a:solidFill>
                  <a:srgbClr val="000000"/>
                </a:solidFill>
                <a:latin typeface="Arial"/>
                <a:cs typeface="Arial"/>
              </a:rPr>
              <a:t>Group</a:t>
            </a:r>
            <a:br>
              <a:rPr lang="en-GB" sz="2200" dirty="0">
                <a:solidFill>
                  <a:srgbClr val="000000"/>
                </a:solidFill>
                <a:latin typeface="Arial"/>
                <a:cs typeface="Arial"/>
              </a:rPr>
            </a:br>
            <a:r>
              <a:rPr lang="en-GB" sz="2200" dirty="0">
                <a:solidFill>
                  <a:srgbClr val="000000"/>
                </a:solidFill>
                <a:latin typeface="Arial"/>
                <a:cs typeface="Arial"/>
              </a:rPr>
              <a:t>exercise</a:t>
            </a:r>
          </a:p>
        </p:txBody>
      </p:sp>
      <p:sp>
        <p:nvSpPr>
          <p:cNvPr id="32" name="Rounded Rectangle 31"/>
          <p:cNvSpPr/>
          <p:nvPr/>
        </p:nvSpPr>
        <p:spPr bwMode="auto">
          <a:xfrm>
            <a:off x="3217100" y="4239240"/>
            <a:ext cx="2592000" cy="900000"/>
          </a:xfrm>
          <a:prstGeom prst="roundRect">
            <a:avLst/>
          </a:prstGeom>
          <a:solidFill>
            <a:srgbClr val="C9F1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buClr>
                <a:srgbClr val="189049"/>
              </a:buClr>
            </a:pPr>
            <a:r>
              <a:rPr lang="en-GB" sz="2200" dirty="0">
                <a:solidFill>
                  <a:srgbClr val="000000"/>
                </a:solidFill>
                <a:latin typeface="Arial"/>
                <a:ea typeface="MS PGothic" pitchFamily="34" charset="-128"/>
                <a:cs typeface="Arial"/>
              </a:rPr>
              <a:t>Key</a:t>
            </a:r>
            <a:br>
              <a:rPr lang="en-GB" sz="2200" dirty="0">
                <a:solidFill>
                  <a:srgbClr val="000000"/>
                </a:solidFill>
                <a:latin typeface="Arial"/>
                <a:ea typeface="MS PGothic" pitchFamily="34" charset="-128"/>
                <a:cs typeface="Arial"/>
              </a:rPr>
            </a:br>
            <a:r>
              <a:rPr lang="en-GB" sz="2200" dirty="0">
                <a:solidFill>
                  <a:srgbClr val="000000"/>
                </a:solidFill>
                <a:latin typeface="Arial"/>
                <a:ea typeface="MS PGothic" pitchFamily="34" charset="-128"/>
                <a:cs typeface="Arial"/>
              </a:rPr>
              <a:t>task</a:t>
            </a:r>
            <a:endParaRPr lang="en-GB" sz="2200" dirty="0">
              <a:solidFill>
                <a:srgbClr val="000000"/>
              </a:solidFill>
              <a:latin typeface="Arial"/>
              <a:cs typeface="Arial"/>
            </a:endParaRPr>
          </a:p>
        </p:txBody>
      </p:sp>
      <p:sp>
        <p:nvSpPr>
          <p:cNvPr id="33" name="Rounded Rectangle 32"/>
          <p:cNvSpPr/>
          <p:nvPr/>
        </p:nvSpPr>
        <p:spPr bwMode="auto">
          <a:xfrm>
            <a:off x="5953404" y="2154040"/>
            <a:ext cx="2592000" cy="900000"/>
          </a:xfrm>
          <a:prstGeom prst="roundRect">
            <a:avLst/>
          </a:prstGeom>
          <a:solidFill>
            <a:srgbClr val="C9F1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buClr>
                <a:srgbClr val="189049"/>
              </a:buClr>
            </a:pPr>
            <a:r>
              <a:rPr lang="en-GB" sz="2200" dirty="0">
                <a:solidFill>
                  <a:srgbClr val="000000"/>
                </a:solidFill>
                <a:latin typeface="Arial"/>
                <a:ea typeface="MS PGothic" pitchFamily="34" charset="-128"/>
                <a:cs typeface="Arial"/>
              </a:rPr>
              <a:t>Key</a:t>
            </a:r>
            <a:br>
              <a:rPr lang="en-GB" sz="2200" dirty="0">
                <a:solidFill>
                  <a:srgbClr val="000000"/>
                </a:solidFill>
                <a:latin typeface="Arial"/>
                <a:ea typeface="MS PGothic" pitchFamily="34" charset="-128"/>
                <a:cs typeface="Arial"/>
              </a:rPr>
            </a:br>
            <a:r>
              <a:rPr lang="en-GB" sz="2200" dirty="0">
                <a:solidFill>
                  <a:srgbClr val="000000"/>
                </a:solidFill>
                <a:latin typeface="Arial"/>
                <a:ea typeface="MS PGothic" pitchFamily="34" charset="-128"/>
                <a:cs typeface="Arial"/>
              </a:rPr>
              <a:t>point</a:t>
            </a:r>
            <a:endParaRPr lang="en-GB" sz="2200" dirty="0">
              <a:solidFill>
                <a:srgbClr val="000000"/>
              </a:solidFill>
              <a:latin typeface="Arial"/>
              <a:cs typeface="Arial"/>
            </a:endParaRPr>
          </a:p>
        </p:txBody>
      </p:sp>
      <p:sp>
        <p:nvSpPr>
          <p:cNvPr id="34" name="Rounded Rectangle 33"/>
          <p:cNvSpPr/>
          <p:nvPr/>
        </p:nvSpPr>
        <p:spPr bwMode="auto">
          <a:xfrm>
            <a:off x="5969765" y="3195794"/>
            <a:ext cx="2592000" cy="900000"/>
          </a:xfrm>
          <a:prstGeom prst="roundRect">
            <a:avLst/>
          </a:prstGeom>
          <a:solidFill>
            <a:srgbClr val="C9F1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buClr>
                <a:srgbClr val="189049"/>
              </a:buClr>
            </a:pPr>
            <a:r>
              <a:rPr lang="en-GB" sz="2200" dirty="0">
                <a:solidFill>
                  <a:srgbClr val="000000"/>
                </a:solidFill>
                <a:latin typeface="Arial"/>
                <a:ea typeface="MS PGothic" pitchFamily="34" charset="-128"/>
                <a:cs typeface="Arial"/>
              </a:rPr>
              <a:t>Class</a:t>
            </a:r>
            <a:br>
              <a:rPr lang="en-GB" sz="2200" dirty="0">
                <a:solidFill>
                  <a:srgbClr val="000000"/>
                </a:solidFill>
                <a:latin typeface="Arial"/>
                <a:ea typeface="MS PGothic" pitchFamily="34" charset="-128"/>
                <a:cs typeface="Arial"/>
              </a:rPr>
            </a:br>
            <a:r>
              <a:rPr lang="en-GB" sz="2200" dirty="0">
                <a:solidFill>
                  <a:srgbClr val="000000"/>
                </a:solidFill>
                <a:latin typeface="Arial"/>
                <a:ea typeface="MS PGothic" pitchFamily="34" charset="-128"/>
                <a:cs typeface="Arial"/>
              </a:rPr>
              <a:t>exercise</a:t>
            </a:r>
            <a:endParaRPr lang="en-GB" sz="2200" dirty="0">
              <a:solidFill>
                <a:srgbClr val="000000"/>
              </a:solidFill>
              <a:latin typeface="Arial"/>
              <a:cs typeface="Arial"/>
            </a:endParaRPr>
          </a:p>
        </p:txBody>
      </p:sp>
      <p:sp>
        <p:nvSpPr>
          <p:cNvPr id="35" name="Rounded Rectangle 34"/>
          <p:cNvSpPr/>
          <p:nvPr/>
        </p:nvSpPr>
        <p:spPr bwMode="auto">
          <a:xfrm>
            <a:off x="5983017" y="4239555"/>
            <a:ext cx="2592000" cy="900000"/>
          </a:xfrm>
          <a:prstGeom prst="roundRect">
            <a:avLst/>
          </a:prstGeom>
          <a:solidFill>
            <a:srgbClr val="C9F1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buClr>
                <a:srgbClr val="189049"/>
              </a:buClr>
            </a:pPr>
            <a:r>
              <a:rPr lang="en-GB" sz="2200" dirty="0">
                <a:solidFill>
                  <a:srgbClr val="000000"/>
                </a:solidFill>
                <a:latin typeface="Arial"/>
                <a:ea typeface="MS PGothic" pitchFamily="34" charset="-128"/>
                <a:cs typeface="Arial"/>
              </a:rPr>
              <a:t>Navigation</a:t>
            </a:r>
            <a:endParaRPr lang="en-GB" sz="2200" dirty="0">
              <a:solidFill>
                <a:srgbClr val="000000"/>
              </a:solidFill>
              <a:latin typeface="Arial"/>
              <a:cs typeface="Arial"/>
            </a:endParaRPr>
          </a:p>
        </p:txBody>
      </p:sp>
      <p:pic>
        <p:nvPicPr>
          <p:cNvPr id="36" name="Picture 35"/>
          <p:cNvPicPr>
            <a:picLocks/>
          </p:cNvPicPr>
          <p:nvPr/>
        </p:nvPicPr>
        <p:blipFill rotWithShape="1">
          <a:blip r:embed="rId4" cstate="print">
            <a:extLst>
              <a:ext uri="{28A0092B-C50C-407E-A947-70E740481C1C}">
                <a14:useLocalDpi xmlns:a14="http://schemas.microsoft.com/office/drawing/2010/main" val="0"/>
              </a:ext>
            </a:extLst>
          </a:blip>
          <a:srcRect l="-56892" t="-32765" r="-56892" b="-32765"/>
          <a:stretch/>
        </p:blipFill>
        <p:spPr>
          <a:xfrm>
            <a:off x="4902601" y="2274218"/>
            <a:ext cx="792000" cy="658800"/>
          </a:xfrm>
          <a:prstGeom prst="ellipse">
            <a:avLst/>
          </a:prstGeom>
          <a:solidFill>
            <a:srgbClr val="00B0F0"/>
          </a:solidFill>
          <a:ln w="31750">
            <a:solidFill>
              <a:schemeClr val="bg1"/>
            </a:solidFill>
          </a:ln>
        </p:spPr>
      </p:pic>
      <p:pic>
        <p:nvPicPr>
          <p:cNvPr id="37" name="Picture 36"/>
          <p:cNvPicPr>
            <a:picLocks/>
          </p:cNvPicPr>
          <p:nvPr/>
        </p:nvPicPr>
        <p:blipFill rotWithShape="1">
          <a:blip r:embed="rId5" cstate="print">
            <a:extLst>
              <a:ext uri="{28A0092B-C50C-407E-A947-70E740481C1C}">
                <a14:useLocalDpi xmlns:a14="http://schemas.microsoft.com/office/drawing/2010/main" val="0"/>
              </a:ext>
            </a:extLst>
          </a:blip>
          <a:srcRect l="-8812" t="-35807" r="-8812" b="-35807"/>
          <a:stretch/>
        </p:blipFill>
        <p:spPr>
          <a:xfrm>
            <a:off x="4902626" y="3327047"/>
            <a:ext cx="792000" cy="658800"/>
          </a:xfrm>
          <a:prstGeom prst="ellipse">
            <a:avLst/>
          </a:prstGeom>
          <a:solidFill>
            <a:srgbClr val="00B0F0"/>
          </a:solidFill>
          <a:ln w="31750">
            <a:solidFill>
              <a:schemeClr val="bg1"/>
            </a:solidFill>
          </a:ln>
        </p:spPr>
      </p:pic>
      <p:sp>
        <p:nvSpPr>
          <p:cNvPr id="39" name="Rounded Rectangle 38"/>
          <p:cNvSpPr/>
          <p:nvPr/>
        </p:nvSpPr>
        <p:spPr bwMode="auto">
          <a:xfrm>
            <a:off x="7020273" y="2410969"/>
            <a:ext cx="1422206" cy="385298"/>
          </a:xfrm>
          <a:prstGeom prst="roundRect">
            <a:avLst/>
          </a:prstGeom>
          <a:solidFill>
            <a:srgbClr val="00B0F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1700" dirty="0">
                <a:solidFill>
                  <a:srgbClr val="FFFFFF"/>
                </a:solidFill>
                <a:latin typeface="Arial"/>
                <a:cs typeface="Arial"/>
              </a:rPr>
              <a:t>KEY POINT</a:t>
            </a:r>
          </a:p>
        </p:txBody>
      </p:sp>
      <p:grpSp>
        <p:nvGrpSpPr>
          <p:cNvPr id="42" name="Group 41"/>
          <p:cNvGrpSpPr/>
          <p:nvPr/>
        </p:nvGrpSpPr>
        <p:grpSpPr>
          <a:xfrm>
            <a:off x="4398483" y="4366287"/>
            <a:ext cx="1296143" cy="645904"/>
            <a:chOff x="-3420888" y="3159650"/>
            <a:chExt cx="2592287" cy="1291808"/>
          </a:xfrm>
        </p:grpSpPr>
        <p:sp>
          <p:nvSpPr>
            <p:cNvPr id="43" name="Rounded Rectangle 42"/>
            <p:cNvSpPr/>
            <p:nvPr/>
          </p:nvSpPr>
          <p:spPr bwMode="auto">
            <a:xfrm>
              <a:off x="-3420888" y="3159650"/>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buFont typeface="Arial" charset="0"/>
                <a:buChar char="●"/>
              </a:pPr>
              <a:endParaRPr lang="en-GB" sz="2000" b="0" dirty="0">
                <a:solidFill>
                  <a:srgbClr val="000000"/>
                </a:solidFill>
                <a:latin typeface="Arial"/>
                <a:cs typeface="Arial"/>
              </a:endParaRPr>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409" y="3323406"/>
              <a:ext cx="2274658" cy="990692"/>
            </a:xfrm>
            <a:prstGeom prst="rect">
              <a:avLst/>
            </a:prstGeom>
          </p:spPr>
        </p:pic>
        <p:sp>
          <p:nvSpPr>
            <p:cNvPr id="45" name="TextBox 44"/>
            <p:cNvSpPr txBox="1"/>
            <p:nvPr/>
          </p:nvSpPr>
          <p:spPr>
            <a:xfrm>
              <a:off x="-2772816" y="3558670"/>
              <a:ext cx="1368153" cy="430888"/>
            </a:xfrm>
            <a:prstGeom prst="rect">
              <a:avLst/>
            </a:prstGeom>
            <a:noFill/>
          </p:spPr>
          <p:txBody>
            <a:bodyPr wrap="square" rtlCol="0" anchor="ctr">
              <a:spAutoFit/>
            </a:bodyPr>
            <a:lstStyle/>
            <a:p>
              <a:pPr fontAlgn="auto">
                <a:spcBef>
                  <a:spcPts val="0"/>
                </a:spcBef>
                <a:spcAft>
                  <a:spcPts val="0"/>
                </a:spcAft>
              </a:pPr>
              <a:r>
                <a:rPr lang="en-GB" sz="800" dirty="0">
                  <a:solidFill>
                    <a:srgbClr val="A8DBFE"/>
                  </a:solidFill>
                  <a:latin typeface="Arial"/>
                  <a:cs typeface="Arial"/>
                </a:rPr>
                <a:t>Key Task </a:t>
              </a:r>
              <a:endParaRPr lang="en-GB" sz="800" dirty="0">
                <a:solidFill>
                  <a:srgbClr val="FFFFFF"/>
                </a:solidFill>
                <a:latin typeface="Arial"/>
                <a:cs typeface="Arial"/>
              </a:endParaRPr>
            </a:p>
          </p:txBody>
        </p:sp>
      </p:grpSp>
      <p:grpSp>
        <p:nvGrpSpPr>
          <p:cNvPr id="46" name="Group 54">
            <a:extLst>
              <a:ext uri="{FF2B5EF4-FFF2-40B4-BE49-F238E27FC236}">
                <a16:creationId xmlns:a16="http://schemas.microsoft.com/office/drawing/2014/main" xmlns="" id="{66304274-F5C3-46F7-8A86-539CB15D6E0F}"/>
              </a:ext>
            </a:extLst>
          </p:cNvPr>
          <p:cNvGrpSpPr>
            <a:grpSpLocks/>
          </p:cNvGrpSpPr>
          <p:nvPr/>
        </p:nvGrpSpPr>
        <p:grpSpPr bwMode="auto">
          <a:xfrm>
            <a:off x="2192656" y="3277530"/>
            <a:ext cx="701675" cy="720725"/>
            <a:chOff x="3397851" y="5462120"/>
            <a:chExt cx="700692" cy="720910"/>
          </a:xfrm>
        </p:grpSpPr>
        <p:sp>
          <p:nvSpPr>
            <p:cNvPr id="47" name="Rounded Rectangle 38">
              <a:extLst>
                <a:ext uri="{FF2B5EF4-FFF2-40B4-BE49-F238E27FC236}">
                  <a16:creationId xmlns:a16="http://schemas.microsoft.com/office/drawing/2014/main" xmlns="" id="{26D51EAE-B4EE-4FF0-AAB3-B938D314EE04}"/>
                </a:ext>
              </a:extLst>
            </p:cNvPr>
            <p:cNvSpPr>
              <a:spLocks noChangeArrowheads="1"/>
            </p:cNvSpPr>
            <p:nvPr/>
          </p:nvSpPr>
          <p:spPr bwMode="auto">
            <a:xfrm>
              <a:off x="3397851" y="5462120"/>
              <a:ext cx="700692" cy="720910"/>
            </a:xfrm>
            <a:prstGeom prst="roundRect">
              <a:avLst>
                <a:gd name="adj" fmla="val 16667"/>
              </a:avLst>
            </a:prstGeom>
            <a:solidFill>
              <a:srgbClr val="00B0F0"/>
            </a:solidFill>
            <a:ln w="28575" algn="ctr">
              <a:solidFill>
                <a:schemeClr val="bg1"/>
              </a:solidFill>
              <a:round/>
              <a:headEnd/>
              <a:tailEnd/>
            </a:ln>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eaLnBrk="1" hangingPunct="1">
                <a:buClr>
                  <a:srgbClr val="189049"/>
                </a:buClr>
              </a:pPr>
              <a:endParaRPr lang="en-US" altLang="en-US" sz="2000" b="0">
                <a:solidFill>
                  <a:srgbClr val="00B0F0"/>
                </a:solidFill>
              </a:endParaRPr>
            </a:p>
          </p:txBody>
        </p:sp>
        <p:grpSp>
          <p:nvGrpSpPr>
            <p:cNvPr id="48" name="Graphic 6" descr="Scales of Justice">
              <a:extLst>
                <a:ext uri="{FF2B5EF4-FFF2-40B4-BE49-F238E27FC236}">
                  <a16:creationId xmlns:a16="http://schemas.microsoft.com/office/drawing/2014/main" xmlns="" id="{74E1588A-0F4E-4C3C-AED4-41B4016A5BE0}"/>
                </a:ext>
              </a:extLst>
            </p:cNvPr>
            <p:cNvGrpSpPr>
              <a:grpSpLocks/>
            </p:cNvGrpSpPr>
            <p:nvPr/>
          </p:nvGrpSpPr>
          <p:grpSpPr bwMode="auto">
            <a:xfrm>
              <a:off x="3437956" y="5481206"/>
              <a:ext cx="659402" cy="659402"/>
              <a:chOff x="2557698" y="5406288"/>
              <a:chExt cx="659402" cy="659402"/>
            </a:xfrm>
          </p:grpSpPr>
          <p:sp>
            <p:nvSpPr>
              <p:cNvPr id="49" name="Freeform 22">
                <a:extLst>
                  <a:ext uri="{FF2B5EF4-FFF2-40B4-BE49-F238E27FC236}">
                    <a16:creationId xmlns:a16="http://schemas.microsoft.com/office/drawing/2014/main" xmlns="" id="{EFFB637C-09F6-475D-8881-C19FD879B88B}"/>
                  </a:ext>
                </a:extLst>
              </p:cNvPr>
              <p:cNvSpPr>
                <a:spLocks/>
              </p:cNvSpPr>
              <p:nvPr/>
            </p:nvSpPr>
            <p:spPr bwMode="auto">
              <a:xfrm>
                <a:off x="2631194" y="5461238"/>
                <a:ext cx="508289" cy="549502"/>
              </a:xfrm>
              <a:custGeom>
                <a:avLst/>
                <a:gdLst>
                  <a:gd name="T0" fmla="*/ 256205 w 508289"/>
                  <a:gd name="T1" fmla="*/ 82425 h 549501"/>
                  <a:gd name="T2" fmla="*/ 269943 w 508289"/>
                  <a:gd name="T3" fmla="*/ 96163 h 549501"/>
                  <a:gd name="T4" fmla="*/ 256205 w 508289"/>
                  <a:gd name="T5" fmla="*/ 109900 h 549501"/>
                  <a:gd name="T6" fmla="*/ 242468 w 508289"/>
                  <a:gd name="T7" fmla="*/ 96163 h 549501"/>
                  <a:gd name="T8" fmla="*/ 256205 w 508289"/>
                  <a:gd name="T9" fmla="*/ 82425 h 549501"/>
                  <a:gd name="T10" fmla="*/ 338630 w 508289"/>
                  <a:gd name="T11" fmla="*/ 494585 h 549501"/>
                  <a:gd name="T12" fmla="*/ 324893 w 508289"/>
                  <a:gd name="T13" fmla="*/ 480847 h 549501"/>
                  <a:gd name="T14" fmla="*/ 276811 w 508289"/>
                  <a:gd name="T15" fmla="*/ 480847 h 549501"/>
                  <a:gd name="T16" fmla="*/ 276811 w 508289"/>
                  <a:gd name="T17" fmla="*/ 131880 h 549501"/>
                  <a:gd name="T18" fmla="*/ 291923 w 508289"/>
                  <a:gd name="T19" fmla="*/ 116769 h 549501"/>
                  <a:gd name="T20" fmla="*/ 423803 w 508289"/>
                  <a:gd name="T21" fmla="*/ 116769 h 549501"/>
                  <a:gd name="T22" fmla="*/ 385338 w 508289"/>
                  <a:gd name="T23" fmla="*/ 315996 h 549501"/>
                  <a:gd name="T24" fmla="*/ 413500 w 508289"/>
                  <a:gd name="T25" fmla="*/ 315996 h 549501"/>
                  <a:gd name="T26" fmla="*/ 443723 w 508289"/>
                  <a:gd name="T27" fmla="*/ 159355 h 549501"/>
                  <a:gd name="T28" fmla="*/ 482188 w 508289"/>
                  <a:gd name="T29" fmla="*/ 315996 h 549501"/>
                  <a:gd name="T30" fmla="*/ 510350 w 508289"/>
                  <a:gd name="T31" fmla="*/ 315996 h 549501"/>
                  <a:gd name="T32" fmla="*/ 460208 w 508289"/>
                  <a:gd name="T33" fmla="*/ 116769 h 549501"/>
                  <a:gd name="T34" fmla="*/ 469137 w 508289"/>
                  <a:gd name="T35" fmla="*/ 116769 h 549501"/>
                  <a:gd name="T36" fmla="*/ 489743 w 508289"/>
                  <a:gd name="T37" fmla="*/ 96163 h 549501"/>
                  <a:gd name="T38" fmla="*/ 469137 w 508289"/>
                  <a:gd name="T39" fmla="*/ 75556 h 549501"/>
                  <a:gd name="T40" fmla="*/ 291923 w 508289"/>
                  <a:gd name="T41" fmla="*/ 75556 h 549501"/>
                  <a:gd name="T42" fmla="*/ 276811 w 508289"/>
                  <a:gd name="T43" fmla="*/ 60445 h 549501"/>
                  <a:gd name="T44" fmla="*/ 276811 w 508289"/>
                  <a:gd name="T45" fmla="*/ 20606 h 549501"/>
                  <a:gd name="T46" fmla="*/ 256205 w 508289"/>
                  <a:gd name="T47" fmla="*/ 0 h 549501"/>
                  <a:gd name="T48" fmla="*/ 235599 w 508289"/>
                  <a:gd name="T49" fmla="*/ 20606 h 549501"/>
                  <a:gd name="T50" fmla="*/ 235599 w 508289"/>
                  <a:gd name="T51" fmla="*/ 60445 h 549501"/>
                  <a:gd name="T52" fmla="*/ 220488 w 508289"/>
                  <a:gd name="T53" fmla="*/ 75556 h 549501"/>
                  <a:gd name="T54" fmla="*/ 43273 w 508289"/>
                  <a:gd name="T55" fmla="*/ 75556 h 549501"/>
                  <a:gd name="T56" fmla="*/ 22667 w 508289"/>
                  <a:gd name="T57" fmla="*/ 96163 h 549501"/>
                  <a:gd name="T58" fmla="*/ 39152 w 508289"/>
                  <a:gd name="T59" fmla="*/ 116082 h 549501"/>
                  <a:gd name="T60" fmla="*/ 0 w 508289"/>
                  <a:gd name="T61" fmla="*/ 315996 h 549501"/>
                  <a:gd name="T62" fmla="*/ 28162 w 508289"/>
                  <a:gd name="T63" fmla="*/ 315996 h 549501"/>
                  <a:gd name="T64" fmla="*/ 58385 w 508289"/>
                  <a:gd name="T65" fmla="*/ 159355 h 549501"/>
                  <a:gd name="T66" fmla="*/ 97537 w 508289"/>
                  <a:gd name="T67" fmla="*/ 315996 h 549501"/>
                  <a:gd name="T68" fmla="*/ 125699 w 508289"/>
                  <a:gd name="T69" fmla="*/ 315996 h 549501"/>
                  <a:gd name="T70" fmla="*/ 75556 w 508289"/>
                  <a:gd name="T71" fmla="*/ 116769 h 549501"/>
                  <a:gd name="T72" fmla="*/ 219801 w 508289"/>
                  <a:gd name="T73" fmla="*/ 116769 h 549501"/>
                  <a:gd name="T74" fmla="*/ 234912 w 508289"/>
                  <a:gd name="T75" fmla="*/ 131880 h 549501"/>
                  <a:gd name="T76" fmla="*/ 234912 w 508289"/>
                  <a:gd name="T77" fmla="*/ 480847 h 549501"/>
                  <a:gd name="T78" fmla="*/ 186831 w 508289"/>
                  <a:gd name="T79" fmla="*/ 480847 h 549501"/>
                  <a:gd name="T80" fmla="*/ 173093 w 508289"/>
                  <a:gd name="T81" fmla="*/ 494585 h 549501"/>
                  <a:gd name="T82" fmla="*/ 173093 w 508289"/>
                  <a:gd name="T83" fmla="*/ 508322 h 549501"/>
                  <a:gd name="T84" fmla="*/ 91355 w 508289"/>
                  <a:gd name="T85" fmla="*/ 508322 h 549501"/>
                  <a:gd name="T86" fmla="*/ 91355 w 508289"/>
                  <a:gd name="T87" fmla="*/ 549535 h 549501"/>
                  <a:gd name="T88" fmla="*/ 421056 w 508289"/>
                  <a:gd name="T89" fmla="*/ 549535 h 549501"/>
                  <a:gd name="T90" fmla="*/ 421056 w 508289"/>
                  <a:gd name="T91" fmla="*/ 508322 h 549501"/>
                  <a:gd name="T92" fmla="*/ 338630 w 508289"/>
                  <a:gd name="T93" fmla="*/ 508322 h 549501"/>
                  <a:gd name="T94" fmla="*/ 338630 w 508289"/>
                  <a:gd name="T95" fmla="*/ 494585 h 5495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8289" h="549501">
                    <a:moveTo>
                      <a:pt x="256205" y="82425"/>
                    </a:moveTo>
                    <a:cubicBezTo>
                      <a:pt x="263761" y="82425"/>
                      <a:pt x="269943" y="88607"/>
                      <a:pt x="269943" y="96163"/>
                    </a:cubicBezTo>
                    <a:cubicBezTo>
                      <a:pt x="269943" y="103718"/>
                      <a:pt x="263761" y="109900"/>
                      <a:pt x="256205" y="109900"/>
                    </a:cubicBezTo>
                    <a:cubicBezTo>
                      <a:pt x="248650" y="109900"/>
                      <a:pt x="242468" y="103718"/>
                      <a:pt x="242468" y="96163"/>
                    </a:cubicBezTo>
                    <a:cubicBezTo>
                      <a:pt x="242468" y="88607"/>
                      <a:pt x="248650" y="82425"/>
                      <a:pt x="256205" y="82425"/>
                    </a:cubicBezTo>
                    <a:close/>
                    <a:moveTo>
                      <a:pt x="338630" y="494552"/>
                    </a:moveTo>
                    <a:cubicBezTo>
                      <a:pt x="338630" y="486996"/>
                      <a:pt x="332449" y="480814"/>
                      <a:pt x="324893" y="480814"/>
                    </a:cubicBezTo>
                    <a:lnTo>
                      <a:pt x="276811" y="480814"/>
                    </a:lnTo>
                    <a:lnTo>
                      <a:pt x="276811" y="131880"/>
                    </a:lnTo>
                    <a:cubicBezTo>
                      <a:pt x="282993" y="128446"/>
                      <a:pt x="288488" y="122951"/>
                      <a:pt x="291923" y="116769"/>
                    </a:cubicBezTo>
                    <a:lnTo>
                      <a:pt x="423803" y="116769"/>
                    </a:lnTo>
                    <a:lnTo>
                      <a:pt x="385338" y="315963"/>
                    </a:lnTo>
                    <a:lnTo>
                      <a:pt x="413500" y="315963"/>
                    </a:lnTo>
                    <a:lnTo>
                      <a:pt x="443723" y="159355"/>
                    </a:lnTo>
                    <a:lnTo>
                      <a:pt x="482188" y="315963"/>
                    </a:lnTo>
                    <a:lnTo>
                      <a:pt x="510350" y="315963"/>
                    </a:lnTo>
                    <a:lnTo>
                      <a:pt x="460208" y="116769"/>
                    </a:lnTo>
                    <a:lnTo>
                      <a:pt x="469137" y="116769"/>
                    </a:lnTo>
                    <a:cubicBezTo>
                      <a:pt x="480814" y="116769"/>
                      <a:pt x="489743" y="107840"/>
                      <a:pt x="489743" y="96163"/>
                    </a:cubicBezTo>
                    <a:cubicBezTo>
                      <a:pt x="489743" y="84486"/>
                      <a:pt x="480814" y="75556"/>
                      <a:pt x="469137" y="75556"/>
                    </a:cubicBezTo>
                    <a:lnTo>
                      <a:pt x="291923" y="75556"/>
                    </a:lnTo>
                    <a:cubicBezTo>
                      <a:pt x="288488" y="69375"/>
                      <a:pt x="282993" y="63880"/>
                      <a:pt x="276811" y="60445"/>
                    </a:cubicBezTo>
                    <a:lnTo>
                      <a:pt x="276811" y="20606"/>
                    </a:lnTo>
                    <a:cubicBezTo>
                      <a:pt x="276811" y="8929"/>
                      <a:pt x="267882" y="0"/>
                      <a:pt x="256205" y="0"/>
                    </a:cubicBezTo>
                    <a:cubicBezTo>
                      <a:pt x="244528" y="0"/>
                      <a:pt x="235599" y="8929"/>
                      <a:pt x="235599" y="20606"/>
                    </a:cubicBezTo>
                    <a:lnTo>
                      <a:pt x="235599" y="60445"/>
                    </a:lnTo>
                    <a:cubicBezTo>
                      <a:pt x="229417" y="63880"/>
                      <a:pt x="223922" y="69375"/>
                      <a:pt x="220488" y="75556"/>
                    </a:cubicBezTo>
                    <a:lnTo>
                      <a:pt x="43273" y="75556"/>
                    </a:lnTo>
                    <a:cubicBezTo>
                      <a:pt x="31596" y="75556"/>
                      <a:pt x="22667" y="84486"/>
                      <a:pt x="22667" y="96163"/>
                    </a:cubicBezTo>
                    <a:cubicBezTo>
                      <a:pt x="22667" y="105779"/>
                      <a:pt x="29536" y="114708"/>
                      <a:pt x="39152" y="116082"/>
                    </a:cubicBezTo>
                    <a:lnTo>
                      <a:pt x="0" y="315963"/>
                    </a:lnTo>
                    <a:lnTo>
                      <a:pt x="28162" y="315963"/>
                    </a:lnTo>
                    <a:lnTo>
                      <a:pt x="58385" y="159355"/>
                    </a:lnTo>
                    <a:lnTo>
                      <a:pt x="97537" y="315963"/>
                    </a:lnTo>
                    <a:lnTo>
                      <a:pt x="125699" y="315963"/>
                    </a:lnTo>
                    <a:lnTo>
                      <a:pt x="75556" y="116769"/>
                    </a:lnTo>
                    <a:lnTo>
                      <a:pt x="219801" y="116769"/>
                    </a:lnTo>
                    <a:cubicBezTo>
                      <a:pt x="223235" y="122951"/>
                      <a:pt x="228730" y="128446"/>
                      <a:pt x="234912" y="131880"/>
                    </a:cubicBezTo>
                    <a:lnTo>
                      <a:pt x="234912" y="480814"/>
                    </a:lnTo>
                    <a:lnTo>
                      <a:pt x="186831" y="480814"/>
                    </a:lnTo>
                    <a:cubicBezTo>
                      <a:pt x="179275" y="480814"/>
                      <a:pt x="173093" y="486996"/>
                      <a:pt x="173093" y="494552"/>
                    </a:cubicBezTo>
                    <a:lnTo>
                      <a:pt x="173093" y="508289"/>
                    </a:lnTo>
                    <a:lnTo>
                      <a:pt x="91355" y="508289"/>
                    </a:lnTo>
                    <a:lnTo>
                      <a:pt x="91355" y="549502"/>
                    </a:lnTo>
                    <a:lnTo>
                      <a:pt x="421056" y="549502"/>
                    </a:lnTo>
                    <a:lnTo>
                      <a:pt x="421056" y="508289"/>
                    </a:lnTo>
                    <a:lnTo>
                      <a:pt x="338630" y="508289"/>
                    </a:lnTo>
                    <a:lnTo>
                      <a:pt x="338630" y="494552"/>
                    </a:lnTo>
                    <a:close/>
                  </a:path>
                </a:pathLst>
              </a:custGeom>
              <a:solidFill>
                <a:schemeClr val="bg1"/>
              </a:solidFill>
              <a:ln>
                <a:noFill/>
              </a:ln>
              <a:extLst>
                <a:ext uri="{91240B29-F687-4F45-9708-019B960494DF}">
                  <a14:hiddenLine xmlns:a14="http://schemas.microsoft.com/office/drawing/2010/main" w="6846" cap="flat">
                    <a:solidFill>
                      <a:srgbClr val="000000"/>
                    </a:solidFill>
                    <a:prstDash val="solid"/>
                    <a:miter lim="800000"/>
                    <a:headEnd/>
                    <a:tailEnd/>
                  </a14:hiddenLine>
                </a:ext>
              </a:extLst>
            </p:spPr>
            <p:txBody>
              <a:bodyPr anchor="ctr"/>
              <a:lstStyle/>
              <a:p>
                <a:endParaRPr lang="en-GB">
                  <a:solidFill>
                    <a:srgbClr val="00B0F0"/>
                  </a:solidFill>
                </a:endParaRPr>
              </a:p>
            </p:txBody>
          </p:sp>
          <p:sp>
            <p:nvSpPr>
              <p:cNvPr id="50" name="Freeform 35">
                <a:extLst>
                  <a:ext uri="{FF2B5EF4-FFF2-40B4-BE49-F238E27FC236}">
                    <a16:creationId xmlns:a16="http://schemas.microsoft.com/office/drawing/2014/main" xmlns="" id="{485FF796-3DC9-4D0F-B938-7365A1DFC45D}"/>
                  </a:ext>
                </a:extLst>
              </p:cNvPr>
              <p:cNvSpPr>
                <a:spLocks/>
              </p:cNvSpPr>
              <p:nvPr/>
            </p:nvSpPr>
            <p:spPr bwMode="auto">
              <a:xfrm>
                <a:off x="2612648" y="5797808"/>
                <a:ext cx="164851" cy="41213"/>
              </a:xfrm>
              <a:custGeom>
                <a:avLst/>
                <a:gdLst>
                  <a:gd name="T0" fmla="*/ 164884 w 164850"/>
                  <a:gd name="T1" fmla="*/ 0 h 41212"/>
                  <a:gd name="T2" fmla="*/ 0 w 164850"/>
                  <a:gd name="T3" fmla="*/ 0 h 41212"/>
                  <a:gd name="T4" fmla="*/ 82458 w 164850"/>
                  <a:gd name="T5" fmla="*/ 41246 h 41212"/>
                  <a:gd name="T6" fmla="*/ 164884 w 164850"/>
                  <a:gd name="T7" fmla="*/ 0 h 412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850" h="41212">
                    <a:moveTo>
                      <a:pt x="164851" y="0"/>
                    </a:moveTo>
                    <a:lnTo>
                      <a:pt x="0" y="0"/>
                    </a:lnTo>
                    <a:cubicBezTo>
                      <a:pt x="0" y="22667"/>
                      <a:pt x="37091" y="41213"/>
                      <a:pt x="82425" y="41213"/>
                    </a:cubicBezTo>
                    <a:cubicBezTo>
                      <a:pt x="127759" y="41213"/>
                      <a:pt x="164851" y="22667"/>
                      <a:pt x="164851" y="0"/>
                    </a:cubicBezTo>
                    <a:close/>
                  </a:path>
                </a:pathLst>
              </a:custGeom>
              <a:solidFill>
                <a:schemeClr val="bg1"/>
              </a:solidFill>
              <a:ln>
                <a:noFill/>
              </a:ln>
              <a:extLst>
                <a:ext uri="{91240B29-F687-4F45-9708-019B960494DF}">
                  <a14:hiddenLine xmlns:a14="http://schemas.microsoft.com/office/drawing/2010/main" w="6846" cap="flat">
                    <a:solidFill>
                      <a:srgbClr val="000000"/>
                    </a:solidFill>
                    <a:prstDash val="solid"/>
                    <a:miter lim="800000"/>
                    <a:headEnd/>
                    <a:tailEnd/>
                  </a14:hiddenLine>
                </a:ext>
              </a:extLst>
            </p:spPr>
            <p:txBody>
              <a:bodyPr anchor="ctr"/>
              <a:lstStyle/>
              <a:p>
                <a:endParaRPr lang="en-GB">
                  <a:solidFill>
                    <a:srgbClr val="00B0F0"/>
                  </a:solidFill>
                </a:endParaRPr>
              </a:p>
            </p:txBody>
          </p:sp>
          <p:sp>
            <p:nvSpPr>
              <p:cNvPr id="51" name="Freeform 37">
                <a:extLst>
                  <a:ext uri="{FF2B5EF4-FFF2-40B4-BE49-F238E27FC236}">
                    <a16:creationId xmlns:a16="http://schemas.microsoft.com/office/drawing/2014/main" xmlns="" id="{D6AFE3E9-07A6-4C4B-BB92-DBCF649A9732}"/>
                  </a:ext>
                </a:extLst>
              </p:cNvPr>
              <p:cNvSpPr>
                <a:spLocks/>
              </p:cNvSpPr>
              <p:nvPr/>
            </p:nvSpPr>
            <p:spPr bwMode="auto">
              <a:xfrm>
                <a:off x="2997299" y="5797808"/>
                <a:ext cx="164851" cy="41213"/>
              </a:xfrm>
              <a:custGeom>
                <a:avLst/>
                <a:gdLst>
                  <a:gd name="T0" fmla="*/ 0 w 164850"/>
                  <a:gd name="T1" fmla="*/ 0 h 41212"/>
                  <a:gd name="T2" fmla="*/ 82458 w 164850"/>
                  <a:gd name="T3" fmla="*/ 41246 h 41212"/>
                  <a:gd name="T4" fmla="*/ 164884 w 164850"/>
                  <a:gd name="T5" fmla="*/ 0 h 41212"/>
                  <a:gd name="T6" fmla="*/ 0 w 164850"/>
                  <a:gd name="T7" fmla="*/ 0 h 412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850" h="41212">
                    <a:moveTo>
                      <a:pt x="0" y="0"/>
                    </a:moveTo>
                    <a:cubicBezTo>
                      <a:pt x="0" y="22667"/>
                      <a:pt x="37091" y="41213"/>
                      <a:pt x="82425" y="41213"/>
                    </a:cubicBezTo>
                    <a:cubicBezTo>
                      <a:pt x="127759" y="41213"/>
                      <a:pt x="164851" y="22667"/>
                      <a:pt x="164851" y="0"/>
                    </a:cubicBezTo>
                    <a:lnTo>
                      <a:pt x="0" y="0"/>
                    </a:lnTo>
                    <a:close/>
                  </a:path>
                </a:pathLst>
              </a:custGeom>
              <a:solidFill>
                <a:schemeClr val="bg1"/>
              </a:solidFill>
              <a:ln>
                <a:noFill/>
              </a:ln>
              <a:extLst>
                <a:ext uri="{91240B29-F687-4F45-9708-019B960494DF}">
                  <a14:hiddenLine xmlns:a14="http://schemas.microsoft.com/office/drawing/2010/main" w="6846" cap="flat">
                    <a:solidFill>
                      <a:srgbClr val="000000"/>
                    </a:solidFill>
                    <a:prstDash val="solid"/>
                    <a:miter lim="800000"/>
                    <a:headEnd/>
                    <a:tailEnd/>
                  </a14:hiddenLine>
                </a:ext>
              </a:extLst>
            </p:spPr>
            <p:txBody>
              <a:bodyPr anchor="ctr"/>
              <a:lstStyle/>
              <a:p>
                <a:endParaRPr lang="en-GB">
                  <a:solidFill>
                    <a:srgbClr val="00B0F0"/>
                  </a:solidFill>
                </a:endParaRPr>
              </a:p>
            </p:txBody>
          </p:sp>
        </p:grpSp>
      </p:grpSp>
      <p:grpSp>
        <p:nvGrpSpPr>
          <p:cNvPr id="52" name="Group 63">
            <a:extLst>
              <a:ext uri="{FF2B5EF4-FFF2-40B4-BE49-F238E27FC236}">
                <a16:creationId xmlns:a16="http://schemas.microsoft.com/office/drawing/2014/main" xmlns="" id="{6618B93A-F684-413C-83DF-7310868820D4}"/>
              </a:ext>
            </a:extLst>
          </p:cNvPr>
          <p:cNvGrpSpPr>
            <a:grpSpLocks/>
          </p:cNvGrpSpPr>
          <p:nvPr/>
        </p:nvGrpSpPr>
        <p:grpSpPr bwMode="auto">
          <a:xfrm>
            <a:off x="2166297" y="4375537"/>
            <a:ext cx="790575" cy="657225"/>
            <a:chOff x="2166297" y="4501361"/>
            <a:chExt cx="792000" cy="658801"/>
          </a:xfrm>
          <a:solidFill>
            <a:srgbClr val="F58305"/>
          </a:solidFill>
        </p:grpSpPr>
        <p:sp>
          <p:nvSpPr>
            <p:cNvPr id="53" name="Oval 52">
              <a:extLst>
                <a:ext uri="{FF2B5EF4-FFF2-40B4-BE49-F238E27FC236}">
                  <a16:creationId xmlns:a16="http://schemas.microsoft.com/office/drawing/2014/main" xmlns="" id="{8F1870E9-5D0D-4C06-914B-B111FE772A37}"/>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54" name="Picture 65" descr="A close up of a logo&#10;&#10;Description automatically generated">
              <a:extLst>
                <a:ext uri="{FF2B5EF4-FFF2-40B4-BE49-F238E27FC236}">
                  <a16:creationId xmlns:a16="http://schemas.microsoft.com/office/drawing/2014/main" xmlns="" id="{84BB4B29-799E-45CF-ACC6-714E10DB5883}"/>
                </a:ext>
              </a:extLst>
            </p:cNvPr>
            <p:cNvPicPr>
              <a:picLocks noChangeAspect="1" noChangeArrowheads="1"/>
            </p:cNvPicPr>
            <p:nvPr/>
          </p:nvPicPr>
          <p:blipFill>
            <a:blip r:embed="rId7"/>
            <a:srcRect/>
            <a:stretch>
              <a:fillRect/>
            </a:stretch>
          </p:blipFill>
          <p:spPr bwMode="auto">
            <a:xfrm>
              <a:off x="2300353" y="4638395"/>
              <a:ext cx="538192" cy="384731"/>
            </a:xfrm>
            <a:prstGeom prst="rect">
              <a:avLst/>
            </a:prstGeom>
            <a:noFill/>
            <a:ln>
              <a:noFill/>
            </a:ln>
          </p:spPr>
        </p:pic>
      </p:grpSp>
      <p:grpSp>
        <p:nvGrpSpPr>
          <p:cNvPr id="4" name="Group 3">
            <a:extLst>
              <a:ext uri="{FF2B5EF4-FFF2-40B4-BE49-F238E27FC236}">
                <a16:creationId xmlns:a16="http://schemas.microsoft.com/office/drawing/2014/main" xmlns="" id="{9F7F769B-2CB2-48D2-A286-243C73E288B0}"/>
              </a:ext>
            </a:extLst>
          </p:cNvPr>
          <p:cNvGrpSpPr/>
          <p:nvPr/>
        </p:nvGrpSpPr>
        <p:grpSpPr>
          <a:xfrm>
            <a:off x="7674811" y="3339455"/>
            <a:ext cx="792000" cy="658800"/>
            <a:chOff x="7674811" y="3339455"/>
            <a:chExt cx="792000" cy="658800"/>
          </a:xfrm>
        </p:grpSpPr>
        <p:pic>
          <p:nvPicPr>
            <p:cNvPr id="38" name="Picture 37"/>
            <p:cNvPicPr>
              <a:picLocks/>
            </p:cNvPicPr>
            <p:nvPr/>
          </p:nvPicPr>
          <p:blipFill rotWithShape="1">
            <a:blip r:embed="rId8" cstate="print">
              <a:extLst>
                <a:ext uri="{28A0092B-C50C-407E-A947-70E740481C1C}">
                  <a14:useLocalDpi xmlns:a14="http://schemas.microsoft.com/office/drawing/2010/main" val="0"/>
                </a:ext>
              </a:extLst>
            </a:blip>
            <a:srcRect l="-27624" t="-13361" r="-27624" b="-13361"/>
            <a:stretch/>
          </p:blipFill>
          <p:spPr>
            <a:xfrm>
              <a:off x="7674811" y="3339455"/>
              <a:ext cx="792000" cy="658800"/>
            </a:xfrm>
            <a:prstGeom prst="ellipse">
              <a:avLst/>
            </a:prstGeom>
            <a:solidFill>
              <a:srgbClr val="00B0F0"/>
            </a:solidFill>
            <a:ln w="31750">
              <a:solidFill>
                <a:schemeClr val="bg1"/>
              </a:solidFill>
            </a:ln>
          </p:spPr>
        </p:pic>
        <p:sp>
          <p:nvSpPr>
            <p:cNvPr id="55" name="TextBox 54">
              <a:extLst>
                <a:ext uri="{FF2B5EF4-FFF2-40B4-BE49-F238E27FC236}">
                  <a16:creationId xmlns:a16="http://schemas.microsoft.com/office/drawing/2014/main" xmlns="" id="{3F2695B9-E42B-4310-B3D7-7C3B0DE19EC6}"/>
                </a:ext>
              </a:extLst>
            </p:cNvPr>
            <p:cNvSpPr txBox="1"/>
            <p:nvPr/>
          </p:nvSpPr>
          <p:spPr>
            <a:xfrm>
              <a:off x="7982015" y="3401963"/>
              <a:ext cx="334351" cy="217861"/>
            </a:xfrm>
            <a:prstGeom prst="rect">
              <a:avLst/>
            </a:prstGeom>
            <a:noFill/>
            <a:ln>
              <a:noFill/>
            </a:ln>
          </p:spPr>
          <p:txBody>
            <a:bodyPr wrap="square">
              <a:spAutoFit/>
            </a:bodyPr>
            <a:lstStyle/>
            <a:p>
              <a:pPr>
                <a:defRPr/>
              </a:pPr>
              <a:r>
                <a:rPr lang="en-US" sz="800" dirty="0">
                  <a:solidFill>
                    <a:srgbClr val="FFFFFF"/>
                  </a:solidFill>
                </a:rPr>
                <a:t>CE</a:t>
              </a:r>
            </a:p>
          </p:txBody>
        </p:sp>
      </p:grpSp>
      <p:sp>
        <p:nvSpPr>
          <p:cNvPr id="56" name="Chevron 11">
            <a:hlinkClick r:id="" action="ppaction://hlinkshowjump?jump=nextslide"/>
            <a:extLst>
              <a:ext uri="{FF2B5EF4-FFF2-40B4-BE49-F238E27FC236}">
                <a16:creationId xmlns:a16="http://schemas.microsoft.com/office/drawing/2014/main" xmlns="" id="{D9D68D43-8494-4717-B5DE-21065654FF67}"/>
              </a:ext>
            </a:extLst>
          </p:cNvPr>
          <p:cNvSpPr>
            <a:spLocks noChangeArrowheads="1"/>
          </p:cNvSpPr>
          <p:nvPr/>
        </p:nvSpPr>
        <p:spPr bwMode="auto">
          <a:xfrm>
            <a:off x="8275899" y="4533078"/>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sp>
        <p:nvSpPr>
          <p:cNvPr id="57" name="Chevron 13">
            <a:hlinkClick r:id="" action="ppaction://hlinkshowjump?jump=previousslide"/>
            <a:extLst>
              <a:ext uri="{FF2B5EF4-FFF2-40B4-BE49-F238E27FC236}">
                <a16:creationId xmlns:a16="http://schemas.microsoft.com/office/drawing/2014/main" xmlns="" id="{147EAAB9-AFFB-453A-8CD6-4D09E0BCF4F4}"/>
              </a:ext>
            </a:extLst>
          </p:cNvPr>
          <p:cNvSpPr>
            <a:spLocks noChangeArrowheads="1"/>
          </p:cNvSpPr>
          <p:nvPr/>
        </p:nvSpPr>
        <p:spPr bwMode="auto">
          <a:xfrm rot="10800000">
            <a:off x="7632880" y="4533077"/>
            <a:ext cx="210971" cy="325582"/>
          </a:xfrm>
          <a:prstGeom prst="chevron">
            <a:avLst>
              <a:gd name="adj" fmla="val 50000"/>
            </a:avLst>
          </a:prstGeom>
          <a:solidFill>
            <a:srgbClr val="00B0F0"/>
          </a:solidFill>
          <a:ln w="15875">
            <a:solidFill>
              <a:schemeClr val="bg1"/>
            </a:solidFill>
            <a:round/>
            <a:headEnd/>
            <a:tailEnd/>
          </a:ln>
          <a:effectLst>
            <a:outerShdw blurRad="50800" dist="38100" dir="5400000" algn="t" rotWithShape="0">
              <a:srgbClr val="808080">
                <a:alpha val="39998"/>
              </a:srgbClr>
            </a:outerShdw>
          </a:effectLst>
        </p:spPr>
        <p:txBody>
          <a:bodyPr/>
          <a:lstStyle/>
          <a:p>
            <a:pPr>
              <a:spcBef>
                <a:spcPct val="20000"/>
              </a:spcBef>
              <a:buClr>
                <a:srgbClr val="189049"/>
              </a:buClr>
              <a:buFont typeface="Arial" charset="0"/>
              <a:buChar char="●"/>
              <a:defRPr/>
            </a:pPr>
            <a:endParaRPr lang="en-GB" sz="1800" b="0" dirty="0">
              <a:solidFill>
                <a:srgbClr val="000000"/>
              </a:solidFill>
              <a:latin typeface="Arial"/>
              <a:cs typeface="Arial"/>
            </a:endParaRPr>
          </a:p>
        </p:txBody>
      </p:sp>
      <p:pic>
        <p:nvPicPr>
          <p:cNvPr id="58" name="Picture 57">
            <a:hlinkClick r:id="rId9" action="ppaction://hlinksldjump"/>
            <a:extLst>
              <a:ext uri="{FF2B5EF4-FFF2-40B4-BE49-F238E27FC236}">
                <a16:creationId xmlns:a16="http://schemas.microsoft.com/office/drawing/2014/main" xmlns="" id="{374F19AA-15C2-421D-A783-32F97B75B0C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492" t="-29494" r="-29492" b="-29494"/>
          <a:stretch/>
        </p:blipFill>
        <p:spPr>
          <a:xfrm>
            <a:off x="7850700" y="4525582"/>
            <a:ext cx="372823" cy="370472"/>
          </a:xfrm>
          <a:prstGeom prst="ellipse">
            <a:avLst/>
          </a:prstGeom>
          <a:solidFill>
            <a:srgbClr val="00B0F0"/>
          </a:solidFill>
          <a:ln w="15875">
            <a:solidFill>
              <a:schemeClr val="bg1"/>
            </a:solidFill>
          </a:ln>
        </p:spPr>
      </p:pic>
    </p:spTree>
    <p:extLst>
      <p:ext uri="{BB962C8B-B14F-4D97-AF65-F5344CB8AC3E}">
        <p14:creationId xmlns:p14="http://schemas.microsoft.com/office/powerpoint/2010/main" val="109166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5A0E62FA-7CE0-1D47-ACD8-E91FD75F9A24}"/>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1A3C6445-64DC-0D43-959F-269CAC9E69FF}"/>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81E1E043-A327-5343-AD12-6BB0CC7058F7}"/>
              </a:ext>
            </a:extLst>
          </p:cNvPr>
          <p:cNvSpPr txBox="1"/>
          <p:nvPr/>
        </p:nvSpPr>
        <p:spPr>
          <a:xfrm>
            <a:off x="902644" y="2265801"/>
            <a:ext cx="7977518" cy="461665"/>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What does the abbreviation SIA stand for?</a:t>
            </a:r>
            <a:endParaRPr lang="en-US" sz="2200" dirty="0">
              <a:solidFill>
                <a:srgbClr val="000000"/>
              </a:solidFill>
            </a:endParaRPr>
          </a:p>
        </p:txBody>
      </p:sp>
      <p:sp>
        <p:nvSpPr>
          <p:cNvPr id="14" name="Oval 13">
            <a:extLst>
              <a:ext uri="{FF2B5EF4-FFF2-40B4-BE49-F238E27FC236}">
                <a16:creationId xmlns:a16="http://schemas.microsoft.com/office/drawing/2014/main" xmlns="" id="{FB4035F5-303A-CF43-AF0A-2C8D690C854D}"/>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5" name="Rounded Rectangle 4">
            <a:extLst>
              <a:ext uri="{FF2B5EF4-FFF2-40B4-BE49-F238E27FC236}">
                <a16:creationId xmlns:a16="http://schemas.microsoft.com/office/drawing/2014/main" xmlns="" id="{EF717555-6BD3-D64C-AF3B-483B7DEFA496}"/>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F265FC0F-D18C-7644-809C-038F3F1CE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F6BCCDA9-A2B0-3B41-98F0-3169A65D639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1</a:t>
            </a:r>
          </a:p>
        </p:txBody>
      </p:sp>
      <p:sp>
        <p:nvSpPr>
          <p:cNvPr id="18" name="TextBox 17">
            <a:extLst>
              <a:ext uri="{FF2B5EF4-FFF2-40B4-BE49-F238E27FC236}">
                <a16:creationId xmlns:a16="http://schemas.microsoft.com/office/drawing/2014/main" xmlns="" id="{18805358-A920-D347-99B9-C58213C7EC67}"/>
              </a:ext>
            </a:extLst>
          </p:cNvPr>
          <p:cNvSpPr txBox="1"/>
          <p:nvPr/>
        </p:nvSpPr>
        <p:spPr>
          <a:xfrm>
            <a:off x="539552" y="3158576"/>
            <a:ext cx="7088491" cy="430887"/>
          </a:xfrm>
          <a:prstGeom prst="rect">
            <a:avLst/>
          </a:prstGeom>
          <a:noFill/>
        </p:spPr>
        <p:txBody>
          <a:bodyPr wrap="square" rtlCol="0">
            <a:spAutoFit/>
          </a:bodyPr>
          <a:lstStyle/>
          <a:p>
            <a:pPr>
              <a:spcBef>
                <a:spcPts val="600"/>
              </a:spcBef>
              <a:buClr>
                <a:srgbClr val="00B0F0"/>
              </a:buClr>
            </a:pPr>
            <a:r>
              <a:rPr lang="en-US" sz="2200" dirty="0">
                <a:solidFill>
                  <a:srgbClr val="FF0000"/>
                </a:solidFill>
              </a:rPr>
              <a:t>Security, Industry, Authority. </a:t>
            </a:r>
          </a:p>
        </p:txBody>
      </p:sp>
    </p:spTree>
    <p:extLst>
      <p:ext uri="{BB962C8B-B14F-4D97-AF65-F5344CB8AC3E}">
        <p14:creationId xmlns:p14="http://schemas.microsoft.com/office/powerpoint/2010/main" val="42863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4">
            <a:extLst>
              <a:ext uri="{FF2B5EF4-FFF2-40B4-BE49-F238E27FC236}">
                <a16:creationId xmlns:a16="http://schemas.microsoft.com/office/drawing/2014/main" xmlns="" id="{D0799CF0-F45B-1947-B665-3F1B2A655D62}"/>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83DA7C2D-5702-7245-A050-CDCA23927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6A946EEF-03FB-3844-99E4-89F85699C1F7}"/>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dirty="0">
                <a:solidFill>
                  <a:srgbClr val="FFFFFF"/>
                </a:solidFill>
              </a:rPr>
              <a:t>1</a:t>
            </a:r>
            <a:endParaRPr lang="en-GB" sz="1800" b="1" dirty="0">
              <a:solidFill>
                <a:srgbClr val="FFFFFF"/>
              </a:solidFill>
            </a:endParaRPr>
          </a:p>
        </p:txBody>
      </p:sp>
      <p:sp>
        <p:nvSpPr>
          <p:cNvPr id="25" name="Rounded Rectangle 24">
            <a:extLst>
              <a:ext uri="{FF2B5EF4-FFF2-40B4-BE49-F238E27FC236}">
                <a16:creationId xmlns:a16="http://schemas.microsoft.com/office/drawing/2014/main" xmlns="" id="{F66AB8C6-956C-4D49-96A9-C0736443F145}"/>
              </a:ext>
            </a:extLst>
          </p:cNvPr>
          <p:cNvSpPr/>
          <p:nvPr/>
        </p:nvSpPr>
        <p:spPr bwMode="auto">
          <a:xfrm>
            <a:off x="251520" y="1941665"/>
            <a:ext cx="8640960" cy="4196335"/>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sp>
        <p:nvSpPr>
          <p:cNvPr id="26" name="Rounded Rectangle 25">
            <a:extLst>
              <a:ext uri="{FF2B5EF4-FFF2-40B4-BE49-F238E27FC236}">
                <a16:creationId xmlns:a16="http://schemas.microsoft.com/office/drawing/2014/main" xmlns="" id="{12C334DB-2CDD-0243-BCDC-D7823CF966EB}"/>
              </a:ext>
            </a:extLst>
          </p:cNvPr>
          <p:cNvSpPr/>
          <p:nvPr/>
        </p:nvSpPr>
        <p:spPr bwMode="auto">
          <a:xfrm>
            <a:off x="395536" y="2155053"/>
            <a:ext cx="8323794" cy="3794227"/>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p>
        </p:txBody>
      </p:sp>
      <p:sp>
        <p:nvSpPr>
          <p:cNvPr id="27" name="Rounded Rectangle 26">
            <a:extLst>
              <a:ext uri="{FF2B5EF4-FFF2-40B4-BE49-F238E27FC236}">
                <a16:creationId xmlns:a16="http://schemas.microsoft.com/office/drawing/2014/main" xmlns="" id="{1F0D2D0B-FA57-6F44-9832-839295CAE92D}"/>
              </a:ext>
            </a:extLst>
          </p:cNvPr>
          <p:cNvSpPr/>
          <p:nvPr/>
        </p:nvSpPr>
        <p:spPr bwMode="auto">
          <a:xfrm>
            <a:off x="611560" y="2268866"/>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8" name="Rounded Rectangle 27">
            <a:extLst>
              <a:ext uri="{FF2B5EF4-FFF2-40B4-BE49-F238E27FC236}">
                <a16:creationId xmlns:a16="http://schemas.microsoft.com/office/drawing/2014/main" xmlns="" id="{8C21D240-196E-A94E-BDED-E15DF9206657}"/>
              </a:ext>
            </a:extLst>
          </p:cNvPr>
          <p:cNvSpPr/>
          <p:nvPr/>
        </p:nvSpPr>
        <p:spPr bwMode="auto">
          <a:xfrm>
            <a:off x="611560" y="348410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9" name="Rounded Rectangle 28">
            <a:extLst>
              <a:ext uri="{FF2B5EF4-FFF2-40B4-BE49-F238E27FC236}">
                <a16:creationId xmlns:a16="http://schemas.microsoft.com/office/drawing/2014/main" xmlns="" id="{FA63D9B8-6AD3-2C4B-8DFC-DD7F4E3BAB8E}"/>
              </a:ext>
            </a:extLst>
          </p:cNvPr>
          <p:cNvSpPr/>
          <p:nvPr/>
        </p:nvSpPr>
        <p:spPr bwMode="auto">
          <a:xfrm>
            <a:off x="618456" y="4754212"/>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30" name="TextBox 29">
            <a:extLst>
              <a:ext uri="{FF2B5EF4-FFF2-40B4-BE49-F238E27FC236}">
                <a16:creationId xmlns:a16="http://schemas.microsoft.com/office/drawing/2014/main" xmlns="" id="{8793B68B-1A16-234E-A140-76DD0D76BB47}"/>
              </a:ext>
            </a:extLst>
          </p:cNvPr>
          <p:cNvSpPr txBox="1"/>
          <p:nvPr/>
        </p:nvSpPr>
        <p:spPr>
          <a:xfrm>
            <a:off x="852456" y="1340327"/>
            <a:ext cx="6765700" cy="369332"/>
          </a:xfrm>
          <a:prstGeom prst="rect">
            <a:avLst/>
          </a:prstGeom>
          <a:noFill/>
        </p:spPr>
        <p:txBody>
          <a:bodyPr wrap="square" rtlCol="0">
            <a:spAutoFit/>
          </a:bodyPr>
          <a:lstStyle/>
          <a:p>
            <a:pPr>
              <a:spcBef>
                <a:spcPts val="600"/>
              </a:spcBef>
              <a:buClr>
                <a:srgbClr val="00B0F0"/>
              </a:buClr>
              <a:tabLst>
                <a:tab pos="304800" algn="l"/>
              </a:tabLst>
            </a:pPr>
            <a:r>
              <a:rPr lang="en-GB" sz="1800" kern="0" dirty="0">
                <a:solidFill>
                  <a:schemeClr val="tx1"/>
                </a:solidFill>
                <a:latin typeface="Arial"/>
                <a:cs typeface="Arial"/>
              </a:rPr>
              <a:t>Describe the THREE main aims of the SIA.</a:t>
            </a:r>
            <a:endParaRPr lang="en-US" sz="1800" dirty="0">
              <a:solidFill>
                <a:srgbClr val="000000"/>
              </a:solidFill>
            </a:endParaRPr>
          </a:p>
        </p:txBody>
      </p:sp>
      <p:sp>
        <p:nvSpPr>
          <p:cNvPr id="31" name="Oval 30">
            <a:extLst>
              <a:ext uri="{FF2B5EF4-FFF2-40B4-BE49-F238E27FC236}">
                <a16:creationId xmlns:a16="http://schemas.microsoft.com/office/drawing/2014/main" xmlns="" id="{3301C98D-7421-FF40-B178-BCA7927875B2}"/>
              </a:ext>
            </a:extLst>
          </p:cNvPr>
          <p:cNvSpPr/>
          <p:nvPr/>
        </p:nvSpPr>
        <p:spPr bwMode="auto">
          <a:xfrm>
            <a:off x="251520" y="131916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Tree>
    <p:extLst>
      <p:ext uri="{BB962C8B-B14F-4D97-AF65-F5344CB8AC3E}">
        <p14:creationId xmlns:p14="http://schemas.microsoft.com/office/powerpoint/2010/main" val="278894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D9301740-9BEB-374C-933D-98B9B689F941}"/>
              </a:ext>
            </a:extLst>
          </p:cNvPr>
          <p:cNvSpPr txBox="1"/>
          <p:nvPr/>
        </p:nvSpPr>
        <p:spPr>
          <a:xfrm>
            <a:off x="852456" y="1340327"/>
            <a:ext cx="6765700" cy="369332"/>
          </a:xfrm>
          <a:prstGeom prst="rect">
            <a:avLst/>
          </a:prstGeom>
          <a:noFill/>
        </p:spPr>
        <p:txBody>
          <a:bodyPr wrap="square" rtlCol="0">
            <a:spAutoFit/>
          </a:bodyPr>
          <a:lstStyle/>
          <a:p>
            <a:pPr>
              <a:spcBef>
                <a:spcPts val="600"/>
              </a:spcBef>
              <a:buClr>
                <a:srgbClr val="00B0F0"/>
              </a:buClr>
              <a:tabLst>
                <a:tab pos="304800" algn="l"/>
              </a:tabLst>
            </a:pPr>
            <a:r>
              <a:rPr lang="en-GB" sz="1800" kern="0" dirty="0">
                <a:solidFill>
                  <a:schemeClr val="tx1"/>
                </a:solidFill>
                <a:latin typeface="Arial"/>
                <a:cs typeface="Arial"/>
              </a:rPr>
              <a:t>Describe the THREE main aims of the SIA.</a:t>
            </a:r>
            <a:endParaRPr lang="en-US" sz="1800" dirty="0">
              <a:solidFill>
                <a:srgbClr val="000000"/>
              </a:solidFill>
            </a:endParaRPr>
          </a:p>
        </p:txBody>
      </p:sp>
      <p:sp>
        <p:nvSpPr>
          <p:cNvPr id="14" name="Oval 13">
            <a:extLst>
              <a:ext uri="{FF2B5EF4-FFF2-40B4-BE49-F238E27FC236}">
                <a16:creationId xmlns:a16="http://schemas.microsoft.com/office/drawing/2014/main" xmlns="" id="{B136F708-19AF-6847-9C6A-25CE54927B6D}"/>
              </a:ext>
            </a:extLst>
          </p:cNvPr>
          <p:cNvSpPr/>
          <p:nvPr/>
        </p:nvSpPr>
        <p:spPr bwMode="auto">
          <a:xfrm>
            <a:off x="251520" y="131916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5" name="Rounded Rectangle 4">
            <a:extLst>
              <a:ext uri="{FF2B5EF4-FFF2-40B4-BE49-F238E27FC236}">
                <a16:creationId xmlns:a16="http://schemas.microsoft.com/office/drawing/2014/main" xmlns="" id="{4919852B-3D7E-4F46-A0D8-BFC0B9C64E7C}"/>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4DCB76F0-294F-FF4E-99E7-CBAA4460D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043D8451-9747-854F-B1E5-7960716059ED}"/>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dirty="0">
                <a:solidFill>
                  <a:srgbClr val="FFFFFF"/>
                </a:solidFill>
              </a:rPr>
              <a:t>1</a:t>
            </a:r>
            <a:endParaRPr lang="en-GB" sz="1800" b="1" dirty="0">
              <a:solidFill>
                <a:srgbClr val="FFFFFF"/>
              </a:solidFill>
            </a:endParaRPr>
          </a:p>
        </p:txBody>
      </p:sp>
      <p:sp>
        <p:nvSpPr>
          <p:cNvPr id="18" name="Rounded Rectangle 17">
            <a:extLst>
              <a:ext uri="{FF2B5EF4-FFF2-40B4-BE49-F238E27FC236}">
                <a16:creationId xmlns:a16="http://schemas.microsoft.com/office/drawing/2014/main" xmlns="" id="{40B803BA-D0B4-B944-A856-6647F146ADB6}"/>
              </a:ext>
            </a:extLst>
          </p:cNvPr>
          <p:cNvSpPr/>
          <p:nvPr/>
        </p:nvSpPr>
        <p:spPr bwMode="auto">
          <a:xfrm>
            <a:off x="251520" y="1941665"/>
            <a:ext cx="8640960" cy="4196335"/>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sp>
        <p:nvSpPr>
          <p:cNvPr id="20" name="Rounded Rectangle 19">
            <a:extLst>
              <a:ext uri="{FF2B5EF4-FFF2-40B4-BE49-F238E27FC236}">
                <a16:creationId xmlns:a16="http://schemas.microsoft.com/office/drawing/2014/main" xmlns="" id="{DC14AED8-DC40-2740-BA09-63C9DB2B6370}"/>
              </a:ext>
            </a:extLst>
          </p:cNvPr>
          <p:cNvSpPr/>
          <p:nvPr/>
        </p:nvSpPr>
        <p:spPr bwMode="auto">
          <a:xfrm>
            <a:off x="395536" y="2155053"/>
            <a:ext cx="8323794" cy="3794227"/>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p>
        </p:txBody>
      </p:sp>
      <p:sp>
        <p:nvSpPr>
          <p:cNvPr id="21" name="Rounded Rectangle 20">
            <a:extLst>
              <a:ext uri="{FF2B5EF4-FFF2-40B4-BE49-F238E27FC236}">
                <a16:creationId xmlns:a16="http://schemas.microsoft.com/office/drawing/2014/main" xmlns="" id="{0E23D118-AD50-204E-A529-6DD26AA1C1AB}"/>
              </a:ext>
            </a:extLst>
          </p:cNvPr>
          <p:cNvSpPr/>
          <p:nvPr/>
        </p:nvSpPr>
        <p:spPr bwMode="auto">
          <a:xfrm>
            <a:off x="611560" y="2268866"/>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2" name="Rounded Rectangle 21">
            <a:extLst>
              <a:ext uri="{FF2B5EF4-FFF2-40B4-BE49-F238E27FC236}">
                <a16:creationId xmlns:a16="http://schemas.microsoft.com/office/drawing/2014/main" xmlns="" id="{7908FEE1-EE97-4142-AF26-43D94029B2CD}"/>
              </a:ext>
            </a:extLst>
          </p:cNvPr>
          <p:cNvSpPr/>
          <p:nvPr/>
        </p:nvSpPr>
        <p:spPr bwMode="auto">
          <a:xfrm>
            <a:off x="611560" y="348410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3" name="Rounded Rectangle 22">
            <a:extLst>
              <a:ext uri="{FF2B5EF4-FFF2-40B4-BE49-F238E27FC236}">
                <a16:creationId xmlns:a16="http://schemas.microsoft.com/office/drawing/2014/main" xmlns="" id="{1657C250-F49B-E541-9DAC-06A8B5D58FC3}"/>
              </a:ext>
            </a:extLst>
          </p:cNvPr>
          <p:cNvSpPr/>
          <p:nvPr/>
        </p:nvSpPr>
        <p:spPr bwMode="auto">
          <a:xfrm>
            <a:off x="618456" y="4754212"/>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5" name="TextBox 24">
            <a:extLst>
              <a:ext uri="{FF2B5EF4-FFF2-40B4-BE49-F238E27FC236}">
                <a16:creationId xmlns:a16="http://schemas.microsoft.com/office/drawing/2014/main" xmlns="" id="{4987746A-F490-6E47-BD7B-785540BDD149}"/>
              </a:ext>
            </a:extLst>
          </p:cNvPr>
          <p:cNvSpPr txBox="1"/>
          <p:nvPr/>
        </p:nvSpPr>
        <p:spPr>
          <a:xfrm>
            <a:off x="1281886" y="2147047"/>
            <a:ext cx="7492290" cy="1114408"/>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Protect the public and regulate the security industry through licensing </a:t>
            </a:r>
          </a:p>
        </p:txBody>
      </p:sp>
      <p:sp>
        <p:nvSpPr>
          <p:cNvPr id="26" name="TextBox 25">
            <a:extLst>
              <a:ext uri="{FF2B5EF4-FFF2-40B4-BE49-F238E27FC236}">
                <a16:creationId xmlns:a16="http://schemas.microsoft.com/office/drawing/2014/main" xmlns="" id="{CC0F7435-C15F-E741-848D-BAD266B0D56E}"/>
              </a:ext>
            </a:extLst>
          </p:cNvPr>
          <p:cNvSpPr txBox="1"/>
          <p:nvPr/>
        </p:nvSpPr>
        <p:spPr>
          <a:xfrm>
            <a:off x="1285308" y="3360420"/>
            <a:ext cx="7679180" cy="1114408"/>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Monitor the activities and effectiveness of those working </a:t>
            </a:r>
            <a:br>
              <a:rPr lang="en-US" sz="1800" dirty="0">
                <a:solidFill>
                  <a:srgbClr val="FF0000"/>
                </a:solidFill>
              </a:rPr>
            </a:br>
            <a:r>
              <a:rPr lang="en-US" sz="1800" dirty="0">
                <a:solidFill>
                  <a:srgbClr val="FF0000"/>
                </a:solidFill>
              </a:rPr>
              <a:t>in the industry </a:t>
            </a:r>
          </a:p>
        </p:txBody>
      </p:sp>
      <p:sp>
        <p:nvSpPr>
          <p:cNvPr id="27" name="TextBox 26">
            <a:extLst>
              <a:ext uri="{FF2B5EF4-FFF2-40B4-BE49-F238E27FC236}">
                <a16:creationId xmlns:a16="http://schemas.microsoft.com/office/drawing/2014/main" xmlns="" id="{74F71197-01C0-224F-8072-DADE21902474}"/>
              </a:ext>
            </a:extLst>
          </p:cNvPr>
          <p:cNvSpPr txBox="1"/>
          <p:nvPr/>
        </p:nvSpPr>
        <p:spPr>
          <a:xfrm>
            <a:off x="1285308" y="4648908"/>
            <a:ext cx="7679180" cy="1114408"/>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Set and approve standards of conduct, training and supervision within the industry.</a:t>
            </a:r>
          </a:p>
        </p:txBody>
      </p:sp>
    </p:spTree>
    <p:extLst>
      <p:ext uri="{BB962C8B-B14F-4D97-AF65-F5344CB8AC3E}">
        <p14:creationId xmlns:p14="http://schemas.microsoft.com/office/powerpoint/2010/main" val="150117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AD160CA5-0CC6-5849-8E4C-8587DB7F4BD1}"/>
              </a:ext>
            </a:extLst>
          </p:cNvPr>
          <p:cNvSpPr txBox="1"/>
          <p:nvPr/>
        </p:nvSpPr>
        <p:spPr>
          <a:xfrm>
            <a:off x="902644" y="1308183"/>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Identify FIVE standards of behaviour </a:t>
            </a:r>
            <a:br>
              <a:rPr lang="en-GB" sz="2200" kern="0" dirty="0">
                <a:solidFill>
                  <a:schemeClr val="tx1"/>
                </a:solidFill>
                <a:latin typeface="Arial"/>
                <a:cs typeface="Arial"/>
              </a:rPr>
            </a:br>
            <a:r>
              <a:rPr lang="en-GB" sz="2200" kern="0" dirty="0">
                <a:solidFill>
                  <a:schemeClr val="tx1"/>
                </a:solidFill>
                <a:latin typeface="Arial"/>
                <a:cs typeface="Arial"/>
              </a:rPr>
              <a:t>expected of a security operative.</a:t>
            </a:r>
            <a:endParaRPr lang="en-US" sz="2200" dirty="0">
              <a:solidFill>
                <a:srgbClr val="000000"/>
              </a:solidFill>
            </a:endParaRPr>
          </a:p>
        </p:txBody>
      </p:sp>
      <p:sp>
        <p:nvSpPr>
          <p:cNvPr id="18" name="Oval 17">
            <a:extLst>
              <a:ext uri="{FF2B5EF4-FFF2-40B4-BE49-F238E27FC236}">
                <a16:creationId xmlns:a16="http://schemas.microsoft.com/office/drawing/2014/main" xmlns="" id="{1645D8EB-8668-0945-A8B5-8E167449C571}"/>
              </a:ext>
            </a:extLst>
          </p:cNvPr>
          <p:cNvSpPr/>
          <p:nvPr/>
        </p:nvSpPr>
        <p:spPr bwMode="auto">
          <a:xfrm>
            <a:off x="251520" y="1436838"/>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9" name="Rounded Rectangle 4">
            <a:extLst>
              <a:ext uri="{FF2B5EF4-FFF2-40B4-BE49-F238E27FC236}">
                <a16:creationId xmlns:a16="http://schemas.microsoft.com/office/drawing/2014/main" xmlns="" id="{6E71AD6D-9FF1-3F40-A7C0-068160782198}"/>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0" name="Picture 19">
            <a:extLst>
              <a:ext uri="{FF2B5EF4-FFF2-40B4-BE49-F238E27FC236}">
                <a16:creationId xmlns:a16="http://schemas.microsoft.com/office/drawing/2014/main" xmlns="" id="{2AAE4E55-0B2C-8943-8730-70879D3FF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1" name="TextBox 20">
            <a:extLst>
              <a:ext uri="{FF2B5EF4-FFF2-40B4-BE49-F238E27FC236}">
                <a16:creationId xmlns:a16="http://schemas.microsoft.com/office/drawing/2014/main" xmlns="" id="{348229C1-8CF9-6248-986B-99F24DA24F9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dirty="0">
                <a:solidFill>
                  <a:srgbClr val="FFFFFF"/>
                </a:solidFill>
              </a:rPr>
              <a:t>1</a:t>
            </a:r>
            <a:endParaRPr lang="en-GB" sz="1800" b="1" dirty="0">
              <a:solidFill>
                <a:srgbClr val="FFFFFF"/>
              </a:solidFill>
            </a:endParaRPr>
          </a:p>
        </p:txBody>
      </p:sp>
      <p:sp>
        <p:nvSpPr>
          <p:cNvPr id="22" name="Rounded Rectangle 21">
            <a:extLst>
              <a:ext uri="{FF2B5EF4-FFF2-40B4-BE49-F238E27FC236}">
                <a16:creationId xmlns:a16="http://schemas.microsoft.com/office/drawing/2014/main" xmlns="" id="{7DB8CBA9-ABCD-A648-9B13-38A886A567CA}"/>
              </a:ext>
            </a:extLst>
          </p:cNvPr>
          <p:cNvSpPr/>
          <p:nvPr/>
        </p:nvSpPr>
        <p:spPr bwMode="auto">
          <a:xfrm>
            <a:off x="251520" y="2262864"/>
            <a:ext cx="8640960" cy="3686416"/>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3" name="Group 22">
            <a:extLst>
              <a:ext uri="{FF2B5EF4-FFF2-40B4-BE49-F238E27FC236}">
                <a16:creationId xmlns:a16="http://schemas.microsoft.com/office/drawing/2014/main" xmlns="" id="{DEF10416-1629-CD42-BED8-95E1A99CADA7}"/>
              </a:ext>
            </a:extLst>
          </p:cNvPr>
          <p:cNvGrpSpPr/>
          <p:nvPr/>
        </p:nvGrpSpPr>
        <p:grpSpPr>
          <a:xfrm>
            <a:off x="395536" y="2476252"/>
            <a:ext cx="8323794" cy="3329011"/>
            <a:chOff x="395536" y="2843918"/>
            <a:chExt cx="8323794" cy="3329011"/>
          </a:xfrm>
        </p:grpSpPr>
        <p:sp>
          <p:nvSpPr>
            <p:cNvPr id="24" name="Rounded Rectangle 23">
              <a:extLst>
                <a:ext uri="{FF2B5EF4-FFF2-40B4-BE49-F238E27FC236}">
                  <a16:creationId xmlns:a16="http://schemas.microsoft.com/office/drawing/2014/main" xmlns="" id="{62759BE5-BCA8-F446-8552-A1050C2BC6BA}"/>
                </a:ext>
              </a:extLst>
            </p:cNvPr>
            <p:cNvSpPr/>
            <p:nvPr/>
          </p:nvSpPr>
          <p:spPr bwMode="auto">
            <a:xfrm>
              <a:off x="395536" y="2843918"/>
              <a:ext cx="8323794" cy="3329011"/>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endParaRPr lang="en-GB" sz="2000" b="1" dirty="0">
                <a:solidFill>
                  <a:srgbClr val="00B0F0"/>
                </a:solidFill>
              </a:endParaRPr>
            </a:p>
          </p:txBody>
        </p:sp>
        <p:sp>
          <p:nvSpPr>
            <p:cNvPr id="25" name="Rounded Rectangle 24">
              <a:extLst>
                <a:ext uri="{FF2B5EF4-FFF2-40B4-BE49-F238E27FC236}">
                  <a16:creationId xmlns:a16="http://schemas.microsoft.com/office/drawing/2014/main" xmlns="" id="{8DF6140A-3ED7-F146-ACC3-C7BB8142EEF5}"/>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6" name="Rounded Rectangle 25">
              <a:extLst>
                <a:ext uri="{FF2B5EF4-FFF2-40B4-BE49-F238E27FC236}">
                  <a16:creationId xmlns:a16="http://schemas.microsoft.com/office/drawing/2014/main" xmlns="" id="{5C47ACA4-AD94-FD4E-B3CE-2550340D3B51}"/>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7" name="Rounded Rectangle 26">
              <a:extLst>
                <a:ext uri="{FF2B5EF4-FFF2-40B4-BE49-F238E27FC236}">
                  <a16:creationId xmlns:a16="http://schemas.microsoft.com/office/drawing/2014/main" xmlns="" id="{02BC4C4B-557B-594B-95A4-3788204E5464}"/>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8" name="Rounded Rectangle 27">
              <a:extLst>
                <a:ext uri="{FF2B5EF4-FFF2-40B4-BE49-F238E27FC236}">
                  <a16:creationId xmlns:a16="http://schemas.microsoft.com/office/drawing/2014/main" xmlns="" id="{A239D872-CDED-3D43-985A-2703050EEC59}"/>
                </a:ext>
              </a:extLst>
            </p:cNvPr>
            <p:cNvSpPr/>
            <p:nvPr/>
          </p:nvSpPr>
          <p:spPr bwMode="auto">
            <a:xfrm>
              <a:off x="611560" y="4787398"/>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29" name="Rounded Rectangle 28">
              <a:extLst>
                <a:ext uri="{FF2B5EF4-FFF2-40B4-BE49-F238E27FC236}">
                  <a16:creationId xmlns:a16="http://schemas.microsoft.com/office/drawing/2014/main" xmlns="" id="{339B3A80-ED0D-884A-AB03-C6C19C4E5744}"/>
                </a:ext>
              </a:extLst>
            </p:cNvPr>
            <p:cNvSpPr/>
            <p:nvPr/>
          </p:nvSpPr>
          <p:spPr bwMode="auto">
            <a:xfrm>
              <a:off x="611560" y="5398726"/>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grpSp>
    </p:spTree>
    <p:extLst>
      <p:ext uri="{BB962C8B-B14F-4D97-AF65-F5344CB8AC3E}">
        <p14:creationId xmlns:p14="http://schemas.microsoft.com/office/powerpoint/2010/main" val="108674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A4D353FC-3118-C844-A51A-672D04EEA35C}"/>
              </a:ext>
            </a:extLst>
          </p:cNvPr>
          <p:cNvSpPr txBox="1"/>
          <p:nvPr/>
        </p:nvSpPr>
        <p:spPr>
          <a:xfrm>
            <a:off x="902644" y="1308183"/>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Identify FIVE standards of behaviour </a:t>
            </a:r>
            <a:br>
              <a:rPr lang="en-GB" sz="2200" kern="0" dirty="0">
                <a:solidFill>
                  <a:schemeClr val="tx1"/>
                </a:solidFill>
                <a:latin typeface="Arial"/>
                <a:cs typeface="Arial"/>
              </a:rPr>
            </a:br>
            <a:r>
              <a:rPr lang="en-GB" sz="2200" kern="0" dirty="0">
                <a:solidFill>
                  <a:schemeClr val="tx1"/>
                </a:solidFill>
                <a:latin typeface="Arial"/>
                <a:cs typeface="Arial"/>
              </a:rPr>
              <a:t>expected of a security operative.</a:t>
            </a:r>
            <a:endParaRPr lang="en-US" sz="2200" dirty="0">
              <a:solidFill>
                <a:srgbClr val="000000"/>
              </a:solidFill>
            </a:endParaRPr>
          </a:p>
        </p:txBody>
      </p:sp>
      <p:sp>
        <p:nvSpPr>
          <p:cNvPr id="18" name="Oval 17">
            <a:extLst>
              <a:ext uri="{FF2B5EF4-FFF2-40B4-BE49-F238E27FC236}">
                <a16:creationId xmlns:a16="http://schemas.microsoft.com/office/drawing/2014/main" xmlns="" id="{85040C07-6A20-E446-9965-609344FE435B}"/>
              </a:ext>
            </a:extLst>
          </p:cNvPr>
          <p:cNvSpPr/>
          <p:nvPr/>
        </p:nvSpPr>
        <p:spPr bwMode="auto">
          <a:xfrm>
            <a:off x="251520" y="1436838"/>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9" name="Rounded Rectangle 4">
            <a:extLst>
              <a:ext uri="{FF2B5EF4-FFF2-40B4-BE49-F238E27FC236}">
                <a16:creationId xmlns:a16="http://schemas.microsoft.com/office/drawing/2014/main" xmlns="" id="{08955802-E0E8-4D44-A118-9BBB6AFA3858}"/>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0" name="Picture 19">
            <a:extLst>
              <a:ext uri="{FF2B5EF4-FFF2-40B4-BE49-F238E27FC236}">
                <a16:creationId xmlns:a16="http://schemas.microsoft.com/office/drawing/2014/main" xmlns="" id="{DF21A2CE-8C86-DA48-A5C6-61BB259EC4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1" name="TextBox 20">
            <a:extLst>
              <a:ext uri="{FF2B5EF4-FFF2-40B4-BE49-F238E27FC236}">
                <a16:creationId xmlns:a16="http://schemas.microsoft.com/office/drawing/2014/main" xmlns="" id="{28EA458C-2CCE-1D44-9109-649D31BD4847}"/>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dirty="0">
                <a:solidFill>
                  <a:srgbClr val="FFFFFF"/>
                </a:solidFill>
              </a:rPr>
              <a:t>1</a:t>
            </a:r>
            <a:endParaRPr lang="en-GB" sz="1800" b="1" dirty="0">
              <a:solidFill>
                <a:srgbClr val="FFFFFF"/>
              </a:solidFill>
            </a:endParaRPr>
          </a:p>
        </p:txBody>
      </p:sp>
      <p:sp>
        <p:nvSpPr>
          <p:cNvPr id="22" name="Rounded Rectangle 21">
            <a:extLst>
              <a:ext uri="{FF2B5EF4-FFF2-40B4-BE49-F238E27FC236}">
                <a16:creationId xmlns:a16="http://schemas.microsoft.com/office/drawing/2014/main" xmlns="" id="{0B594B5F-05AB-9D44-A143-5C8E5F190AD1}"/>
              </a:ext>
            </a:extLst>
          </p:cNvPr>
          <p:cNvSpPr/>
          <p:nvPr/>
        </p:nvSpPr>
        <p:spPr bwMode="auto">
          <a:xfrm>
            <a:off x="251520" y="2262864"/>
            <a:ext cx="8640960" cy="3686416"/>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4" name="Group 23">
            <a:extLst>
              <a:ext uri="{FF2B5EF4-FFF2-40B4-BE49-F238E27FC236}">
                <a16:creationId xmlns:a16="http://schemas.microsoft.com/office/drawing/2014/main" xmlns="" id="{D6F0B651-9033-E947-A54D-10B494020166}"/>
              </a:ext>
            </a:extLst>
          </p:cNvPr>
          <p:cNvGrpSpPr/>
          <p:nvPr/>
        </p:nvGrpSpPr>
        <p:grpSpPr>
          <a:xfrm>
            <a:off x="395536" y="2476252"/>
            <a:ext cx="8323794" cy="3329011"/>
            <a:chOff x="395536" y="2843918"/>
            <a:chExt cx="8323794" cy="3329011"/>
          </a:xfrm>
        </p:grpSpPr>
        <p:sp>
          <p:nvSpPr>
            <p:cNvPr id="25" name="Rounded Rectangle 24">
              <a:extLst>
                <a:ext uri="{FF2B5EF4-FFF2-40B4-BE49-F238E27FC236}">
                  <a16:creationId xmlns:a16="http://schemas.microsoft.com/office/drawing/2014/main" xmlns="" id="{133F9CBA-5F75-CF4F-B0C1-E9C85BC0A54C}"/>
                </a:ext>
              </a:extLst>
            </p:cNvPr>
            <p:cNvSpPr/>
            <p:nvPr/>
          </p:nvSpPr>
          <p:spPr bwMode="auto">
            <a:xfrm>
              <a:off x="395536" y="2843918"/>
              <a:ext cx="8323794" cy="3329011"/>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endParaRPr lang="en-GB" sz="2000" b="1" dirty="0">
                <a:solidFill>
                  <a:srgbClr val="00B0F0"/>
                </a:solidFill>
              </a:endParaRPr>
            </a:p>
          </p:txBody>
        </p:sp>
        <p:sp>
          <p:nvSpPr>
            <p:cNvPr id="26" name="Rounded Rectangle 25">
              <a:extLst>
                <a:ext uri="{FF2B5EF4-FFF2-40B4-BE49-F238E27FC236}">
                  <a16:creationId xmlns:a16="http://schemas.microsoft.com/office/drawing/2014/main" xmlns="" id="{6F1A1A72-9319-234E-9BC7-536BFFE87092}"/>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7" name="Rounded Rectangle 26">
              <a:extLst>
                <a:ext uri="{FF2B5EF4-FFF2-40B4-BE49-F238E27FC236}">
                  <a16:creationId xmlns:a16="http://schemas.microsoft.com/office/drawing/2014/main" xmlns="" id="{EBE9B64C-6982-274C-9A3C-EB254FAE9C4B}"/>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8" name="Rounded Rectangle 27">
              <a:extLst>
                <a:ext uri="{FF2B5EF4-FFF2-40B4-BE49-F238E27FC236}">
                  <a16:creationId xmlns:a16="http://schemas.microsoft.com/office/drawing/2014/main" xmlns="" id="{007AD1D9-CB3B-A74F-B5BB-B4F94CBFC995}"/>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sp>
          <p:nvSpPr>
            <p:cNvPr id="29" name="Rounded Rectangle 28">
              <a:extLst>
                <a:ext uri="{FF2B5EF4-FFF2-40B4-BE49-F238E27FC236}">
                  <a16:creationId xmlns:a16="http://schemas.microsoft.com/office/drawing/2014/main" xmlns="" id="{E73BBAA2-F9E1-C946-81BD-48C5AB30C597}"/>
                </a:ext>
              </a:extLst>
            </p:cNvPr>
            <p:cNvSpPr/>
            <p:nvPr/>
          </p:nvSpPr>
          <p:spPr bwMode="auto">
            <a:xfrm>
              <a:off x="611560" y="4787398"/>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30" name="Rounded Rectangle 29">
              <a:extLst>
                <a:ext uri="{FF2B5EF4-FFF2-40B4-BE49-F238E27FC236}">
                  <a16:creationId xmlns:a16="http://schemas.microsoft.com/office/drawing/2014/main" xmlns="" id="{2AFE649F-9B40-A340-A279-0E5115561090}"/>
                </a:ext>
              </a:extLst>
            </p:cNvPr>
            <p:cNvSpPr/>
            <p:nvPr/>
          </p:nvSpPr>
          <p:spPr bwMode="auto">
            <a:xfrm>
              <a:off x="611560" y="5398726"/>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grpSp>
      <p:sp>
        <p:nvSpPr>
          <p:cNvPr id="31" name="TextBox 30">
            <a:extLst>
              <a:ext uri="{FF2B5EF4-FFF2-40B4-BE49-F238E27FC236}">
                <a16:creationId xmlns:a16="http://schemas.microsoft.com/office/drawing/2014/main" xmlns="" id="{C8C53242-4CB0-A94F-9A4F-B61D756492B0}"/>
              </a:ext>
            </a:extLst>
          </p:cNvPr>
          <p:cNvSpPr txBox="1"/>
          <p:nvPr/>
        </p:nvSpPr>
        <p:spPr>
          <a:xfrm>
            <a:off x="1233350" y="2487684"/>
            <a:ext cx="7492290" cy="3084178"/>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Professional</a:t>
            </a:r>
          </a:p>
          <a:p>
            <a:pPr>
              <a:lnSpc>
                <a:spcPct val="200000"/>
              </a:lnSpc>
              <a:spcBef>
                <a:spcPts val="600"/>
              </a:spcBef>
              <a:buClr>
                <a:srgbClr val="00B0F0"/>
              </a:buClr>
            </a:pPr>
            <a:r>
              <a:rPr lang="en-US" sz="1800" dirty="0">
                <a:solidFill>
                  <a:srgbClr val="FF0000"/>
                </a:solidFill>
              </a:rPr>
              <a:t>Polite</a:t>
            </a:r>
          </a:p>
          <a:p>
            <a:pPr>
              <a:lnSpc>
                <a:spcPct val="200000"/>
              </a:lnSpc>
              <a:spcBef>
                <a:spcPts val="600"/>
              </a:spcBef>
              <a:buClr>
                <a:srgbClr val="00B0F0"/>
              </a:buClr>
            </a:pPr>
            <a:r>
              <a:rPr lang="en-US" sz="1800" dirty="0">
                <a:solidFill>
                  <a:srgbClr val="FF0000"/>
                </a:solidFill>
              </a:rPr>
              <a:t>Honest</a:t>
            </a:r>
          </a:p>
          <a:p>
            <a:pPr>
              <a:lnSpc>
                <a:spcPct val="200000"/>
              </a:lnSpc>
              <a:spcBef>
                <a:spcPts val="600"/>
              </a:spcBef>
              <a:buClr>
                <a:srgbClr val="00B0F0"/>
              </a:buClr>
            </a:pPr>
            <a:r>
              <a:rPr lang="en-US" sz="1800" dirty="0">
                <a:solidFill>
                  <a:srgbClr val="FF0000"/>
                </a:solidFill>
              </a:rPr>
              <a:t>Observant</a:t>
            </a:r>
          </a:p>
          <a:p>
            <a:pPr>
              <a:lnSpc>
                <a:spcPct val="200000"/>
              </a:lnSpc>
              <a:spcBef>
                <a:spcPts val="600"/>
              </a:spcBef>
              <a:buClr>
                <a:srgbClr val="00B0F0"/>
              </a:buClr>
            </a:pPr>
            <a:r>
              <a:rPr lang="en-US" sz="1800" dirty="0">
                <a:solidFill>
                  <a:srgbClr val="FF0000"/>
                </a:solidFill>
              </a:rPr>
              <a:t>Approachable.</a:t>
            </a:r>
          </a:p>
        </p:txBody>
      </p:sp>
    </p:spTree>
    <p:extLst>
      <p:ext uri="{BB962C8B-B14F-4D97-AF65-F5344CB8AC3E}">
        <p14:creationId xmlns:p14="http://schemas.microsoft.com/office/powerpoint/2010/main" val="30285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prstClr val="white"/>
                </a:solidFill>
              </a:rPr>
              <a:t>Legislation</a:t>
            </a: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pic>
        <p:nvPicPr>
          <p:cNvPr id="6" name="Picture 5" descr="A cartoon of a person&#10;&#10;Description automatically generated">
            <a:extLst>
              <a:ext uri="{FF2B5EF4-FFF2-40B4-BE49-F238E27FC236}">
                <a16:creationId xmlns:a16="http://schemas.microsoft.com/office/drawing/2014/main" xmlns="" id="{A08BD2F4-26D1-4452-A120-856108223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808" y="703249"/>
            <a:ext cx="2967691" cy="3698199"/>
          </a:xfrm>
          <a:prstGeom prst="rect">
            <a:avLst/>
          </a:prstGeom>
        </p:spPr>
      </p:pic>
      <p:grpSp>
        <p:nvGrpSpPr>
          <p:cNvPr id="7" name="Group 6">
            <a:extLst>
              <a:ext uri="{FF2B5EF4-FFF2-40B4-BE49-F238E27FC236}">
                <a16:creationId xmlns:a16="http://schemas.microsoft.com/office/drawing/2014/main" xmlns="" id="{23FD5983-2DA7-44AF-88FE-7F680E32791D}"/>
              </a:ext>
            </a:extLst>
          </p:cNvPr>
          <p:cNvGrpSpPr/>
          <p:nvPr/>
        </p:nvGrpSpPr>
        <p:grpSpPr>
          <a:xfrm>
            <a:off x="7148569" y="4455358"/>
            <a:ext cx="1976777" cy="1638035"/>
            <a:chOff x="7221769" y="4437151"/>
            <a:chExt cx="1976777" cy="1638035"/>
          </a:xfrm>
        </p:grpSpPr>
        <p:sp>
          <p:nvSpPr>
            <p:cNvPr id="8" name="Oval 5">
              <a:hlinkClick r:id="" action="ppaction://noaction"/>
              <a:extLst>
                <a:ext uri="{FF2B5EF4-FFF2-40B4-BE49-F238E27FC236}">
                  <a16:creationId xmlns:a16="http://schemas.microsoft.com/office/drawing/2014/main" xmlns="" id="{BB3FF3E2-A8C9-4CB9-9507-3908F8BC7D56}"/>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1:2</a:t>
              </a:r>
            </a:p>
          </p:txBody>
        </p:sp>
        <p:pic>
          <p:nvPicPr>
            <p:cNvPr id="9" name="Picture 8">
              <a:extLst>
                <a:ext uri="{FF2B5EF4-FFF2-40B4-BE49-F238E27FC236}">
                  <a16:creationId xmlns:a16="http://schemas.microsoft.com/office/drawing/2014/main" xmlns="" id="{84AA97E5-28D6-4FBD-8CB8-B2E9715E6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extLst>
      <p:ext uri="{BB962C8B-B14F-4D97-AF65-F5344CB8AC3E}">
        <p14:creationId xmlns:p14="http://schemas.microsoft.com/office/powerpoint/2010/main" val="373249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xmlns="" id="{3E7BC102-6807-41CC-A3E5-8AB31701BFC5}"/>
              </a:ext>
            </a:extLst>
          </p:cNvPr>
          <p:cNvSpPr/>
          <p:nvPr/>
        </p:nvSpPr>
        <p:spPr>
          <a:xfrm>
            <a:off x="271289" y="2941647"/>
            <a:ext cx="8199387" cy="2724150"/>
          </a:xfrm>
          <a:prstGeom prst="roundRect">
            <a:avLst/>
          </a:prstGeom>
          <a:solidFill>
            <a:srgbClr val="ABE9FF"/>
          </a:solidFill>
          <a:ln w="38100">
            <a:solidFill>
              <a:srgbClr val="ABE9FF"/>
            </a:solid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5" name="Rounded Rectangle 4"/>
          <p:cNvSpPr/>
          <p:nvPr/>
        </p:nvSpPr>
        <p:spPr bwMode="auto">
          <a:xfrm>
            <a:off x="251520" y="1268760"/>
            <a:ext cx="8640960" cy="4824536"/>
          </a:xfrm>
          <a:prstGeom prst="roundRect">
            <a:avLst>
              <a:gd name="adj" fmla="val 2326"/>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p:nvPr>
        </p:nvSpPr>
        <p:spPr/>
        <p:txBody>
          <a:bodyPr/>
          <a:lstStyle/>
          <a:p>
            <a:r>
              <a:rPr lang="en-GB" dirty="0"/>
              <a:t>Civil law</a:t>
            </a:r>
          </a:p>
        </p:txBody>
      </p:sp>
      <p:sp>
        <p:nvSpPr>
          <p:cNvPr id="3" name="Content Placeholder 2"/>
          <p:cNvSpPr>
            <a:spLocks noGrp="1"/>
          </p:cNvSpPr>
          <p:nvPr>
            <p:ph idx="1"/>
          </p:nvPr>
        </p:nvSpPr>
        <p:spPr>
          <a:xfrm>
            <a:off x="380258" y="3068960"/>
            <a:ext cx="5135156" cy="2232248"/>
          </a:xfrm>
        </p:spPr>
        <p:txBody>
          <a:bodyPr/>
          <a:lstStyle/>
          <a:p>
            <a:pPr marL="0" indent="0">
              <a:spcBef>
                <a:spcPts val="600"/>
              </a:spcBef>
              <a:buNone/>
            </a:pPr>
            <a:r>
              <a:rPr lang="en-GB" dirty="0"/>
              <a:t>They deal with things like:</a:t>
            </a:r>
          </a:p>
          <a:p>
            <a:pPr marL="357188" lvl="1" indent="-349250">
              <a:spcBef>
                <a:spcPts val="600"/>
              </a:spcBef>
            </a:pPr>
            <a:r>
              <a:rPr lang="en-GB" dirty="0"/>
              <a:t>libel</a:t>
            </a:r>
          </a:p>
          <a:p>
            <a:pPr marL="357188" lvl="1" indent="-349250">
              <a:spcBef>
                <a:spcPts val="600"/>
              </a:spcBef>
            </a:pPr>
            <a:r>
              <a:rPr lang="en-GB" dirty="0"/>
              <a:t>slander </a:t>
            </a:r>
            <a:r>
              <a:rPr lang="en-GB" dirty="0">
                <a:solidFill>
                  <a:srgbClr val="00B0F0"/>
                </a:solidFill>
              </a:rPr>
              <a:t>(known as </a:t>
            </a:r>
            <a:br>
              <a:rPr lang="en-GB" dirty="0">
                <a:solidFill>
                  <a:srgbClr val="00B0F0"/>
                </a:solidFill>
              </a:rPr>
            </a:br>
            <a:r>
              <a:rPr lang="en-GB" dirty="0">
                <a:solidFill>
                  <a:srgbClr val="00B0F0"/>
                </a:solidFill>
              </a:rPr>
              <a:t>defamation in Scotland)</a:t>
            </a:r>
          </a:p>
          <a:p>
            <a:pPr marL="357188" lvl="1" indent="-349250">
              <a:spcBef>
                <a:spcPts val="600"/>
              </a:spcBef>
            </a:pPr>
            <a:r>
              <a:rPr lang="en-GB" dirty="0"/>
              <a:t>personal injury cases</a:t>
            </a:r>
          </a:p>
          <a:p>
            <a:pPr marL="357188" lvl="1" indent="-349250">
              <a:spcBef>
                <a:spcPts val="600"/>
              </a:spcBef>
            </a:pPr>
            <a:r>
              <a:rPr lang="en-GB" dirty="0"/>
              <a:t>trespass.</a:t>
            </a:r>
          </a:p>
          <a:p>
            <a:pPr marL="457200" lvl="1" indent="0">
              <a:spcBef>
                <a:spcPts val="600"/>
              </a:spcBef>
              <a:buNone/>
            </a:pPr>
            <a:endParaRPr lang="en-GB" dirty="0"/>
          </a:p>
          <a:p>
            <a:pPr marL="457200" lvl="1" indent="0">
              <a:spcBef>
                <a:spcPts val="600"/>
              </a:spcBef>
              <a:buNone/>
            </a:pPr>
            <a:endParaRPr lang="en-GB" dirty="0"/>
          </a:p>
        </p:txBody>
      </p:sp>
      <p:pic>
        <p:nvPicPr>
          <p:cNvPr id="6" name="Picture 2" descr="\\DESIGNARCHIVE\Archive\Image Bank\CW ILLUSTRATION HISTORY\Illustrations 2014\Security Illustrations October 2014\DS Book Core Module Oct 2014\PNG\Scottish Ju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972" y="3173897"/>
            <a:ext cx="2863665" cy="26586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68205ECC-852E-4FB3-A777-FCEEF6B7000B}"/>
              </a:ext>
            </a:extLst>
          </p:cNvPr>
          <p:cNvSpPr/>
          <p:nvPr/>
        </p:nvSpPr>
        <p:spPr>
          <a:xfrm>
            <a:off x="-612576" y="1563430"/>
            <a:ext cx="8991655" cy="851297"/>
          </a:xfrm>
          <a:prstGeom prst="roundRect">
            <a:avLst/>
          </a:prstGeom>
          <a:solidFill>
            <a:schemeClr val="bg1">
              <a:lumMod val="85000"/>
            </a:schemeClr>
          </a:solidFill>
          <a:ln w="38100">
            <a:solidFill>
              <a:schemeClr val="tx1"/>
            </a:solidFill>
          </a:ln>
        </p:spPr>
        <p:txBody>
          <a:bodyPr wrap="square">
            <a:spAutoFit/>
          </a:bodyPr>
          <a:lstStyle/>
          <a:p>
            <a:pPr>
              <a:spcBef>
                <a:spcPts val="600"/>
              </a:spcBef>
            </a:pPr>
            <a:r>
              <a:rPr lang="en-GB" sz="2200" dirty="0">
                <a:solidFill>
                  <a:schemeClr val="tx1"/>
                </a:solidFill>
              </a:rPr>
              <a:t>	Civil laws usually deal with disputes between people, 	companies or other organisations</a:t>
            </a:r>
          </a:p>
        </p:txBody>
      </p:sp>
    </p:spTree>
    <p:extLst>
      <p:ext uri="{BB962C8B-B14F-4D97-AF65-F5344CB8AC3E}">
        <p14:creationId xmlns:p14="http://schemas.microsoft.com/office/powerpoint/2010/main" val="34844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251520" y="1268760"/>
            <a:ext cx="8640960" cy="4824536"/>
          </a:xfrm>
          <a:prstGeom prst="roundRect">
            <a:avLst>
              <a:gd name="adj" fmla="val 2326"/>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p:nvPr>
        </p:nvSpPr>
        <p:spPr/>
        <p:txBody>
          <a:bodyPr/>
          <a:lstStyle/>
          <a:p>
            <a:r>
              <a:rPr lang="en-GB" dirty="0"/>
              <a:t>Civil law cont.</a:t>
            </a:r>
          </a:p>
        </p:txBody>
      </p:sp>
      <p:sp>
        <p:nvSpPr>
          <p:cNvPr id="3" name="Content Placeholder 2"/>
          <p:cNvSpPr>
            <a:spLocks noGrp="1"/>
          </p:cNvSpPr>
          <p:nvPr>
            <p:ph idx="1"/>
          </p:nvPr>
        </p:nvSpPr>
        <p:spPr>
          <a:xfrm>
            <a:off x="266364" y="1672975"/>
            <a:ext cx="8640960" cy="2592288"/>
          </a:xfrm>
          <a:prstGeom prst="roundRect">
            <a:avLst/>
          </a:prstGeom>
          <a:solidFill>
            <a:srgbClr val="ABE9FF"/>
          </a:solidFill>
        </p:spPr>
        <p:txBody>
          <a:bodyPr/>
          <a:lstStyle/>
          <a:p>
            <a:pPr marL="0" indent="0">
              <a:spcBef>
                <a:spcPts val="600"/>
              </a:spcBef>
              <a:buNone/>
            </a:pPr>
            <a:r>
              <a:rPr lang="en-GB" dirty="0"/>
              <a:t>Other cases dealt with under civil law include:</a:t>
            </a:r>
          </a:p>
          <a:p>
            <a:pPr marL="0" indent="0">
              <a:spcBef>
                <a:spcPts val="600"/>
              </a:spcBef>
              <a:buNone/>
            </a:pPr>
            <a:endParaRPr lang="en-GB" sz="1200" dirty="0"/>
          </a:p>
          <a:p>
            <a:r>
              <a:rPr lang="en-GB" dirty="0"/>
              <a:t>family and matrimonial disputes</a:t>
            </a:r>
          </a:p>
          <a:p>
            <a:r>
              <a:rPr lang="en-GB" dirty="0"/>
              <a:t>personal injury cases</a:t>
            </a:r>
          </a:p>
          <a:p>
            <a:r>
              <a:rPr lang="en-GB" dirty="0"/>
              <a:t>employment law</a:t>
            </a:r>
          </a:p>
          <a:p>
            <a:r>
              <a:rPr lang="en-GB" dirty="0"/>
              <a:t>breach of contract </a:t>
            </a:r>
          </a:p>
        </p:txBody>
      </p:sp>
      <p:sp>
        <p:nvSpPr>
          <p:cNvPr id="4" name="Rectangle: Rounded Corners 3">
            <a:extLst>
              <a:ext uri="{FF2B5EF4-FFF2-40B4-BE49-F238E27FC236}">
                <a16:creationId xmlns:a16="http://schemas.microsoft.com/office/drawing/2014/main" xmlns="" id="{8BC87CB6-4602-4069-BE5B-66B8D4A4BDA4}"/>
              </a:ext>
            </a:extLst>
          </p:cNvPr>
          <p:cNvSpPr/>
          <p:nvPr/>
        </p:nvSpPr>
        <p:spPr>
          <a:xfrm>
            <a:off x="251520" y="4697738"/>
            <a:ext cx="8655804" cy="510778"/>
          </a:xfrm>
          <a:prstGeom prst="roundRect">
            <a:avLst/>
          </a:prstGeom>
          <a:solidFill>
            <a:schemeClr val="tx1"/>
          </a:solidFill>
        </p:spPr>
        <p:txBody>
          <a:bodyPr wrap="square">
            <a:spAutoFit/>
          </a:bodyPr>
          <a:lstStyle/>
          <a:p>
            <a:pPr marL="0" indent="0">
              <a:spcBef>
                <a:spcPts val="600"/>
              </a:spcBef>
              <a:buNone/>
            </a:pPr>
            <a:r>
              <a:rPr lang="en-GB" dirty="0"/>
              <a:t>The standard of proof is ‘on the balance of probabilities’.</a:t>
            </a:r>
          </a:p>
        </p:txBody>
      </p:sp>
    </p:spTree>
    <p:extLst>
      <p:ext uri="{BB962C8B-B14F-4D97-AF65-F5344CB8AC3E}">
        <p14:creationId xmlns:p14="http://schemas.microsoft.com/office/powerpoint/2010/main" val="260468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Trespass</a:t>
            </a:r>
          </a:p>
        </p:txBody>
      </p:sp>
      <p:sp>
        <p:nvSpPr>
          <p:cNvPr id="9" name="Rectangle: Rounded Corners 8">
            <a:extLst>
              <a:ext uri="{FF2B5EF4-FFF2-40B4-BE49-F238E27FC236}">
                <a16:creationId xmlns:a16="http://schemas.microsoft.com/office/drawing/2014/main" xmlns="" id="{6DA0DB7C-DBA3-4901-B466-D07170ED4458}"/>
              </a:ext>
            </a:extLst>
          </p:cNvPr>
          <p:cNvSpPr/>
          <p:nvPr/>
        </p:nvSpPr>
        <p:spPr>
          <a:xfrm>
            <a:off x="533338" y="2660593"/>
            <a:ext cx="7783078" cy="1736646"/>
          </a:xfrm>
          <a:prstGeom prst="roundRect">
            <a:avLst/>
          </a:prstGeom>
          <a:solidFill>
            <a:srgbClr val="00B0F0"/>
          </a:solidFill>
          <a:ln w="38100">
            <a:solidFill>
              <a:srgbClr val="00B0F0"/>
            </a:solidFill>
          </a:ln>
        </p:spPr>
        <p:txBody>
          <a:bodyPr wrap="square">
            <a:spAutoFit/>
          </a:bodyPr>
          <a:lstStyle/>
          <a:p>
            <a:pPr lvl="0" algn="r" fontAlgn="auto">
              <a:spcBef>
                <a:spcPts val="0"/>
              </a:spcBef>
              <a:spcAft>
                <a:spcPts val="0"/>
              </a:spcAft>
              <a:defRPr/>
            </a:pPr>
            <a:r>
              <a:rPr lang="en-GB" altLang="en-US" dirty="0"/>
              <a:t>Trespass:</a:t>
            </a:r>
          </a:p>
          <a:p>
            <a:pPr lvl="0" algn="r" fontAlgn="auto">
              <a:spcBef>
                <a:spcPts val="0"/>
              </a:spcBef>
              <a:spcAft>
                <a:spcPts val="0"/>
              </a:spcAft>
              <a:defRPr/>
            </a:pPr>
            <a:r>
              <a:rPr lang="en-GB" altLang="en-US" dirty="0">
                <a:solidFill>
                  <a:schemeClr val="tx1"/>
                </a:solidFill>
              </a:rPr>
              <a:t>A trespass is committed by a person who is </a:t>
            </a:r>
            <a:br>
              <a:rPr lang="en-GB" altLang="en-US" dirty="0">
                <a:solidFill>
                  <a:schemeClr val="tx1"/>
                </a:solidFill>
              </a:rPr>
            </a:br>
            <a:r>
              <a:rPr lang="en-GB" altLang="en-US" dirty="0">
                <a:solidFill>
                  <a:schemeClr val="tx1"/>
                </a:solidFill>
              </a:rPr>
              <a:t>improperly on someone else’s property without consent.</a:t>
            </a:r>
          </a:p>
        </p:txBody>
      </p:sp>
      <p:grpSp>
        <p:nvGrpSpPr>
          <p:cNvPr id="11" name="Group 63">
            <a:extLst>
              <a:ext uri="{FF2B5EF4-FFF2-40B4-BE49-F238E27FC236}">
                <a16:creationId xmlns:a16="http://schemas.microsoft.com/office/drawing/2014/main" xmlns="" id="{A4A5ECFF-86F5-4797-B862-172156C4CDDC}"/>
              </a:ext>
            </a:extLst>
          </p:cNvPr>
          <p:cNvGrpSpPr>
            <a:grpSpLocks/>
          </p:cNvGrpSpPr>
          <p:nvPr/>
        </p:nvGrpSpPr>
        <p:grpSpPr bwMode="auto">
          <a:xfrm>
            <a:off x="396426" y="2281116"/>
            <a:ext cx="790575" cy="657225"/>
            <a:chOff x="2166297" y="4501361"/>
            <a:chExt cx="792000" cy="658801"/>
          </a:xfrm>
          <a:solidFill>
            <a:srgbClr val="F58305"/>
          </a:solidFill>
        </p:grpSpPr>
        <p:sp>
          <p:nvSpPr>
            <p:cNvPr id="12" name="Oval 11">
              <a:extLst>
                <a:ext uri="{FF2B5EF4-FFF2-40B4-BE49-F238E27FC236}">
                  <a16:creationId xmlns:a16="http://schemas.microsoft.com/office/drawing/2014/main" xmlns="" id="{52521CAE-C42C-4CA5-AB1D-B6D091B06B4A}"/>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3" name="Picture 65" descr="A close up of a logo&#10;&#10;Description automatically generated">
              <a:extLst>
                <a:ext uri="{FF2B5EF4-FFF2-40B4-BE49-F238E27FC236}">
                  <a16:creationId xmlns:a16="http://schemas.microsoft.com/office/drawing/2014/main" xmlns="" id="{A72779CA-6785-4FB6-B1B3-FAC66ED412D4}"/>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spTree>
    <p:extLst>
      <p:ext uri="{BB962C8B-B14F-4D97-AF65-F5344CB8AC3E}">
        <p14:creationId xmlns:p14="http://schemas.microsoft.com/office/powerpoint/2010/main" val="324065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3">
            <a:extLst>
              <a:ext uri="{FF2B5EF4-FFF2-40B4-BE49-F238E27FC236}">
                <a16:creationId xmlns:a16="http://schemas.microsoft.com/office/drawing/2014/main" xmlns="" id="{5C3AFF95-C8B9-48F8-8B49-4F16A8C58773}"/>
              </a:ext>
            </a:extLst>
          </p:cNvPr>
          <p:cNvSpPr/>
          <p:nvPr/>
        </p:nvSpPr>
        <p:spPr>
          <a:xfrm>
            <a:off x="271289" y="2107816"/>
            <a:ext cx="8199387" cy="3173635"/>
          </a:xfrm>
          <a:prstGeom prst="roundRect">
            <a:avLst/>
          </a:prstGeom>
          <a:solidFill>
            <a:srgbClr val="ABE9FF"/>
          </a:solidFill>
          <a:ln w="38100">
            <a:solidFill>
              <a:srgbClr val="ABE9FF"/>
            </a:solid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2" name="Title 1"/>
          <p:cNvSpPr>
            <a:spLocks noGrp="1"/>
          </p:cNvSpPr>
          <p:nvPr>
            <p:ph type="title"/>
          </p:nvPr>
        </p:nvSpPr>
        <p:spPr/>
        <p:txBody>
          <a:bodyPr/>
          <a:lstStyle/>
          <a:p>
            <a:r>
              <a:rPr lang="en-GB" dirty="0"/>
              <a:t>Trespass cont.</a:t>
            </a:r>
          </a:p>
        </p:txBody>
      </p:sp>
      <p:sp>
        <p:nvSpPr>
          <p:cNvPr id="3" name="TextBox 2"/>
          <p:cNvSpPr txBox="1"/>
          <p:nvPr/>
        </p:nvSpPr>
        <p:spPr>
          <a:xfrm>
            <a:off x="17934" y="3073997"/>
            <a:ext cx="8712710" cy="8463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endParaRPr lang="en-US" sz="2200" noProof="0" dirty="0">
              <a:solidFill>
                <a:srgbClr val="000000"/>
              </a:solidFill>
              <a:latin typeface="Arial"/>
              <a:cs typeface="Arial"/>
            </a:endParaRPr>
          </a:p>
          <a:p>
            <a:pPr marR="0" lvl="0" algn="l" defTabSz="914400" rtl="0" eaLnBrk="1" fontAlgn="auto" latinLnBrk="0" hangingPunct="1">
              <a:lnSpc>
                <a:spcPct val="100000"/>
              </a:lnSpc>
              <a:spcBef>
                <a:spcPts val="600"/>
              </a:spcBef>
              <a:spcAft>
                <a:spcPts val="0"/>
              </a:spcAft>
              <a:buClr>
                <a:srgbClr val="00B0F0"/>
              </a:buClr>
              <a:buSzTx/>
              <a:tabLst/>
              <a:defRPr/>
            </a:pPr>
            <a:endParaRPr kumimoji="0" lang="en-US" sz="2200" b="1" i="0" u="none" strike="noStrike" kern="1200" cap="none" spc="0" normalizeH="0" baseline="0" noProof="0" dirty="0">
              <a:ln>
                <a:noFill/>
              </a:ln>
              <a:solidFill>
                <a:srgbClr val="000000"/>
              </a:solidFill>
              <a:effectLst/>
              <a:uLnTx/>
              <a:uFillTx/>
              <a:latin typeface="Arial"/>
              <a:ea typeface="+mn-ea"/>
              <a:cs typeface="Arial"/>
            </a:endParaRPr>
          </a:p>
        </p:txBody>
      </p:sp>
      <p:sp>
        <p:nvSpPr>
          <p:cNvPr id="4" name="Rounded Rectangle 3"/>
          <p:cNvSpPr/>
          <p:nvPr/>
        </p:nvSpPr>
        <p:spPr>
          <a:xfrm>
            <a:off x="485158" y="2298506"/>
            <a:ext cx="8245486" cy="2792254"/>
          </a:xfrm>
          <a:prstGeom prst="round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a:cs typeface="Arial"/>
              </a:rPr>
              <a:t>Trespass: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FFFFFF"/>
              </a:solidFill>
              <a:latin typeface="Arial"/>
              <a:cs typeface="Arial"/>
            </a:endParaRPr>
          </a:p>
          <a:p>
            <a:pPr marL="342900" lvl="0" indent="-342900" fontAlgn="auto">
              <a:spcBef>
                <a:spcPts val="600"/>
              </a:spcBef>
              <a:spcAft>
                <a:spcPts val="0"/>
              </a:spcAft>
              <a:buClr>
                <a:srgbClr val="00B0F0"/>
              </a:buClr>
              <a:buFont typeface="Arial" panose="020B0604020202020204" pitchFamily="34" charset="0"/>
              <a:buChar char="●"/>
              <a:defRPr/>
            </a:pPr>
            <a:r>
              <a:rPr lang="en-US" sz="2200" dirty="0">
                <a:solidFill>
                  <a:srgbClr val="000000"/>
                </a:solidFill>
                <a:latin typeface="Arial"/>
                <a:cs typeface="Arial"/>
              </a:rPr>
              <a:t>is not normally a criminal offence</a:t>
            </a:r>
          </a:p>
          <a:p>
            <a:pPr marL="342900" indent="-342900" fontAlgn="auto">
              <a:spcBef>
                <a:spcPts val="600"/>
              </a:spcBef>
              <a:spcAft>
                <a:spcPts val="0"/>
              </a:spcAft>
              <a:buClr>
                <a:srgbClr val="00B0F0"/>
              </a:buClr>
              <a:buFont typeface="Arial" panose="020B0604020202020204" pitchFamily="34" charset="0"/>
              <a:buChar char="●"/>
              <a:defRPr/>
            </a:pPr>
            <a:r>
              <a:rPr lang="en-US" sz="2200" dirty="0">
                <a:solidFill>
                  <a:srgbClr val="000000"/>
                </a:solidFill>
                <a:latin typeface="Arial"/>
                <a:cs typeface="Arial"/>
              </a:rPr>
              <a:t>can be actionable through the civil </a:t>
            </a:r>
            <a:br>
              <a:rPr lang="en-US" sz="2200" dirty="0">
                <a:solidFill>
                  <a:srgbClr val="000000"/>
                </a:solidFill>
                <a:latin typeface="Arial"/>
                <a:cs typeface="Arial"/>
              </a:rPr>
            </a:br>
            <a:r>
              <a:rPr lang="en-US" sz="2200" dirty="0">
                <a:solidFill>
                  <a:srgbClr val="000000"/>
                </a:solidFill>
                <a:latin typeface="Arial"/>
                <a:cs typeface="Arial"/>
              </a:rPr>
              <a:t>courts</a:t>
            </a:r>
          </a:p>
          <a:p>
            <a:pPr marL="342900" lvl="0" indent="-342900" fontAlgn="auto">
              <a:spcBef>
                <a:spcPts val="600"/>
              </a:spcBef>
              <a:spcAft>
                <a:spcPts val="0"/>
              </a:spcAft>
              <a:buClr>
                <a:srgbClr val="00B0F0"/>
              </a:buClr>
              <a:buFont typeface="Arial" panose="020B0604020202020204" pitchFamily="34" charset="0"/>
              <a:buChar char="●"/>
              <a:defRPr/>
            </a:pPr>
            <a:r>
              <a:rPr lang="en-US" sz="2200" dirty="0">
                <a:solidFill>
                  <a:srgbClr val="000000"/>
                </a:solidFill>
                <a:latin typeface="Arial"/>
                <a:cs typeface="Arial"/>
              </a:rPr>
              <a:t>is an act of interference against </a:t>
            </a:r>
            <a:br>
              <a:rPr lang="en-US" sz="2200" dirty="0">
                <a:solidFill>
                  <a:srgbClr val="000000"/>
                </a:solidFill>
                <a:latin typeface="Arial"/>
                <a:cs typeface="Arial"/>
              </a:rPr>
            </a:br>
            <a:r>
              <a:rPr lang="en-US" sz="2200" dirty="0">
                <a:solidFill>
                  <a:srgbClr val="000000"/>
                </a:solidFill>
                <a:latin typeface="Arial"/>
                <a:cs typeface="Arial"/>
              </a:rPr>
              <a:t>the ‘lawful occupier’.</a:t>
            </a:r>
          </a:p>
        </p:txBody>
      </p:sp>
      <p:pic>
        <p:nvPicPr>
          <p:cNvPr id="6" name="Picture 2" descr="\\DESIGNARCHIVE\Archive\Image Bank\CW ILLUSTRATION HISTORY\Illustrations 2014\Security Illustrations October 2014\PNG\Pg44 DS Evic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2057" y="1772816"/>
            <a:ext cx="2993066" cy="355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50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Module guide</a:t>
            </a:r>
          </a:p>
        </p:txBody>
      </p:sp>
      <p:sp>
        <p:nvSpPr>
          <p:cNvPr id="5" name="Rounded Rectangle 4"/>
          <p:cNvSpPr/>
          <p:nvPr/>
        </p:nvSpPr>
        <p:spPr bwMode="auto">
          <a:xfrm>
            <a:off x="251519" y="1772816"/>
            <a:ext cx="8636119" cy="3816424"/>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buFont typeface="Arial" charset="0"/>
              <a:buChar char="●"/>
            </a:pPr>
            <a:endParaRPr lang="en-GB" sz="2000" b="0" dirty="0">
              <a:solidFill>
                <a:srgbClr val="000000"/>
              </a:solidFill>
              <a:cs typeface="Arial"/>
            </a:endParaRPr>
          </a:p>
        </p:txBody>
      </p:sp>
      <p:sp>
        <p:nvSpPr>
          <p:cNvPr id="6" name="Oval 5"/>
          <p:cNvSpPr/>
          <p:nvPr/>
        </p:nvSpPr>
        <p:spPr bwMode="auto">
          <a:xfrm>
            <a:off x="539552" y="2296327"/>
            <a:ext cx="936104" cy="648072"/>
          </a:xfrm>
          <a:prstGeom prst="ellipse">
            <a:avLst/>
          </a:prstGeom>
          <a:solidFill>
            <a:srgbClr val="CDE3F3"/>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dirty="0">
                <a:solidFill>
                  <a:schemeClr val="tx1"/>
                </a:solidFill>
                <a:cs typeface="Arial"/>
              </a:rPr>
              <a:t>1</a:t>
            </a:r>
          </a:p>
        </p:txBody>
      </p:sp>
      <p:sp>
        <p:nvSpPr>
          <p:cNvPr id="8" name="Oval 7"/>
          <p:cNvSpPr/>
          <p:nvPr/>
        </p:nvSpPr>
        <p:spPr bwMode="auto">
          <a:xfrm>
            <a:off x="539552" y="3448513"/>
            <a:ext cx="936104" cy="648072"/>
          </a:xfrm>
          <a:prstGeom prst="ellipse">
            <a:avLst/>
          </a:prstGeom>
          <a:solidFill>
            <a:srgbClr val="CDE3F3"/>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dirty="0">
                <a:solidFill>
                  <a:schemeClr val="tx1"/>
                </a:solidFill>
                <a:cs typeface="Arial"/>
              </a:rPr>
              <a:t>2</a:t>
            </a:r>
          </a:p>
        </p:txBody>
      </p:sp>
      <p:sp>
        <p:nvSpPr>
          <p:cNvPr id="10" name="Oval 9"/>
          <p:cNvSpPr/>
          <p:nvPr/>
        </p:nvSpPr>
        <p:spPr bwMode="auto">
          <a:xfrm>
            <a:off x="539552" y="4509120"/>
            <a:ext cx="936104" cy="648072"/>
          </a:xfrm>
          <a:prstGeom prst="ellipse">
            <a:avLst/>
          </a:prstGeom>
          <a:solidFill>
            <a:srgbClr val="CDE3F3"/>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dirty="0">
                <a:solidFill>
                  <a:schemeClr val="tx1"/>
                </a:solidFill>
                <a:cs typeface="Arial"/>
              </a:rPr>
              <a:t>3</a:t>
            </a:r>
          </a:p>
        </p:txBody>
      </p:sp>
      <p:sp>
        <p:nvSpPr>
          <p:cNvPr id="7" name="TextBox 6"/>
          <p:cNvSpPr txBox="1"/>
          <p:nvPr/>
        </p:nvSpPr>
        <p:spPr>
          <a:xfrm>
            <a:off x="1619672" y="2318682"/>
            <a:ext cx="6984776" cy="707886"/>
          </a:xfrm>
          <a:prstGeom prst="rect">
            <a:avLst/>
          </a:prstGeom>
          <a:noFill/>
        </p:spPr>
        <p:txBody>
          <a:bodyPr wrap="square" rtlCol="0">
            <a:spAutoFit/>
          </a:bodyPr>
          <a:lstStyle/>
          <a:p>
            <a:pPr fontAlgn="auto">
              <a:spcBef>
                <a:spcPts val="0"/>
              </a:spcBef>
              <a:spcAft>
                <a:spcPts val="0"/>
              </a:spcAft>
            </a:pPr>
            <a:r>
              <a:rPr lang="en-GB" sz="2000" dirty="0">
                <a:solidFill>
                  <a:srgbClr val="000000"/>
                </a:solidFill>
                <a:latin typeface="Arial"/>
                <a:cs typeface="Arial"/>
              </a:rPr>
              <a:t>Module 1: Principles of working in the private security industry</a:t>
            </a:r>
          </a:p>
        </p:txBody>
      </p:sp>
      <p:sp>
        <p:nvSpPr>
          <p:cNvPr id="9" name="TextBox 8"/>
          <p:cNvSpPr txBox="1"/>
          <p:nvPr/>
        </p:nvSpPr>
        <p:spPr>
          <a:xfrm>
            <a:off x="1619672" y="3418606"/>
            <a:ext cx="6768752" cy="707886"/>
          </a:xfrm>
          <a:prstGeom prst="rect">
            <a:avLst/>
          </a:prstGeom>
          <a:noFill/>
        </p:spPr>
        <p:txBody>
          <a:bodyPr wrap="square" rtlCol="0">
            <a:spAutoFit/>
          </a:bodyPr>
          <a:lstStyle/>
          <a:p>
            <a:pPr fontAlgn="auto">
              <a:spcBef>
                <a:spcPts val="0"/>
              </a:spcBef>
              <a:spcAft>
                <a:spcPts val="0"/>
              </a:spcAft>
            </a:pPr>
            <a:r>
              <a:rPr lang="en-GB" sz="2000" dirty="0">
                <a:solidFill>
                  <a:srgbClr val="000000"/>
                </a:solidFill>
                <a:latin typeface="Arial"/>
                <a:cs typeface="Arial"/>
              </a:rPr>
              <a:t>Module 2: Principles of working as a door supervisor in the private security industry</a:t>
            </a:r>
          </a:p>
        </p:txBody>
      </p:sp>
      <p:sp>
        <p:nvSpPr>
          <p:cNvPr id="11" name="TextBox 10"/>
          <p:cNvSpPr txBox="1"/>
          <p:nvPr/>
        </p:nvSpPr>
        <p:spPr>
          <a:xfrm>
            <a:off x="1619672" y="4479213"/>
            <a:ext cx="6768752" cy="707886"/>
          </a:xfrm>
          <a:prstGeom prst="rect">
            <a:avLst/>
          </a:prstGeom>
          <a:noFill/>
        </p:spPr>
        <p:txBody>
          <a:bodyPr wrap="square" rtlCol="0">
            <a:spAutoFit/>
          </a:bodyPr>
          <a:lstStyle/>
          <a:p>
            <a:pPr fontAlgn="auto">
              <a:spcBef>
                <a:spcPts val="0"/>
              </a:spcBef>
              <a:spcAft>
                <a:spcPts val="0"/>
              </a:spcAft>
            </a:pPr>
            <a:r>
              <a:rPr lang="en-GB" sz="2000" dirty="0">
                <a:solidFill>
                  <a:srgbClr val="000000"/>
                </a:solidFill>
                <a:latin typeface="Arial"/>
                <a:cs typeface="Arial"/>
              </a:rPr>
              <a:t>Module 3: Application of conflict management </a:t>
            </a:r>
            <a:br>
              <a:rPr lang="en-GB" sz="2000" dirty="0">
                <a:solidFill>
                  <a:srgbClr val="000000"/>
                </a:solidFill>
                <a:latin typeface="Arial"/>
                <a:cs typeface="Arial"/>
              </a:rPr>
            </a:br>
            <a:r>
              <a:rPr lang="en-GB" sz="2000" dirty="0">
                <a:solidFill>
                  <a:srgbClr val="000000"/>
                </a:solidFill>
                <a:latin typeface="Arial"/>
                <a:cs typeface="Arial"/>
              </a:rPr>
              <a:t>in the private security industry</a:t>
            </a:r>
          </a:p>
        </p:txBody>
      </p:sp>
    </p:spTree>
    <p:extLst>
      <p:ext uri="{BB962C8B-B14F-4D97-AF65-F5344CB8AC3E}">
        <p14:creationId xmlns:p14="http://schemas.microsoft.com/office/powerpoint/2010/main" val="201162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Trespass cont.</a:t>
            </a:r>
          </a:p>
        </p:txBody>
      </p:sp>
      <p:sp>
        <p:nvSpPr>
          <p:cNvPr id="4" name="Rounded Rectangle 3"/>
          <p:cNvSpPr/>
          <p:nvPr/>
        </p:nvSpPr>
        <p:spPr>
          <a:xfrm>
            <a:off x="251521" y="1223155"/>
            <a:ext cx="8640960" cy="476726"/>
          </a:xfrm>
          <a:prstGeom prst="round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Security operatives may ask people to leave a premise if they:</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sp>
        <p:nvSpPr>
          <p:cNvPr id="7" name="Rounded Rectangle 6"/>
          <p:cNvSpPr/>
          <p:nvPr/>
        </p:nvSpPr>
        <p:spPr>
          <a:xfrm>
            <a:off x="300421" y="3463868"/>
            <a:ext cx="8486197" cy="476726"/>
          </a:xfrm>
          <a:prstGeom prst="roundRect">
            <a:avLst/>
          </a:prstGeom>
          <a:solidFill>
            <a:schemeClr val="bg2"/>
          </a:solidFill>
          <a:ln w="38100">
            <a:solidFill>
              <a:schemeClr val="bg1"/>
            </a:solidFill>
          </a:ln>
        </p:spPr>
        <p:txBody>
          <a:bodyPr wrap="square" anchor="ctr">
            <a:spAutoFit/>
          </a:bodyPr>
          <a:lstStyle/>
          <a:p>
            <a:pPr marL="7938" marR="0" lvl="0" algn="l" defTabSz="914400" rtl="0" eaLnBrk="1" fontAlgn="auto" latinLnBrk="0" hangingPunct="1">
              <a:lnSpc>
                <a:spcPct val="100000"/>
              </a:lnSpc>
              <a:spcBef>
                <a:spcPts val="130"/>
              </a:spcBef>
              <a:spcAft>
                <a:spcPts val="0"/>
              </a:spcAft>
              <a:buClrTx/>
              <a:buSzTx/>
              <a:buFontTx/>
              <a:buNone/>
              <a:defRPr/>
            </a:pPr>
            <a:r>
              <a:rPr kumimoji="0" lang="en-US" sz="2200" b="1" i="0" u="none" strike="noStrike" kern="1200" cap="none" spc="0" normalizeH="0" baseline="0" noProof="0" dirty="0">
                <a:ln>
                  <a:noFill/>
                </a:ln>
                <a:effectLst/>
                <a:uLnTx/>
                <a:uFillTx/>
                <a:latin typeface="Arial"/>
                <a:ea typeface="+mn-ea"/>
                <a:cs typeface="Arial"/>
              </a:rPr>
              <a:t>break licensing laws</a:t>
            </a:r>
            <a:endParaRPr kumimoji="0" lang="en-GB" sz="2200" b="1" i="0" u="none" strike="noStrike" kern="1200" cap="none" spc="0" normalizeH="0" baseline="0" noProof="0" dirty="0">
              <a:ln>
                <a:noFill/>
              </a:ln>
              <a:effectLst/>
              <a:uLnTx/>
              <a:uFillTx/>
              <a:latin typeface="Arial"/>
              <a:ea typeface="+mn-ea"/>
              <a:cs typeface="Arial"/>
            </a:endParaRPr>
          </a:p>
        </p:txBody>
      </p:sp>
      <p:sp>
        <p:nvSpPr>
          <p:cNvPr id="5" name="Rounded Rectangle 4"/>
          <p:cNvSpPr/>
          <p:nvPr/>
        </p:nvSpPr>
        <p:spPr>
          <a:xfrm>
            <a:off x="300420" y="1922096"/>
            <a:ext cx="8486198" cy="476726"/>
          </a:xfrm>
          <a:prstGeom prst="roundRect">
            <a:avLst/>
          </a:prstGeom>
          <a:solidFill>
            <a:srgbClr val="00B0F0"/>
          </a:solidFill>
          <a:ln w="38100">
            <a:solidFill>
              <a:schemeClr val="bg1"/>
            </a:solidFill>
          </a:ln>
        </p:spPr>
        <p:txBody>
          <a:bodyPr wrap="square" anchor="ctr">
            <a:spAutoFit/>
          </a:bodyPr>
          <a:lstStyle/>
          <a:p>
            <a:pPr marL="7938" marR="0" lvl="0" algn="l" defTabSz="914400" rtl="0" eaLnBrk="1" fontAlgn="auto" latinLnBrk="0" hangingPunct="1">
              <a:lnSpc>
                <a:spcPct val="100000"/>
              </a:lnSpc>
              <a:spcBef>
                <a:spcPts val="0"/>
              </a:spcBef>
              <a:spcAft>
                <a:spcPts val="0"/>
              </a:spcAft>
              <a:buClrTx/>
              <a:buSzTx/>
              <a:buFontTx/>
              <a:buNone/>
              <a:defRPr/>
            </a:pPr>
            <a:r>
              <a:rPr lang="en-US" sz="2200" dirty="0">
                <a:latin typeface="Arial"/>
                <a:cs typeface="Arial"/>
              </a:rPr>
              <a:t>have</a:t>
            </a:r>
            <a:r>
              <a:rPr kumimoji="0" lang="en-US" sz="2200" b="1" i="0" u="none" strike="noStrike" kern="1200" cap="none" spc="0" normalizeH="0" baseline="0" noProof="0" dirty="0">
                <a:ln>
                  <a:noFill/>
                </a:ln>
                <a:effectLst/>
                <a:uLnTx/>
                <a:uFillTx/>
                <a:latin typeface="Arial"/>
                <a:ea typeface="+mn-ea"/>
                <a:cs typeface="Arial"/>
              </a:rPr>
              <a:t> no reason to be there</a:t>
            </a:r>
            <a:endParaRPr kumimoji="0" lang="en-GB" sz="2200" b="1" i="0" u="none" strike="noStrike" kern="1200" cap="none" spc="0" normalizeH="0" baseline="0" noProof="0" dirty="0">
              <a:ln>
                <a:noFill/>
              </a:ln>
              <a:effectLst/>
              <a:uLnTx/>
              <a:uFillTx/>
              <a:latin typeface="Arial"/>
              <a:ea typeface="+mn-ea"/>
              <a:cs typeface="Arial"/>
            </a:endParaRPr>
          </a:p>
        </p:txBody>
      </p:sp>
      <p:sp>
        <p:nvSpPr>
          <p:cNvPr id="6" name="Rounded Rectangle 5"/>
          <p:cNvSpPr/>
          <p:nvPr/>
        </p:nvSpPr>
        <p:spPr>
          <a:xfrm>
            <a:off x="302877" y="2691851"/>
            <a:ext cx="8486197" cy="476726"/>
          </a:xfrm>
          <a:prstGeom prst="roundRect">
            <a:avLst/>
          </a:prstGeom>
          <a:solidFill>
            <a:schemeClr val="tx1"/>
          </a:solidFill>
          <a:ln w="38100">
            <a:solidFill>
              <a:schemeClr val="bg1"/>
            </a:solidFill>
          </a:ln>
        </p:spPr>
        <p:txBody>
          <a:bodyPr wrap="square" anchor="ctr">
            <a:spAutoFit/>
          </a:bodyPr>
          <a:lstStyle/>
          <a:p>
            <a:pPr marL="7938" marR="0" lvl="0" algn="l" defTabSz="914400" rtl="0" eaLnBrk="1" fontAlgn="auto" latinLnBrk="0" hangingPunct="1">
              <a:lnSpc>
                <a:spcPct val="100000"/>
              </a:lnSpc>
              <a:spcBef>
                <a:spcPts val="0"/>
              </a:spcBef>
              <a:spcAft>
                <a:spcPts val="0"/>
              </a:spcAft>
              <a:buClrTx/>
              <a:buSzTx/>
              <a:buFontTx/>
              <a:buNone/>
              <a:defRPr/>
            </a:pPr>
            <a:r>
              <a:rPr lang="en-US" sz="2200" dirty="0">
                <a:latin typeface="Arial"/>
                <a:cs typeface="Arial"/>
              </a:rPr>
              <a:t>break</a:t>
            </a:r>
            <a:r>
              <a:rPr kumimoji="0" lang="en-US" sz="2200" b="1" i="0" u="none" strike="noStrike" kern="1200" cap="none" spc="0" normalizeH="0" baseline="0" noProof="0" dirty="0">
                <a:ln>
                  <a:noFill/>
                </a:ln>
                <a:effectLst/>
                <a:uLnTx/>
                <a:uFillTx/>
                <a:latin typeface="Arial"/>
                <a:ea typeface="+mn-ea"/>
                <a:cs typeface="Arial"/>
              </a:rPr>
              <a:t> criminal laws</a:t>
            </a:r>
            <a:endParaRPr kumimoji="0" lang="en-GB" sz="2200" b="1" i="0" u="none" strike="noStrike" kern="1200" cap="none" spc="0" normalizeH="0" baseline="0" noProof="0" dirty="0">
              <a:ln>
                <a:noFill/>
              </a:ln>
              <a:effectLst/>
              <a:uLnTx/>
              <a:uFillTx/>
              <a:latin typeface="Arial"/>
              <a:ea typeface="+mn-ea"/>
              <a:cs typeface="Arial"/>
            </a:endParaRPr>
          </a:p>
        </p:txBody>
      </p:sp>
      <p:sp>
        <p:nvSpPr>
          <p:cNvPr id="8" name="Rounded Rectangle 7"/>
          <p:cNvSpPr/>
          <p:nvPr/>
        </p:nvSpPr>
        <p:spPr>
          <a:xfrm>
            <a:off x="295590" y="4220834"/>
            <a:ext cx="8514692" cy="476726"/>
          </a:xfrm>
          <a:prstGeom prst="roundRect">
            <a:avLst/>
          </a:prstGeom>
          <a:solidFill>
            <a:srgbClr val="00B0F0"/>
          </a:solidFill>
          <a:ln w="38100">
            <a:solidFill>
              <a:schemeClr val="bg1"/>
            </a:solidFill>
          </a:ln>
        </p:spPr>
        <p:txBody>
          <a:bodyPr wrap="square" anchor="ctr">
            <a:spAutoFit/>
          </a:bodyPr>
          <a:lstStyle/>
          <a:p>
            <a:pPr marL="7938" marR="0" lvl="0" algn="l" defTabSz="914400" rtl="0" eaLnBrk="1" fontAlgn="auto" latinLnBrk="0" hangingPunct="1">
              <a:lnSpc>
                <a:spcPct val="100000"/>
              </a:lnSpc>
              <a:spcBef>
                <a:spcPts val="0"/>
              </a:spcBef>
              <a:spcAft>
                <a:spcPts val="0"/>
              </a:spcAft>
              <a:buClrTx/>
              <a:buSzTx/>
              <a:buFontTx/>
              <a:buNone/>
              <a:defRPr/>
            </a:pPr>
            <a:r>
              <a:rPr kumimoji="0" lang="en-US" sz="2200" b="1" i="0" u="none" strike="noStrike" kern="1200" cap="none" spc="0" normalizeH="0" baseline="0" noProof="0" dirty="0">
                <a:ln>
                  <a:noFill/>
                </a:ln>
                <a:effectLst/>
                <a:uLnTx/>
                <a:uFillTx/>
                <a:latin typeface="Arial"/>
                <a:ea typeface="+mn-ea"/>
                <a:cs typeface="Arial"/>
              </a:rPr>
              <a:t>breach specific premise rules or conditions</a:t>
            </a:r>
            <a:endParaRPr kumimoji="0" lang="en-GB" sz="2200" b="1" i="0" u="none" strike="noStrike" kern="1200" cap="none" spc="0" normalizeH="0" baseline="0" noProof="0" dirty="0">
              <a:ln>
                <a:noFill/>
              </a:ln>
              <a:effectLst/>
              <a:uLnTx/>
              <a:uFillTx/>
              <a:latin typeface="Arial"/>
              <a:ea typeface="+mn-ea"/>
              <a:cs typeface="Arial"/>
            </a:endParaRPr>
          </a:p>
        </p:txBody>
      </p:sp>
      <p:sp>
        <p:nvSpPr>
          <p:cNvPr id="9" name="Rounded Rectangle 8"/>
          <p:cNvSpPr/>
          <p:nvPr/>
        </p:nvSpPr>
        <p:spPr>
          <a:xfrm>
            <a:off x="302877" y="5008240"/>
            <a:ext cx="8514692" cy="476726"/>
          </a:xfrm>
          <a:prstGeom prst="roundRect">
            <a:avLst/>
          </a:prstGeom>
          <a:solidFill>
            <a:schemeClr val="tx1"/>
          </a:solidFill>
          <a:ln w="38100">
            <a:solidFill>
              <a:schemeClr val="bg1"/>
            </a:solidFill>
          </a:ln>
        </p:spPr>
        <p:txBody>
          <a:bodyPr wrap="square" anchor="ctr">
            <a:spAutoFit/>
          </a:bodyPr>
          <a:lstStyle/>
          <a:p>
            <a:pPr marL="7938" marR="0" lvl="0" algn="l" defTabSz="914400" rtl="0" eaLnBrk="1" fontAlgn="auto" latinLnBrk="0" hangingPunct="1">
              <a:lnSpc>
                <a:spcPct val="100000"/>
              </a:lnSpc>
              <a:spcBef>
                <a:spcPts val="0"/>
              </a:spcBef>
              <a:spcAft>
                <a:spcPts val="0"/>
              </a:spcAft>
              <a:buClrTx/>
              <a:buSzTx/>
              <a:buFontTx/>
              <a:buNone/>
              <a:defRPr/>
            </a:pPr>
            <a:r>
              <a:rPr kumimoji="0" lang="en-US" sz="2200" b="1" i="0" u="none" strike="noStrike" kern="1200" cap="none" spc="0" normalizeH="0" baseline="0" noProof="0" dirty="0">
                <a:ln>
                  <a:noFill/>
                </a:ln>
                <a:effectLst/>
                <a:uLnTx/>
                <a:uFillTx/>
                <a:latin typeface="Arial"/>
                <a:ea typeface="+mn-ea"/>
                <a:cs typeface="Arial"/>
              </a:rPr>
              <a:t>start to display unacceptable </a:t>
            </a:r>
            <a:r>
              <a:rPr kumimoji="0" lang="en-US" sz="2200" b="1" i="0" u="none" strike="noStrike" kern="1200" cap="none" spc="0" normalizeH="0" baseline="0" noProof="0" dirty="0" err="1">
                <a:ln>
                  <a:noFill/>
                </a:ln>
                <a:effectLst/>
                <a:uLnTx/>
                <a:uFillTx/>
                <a:latin typeface="Arial"/>
                <a:ea typeface="+mn-ea"/>
                <a:cs typeface="Arial"/>
              </a:rPr>
              <a:t>behaviour</a:t>
            </a:r>
            <a:r>
              <a:rPr kumimoji="0" lang="en-US" sz="2200" b="1" i="0" u="none" strike="noStrike" kern="1200" cap="none" spc="0" normalizeH="0" baseline="0" noProof="0" dirty="0">
                <a:ln>
                  <a:noFill/>
                </a:ln>
                <a:effectLst/>
                <a:uLnTx/>
                <a:uFillTx/>
                <a:latin typeface="Arial"/>
                <a:ea typeface="+mn-ea"/>
                <a:cs typeface="Arial"/>
              </a:rPr>
              <a:t>.</a:t>
            </a:r>
            <a:endParaRPr kumimoji="0" lang="en-GB" sz="2200" b="1" i="0" u="none" strike="noStrike" kern="1200" cap="none" spc="0"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99779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REACT</a:t>
            </a:r>
          </a:p>
        </p:txBody>
      </p:sp>
      <p:sp>
        <p:nvSpPr>
          <p:cNvPr id="4" name="Rounded Rectangle 3"/>
          <p:cNvSpPr/>
          <p:nvPr/>
        </p:nvSpPr>
        <p:spPr>
          <a:xfrm>
            <a:off x="251521" y="1223155"/>
            <a:ext cx="8640960" cy="476726"/>
          </a:xfrm>
          <a:prstGeom prst="round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a:ea typeface="+mn-ea"/>
                <a:cs typeface="Arial"/>
              </a:rPr>
              <a:t>REACT explains the best way to remove a trespasser</a:t>
            </a:r>
            <a:endParaRPr kumimoji="0" lang="en-GB" sz="2200" b="1" i="0" u="none" strike="noStrike" kern="1200" cap="none" spc="0" normalizeH="0" baseline="0" noProof="0" dirty="0">
              <a:ln>
                <a:noFill/>
              </a:ln>
              <a:solidFill>
                <a:srgbClr val="000000"/>
              </a:solidFill>
              <a:effectLst/>
              <a:uLnTx/>
              <a:uFillTx/>
              <a:latin typeface="Arial"/>
              <a:ea typeface="+mn-ea"/>
              <a:cs typeface="Arial"/>
            </a:endParaRPr>
          </a:p>
        </p:txBody>
      </p:sp>
      <p:grpSp>
        <p:nvGrpSpPr>
          <p:cNvPr id="12" name="Group 11"/>
          <p:cNvGrpSpPr/>
          <p:nvPr/>
        </p:nvGrpSpPr>
        <p:grpSpPr>
          <a:xfrm>
            <a:off x="275000" y="3401291"/>
            <a:ext cx="8617479" cy="899804"/>
            <a:chOff x="-8942023" y="3994058"/>
            <a:chExt cx="8617479" cy="899804"/>
          </a:xfrm>
        </p:grpSpPr>
        <p:sp>
          <p:nvSpPr>
            <p:cNvPr id="7" name="Rounded Rectangle 6"/>
            <p:cNvSpPr/>
            <p:nvPr/>
          </p:nvSpPr>
          <p:spPr>
            <a:xfrm>
              <a:off x="-8564137" y="4042565"/>
              <a:ext cx="8239593" cy="851297"/>
            </a:xfrm>
            <a:prstGeom prst="roundRect">
              <a:avLst/>
            </a:prstGeom>
            <a:solidFill>
              <a:srgbClr val="ABE9FF"/>
            </a:solidFill>
            <a:ln w="38100">
              <a:solidFill>
                <a:srgbClr val="00B0F0"/>
              </a:solidFill>
            </a:ln>
          </p:spPr>
          <p:txBody>
            <a:bodyPr wrap="square" anchor="ctr">
              <a:spAutoFit/>
            </a:bodyPr>
            <a:lstStyle/>
            <a:p>
              <a:pPr marL="468000" marR="0" lvl="0" indent="0" algn="l" defTabSz="914400" rtl="0" eaLnBrk="1" fontAlgn="auto" latinLnBrk="0" hangingPunct="1">
                <a:lnSpc>
                  <a:spcPct val="100000"/>
                </a:lnSpc>
                <a:spcBef>
                  <a:spcPts val="13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a:ea typeface="+mn-ea"/>
                  <a:cs typeface="Arial"/>
                </a:rPr>
                <a:t>Appeal for them to leave, explaining what will happen </a:t>
              </a:r>
              <a:br>
                <a:rPr kumimoji="0" lang="en-US" sz="2200" b="1" i="0" u="none" strike="noStrike" kern="1200" cap="none" spc="0" normalizeH="0" baseline="0" noProof="0" dirty="0">
                  <a:ln>
                    <a:noFill/>
                  </a:ln>
                  <a:solidFill>
                    <a:schemeClr val="tx1"/>
                  </a:solidFill>
                  <a:effectLst/>
                  <a:uLnTx/>
                  <a:uFillTx/>
                  <a:latin typeface="Arial"/>
                  <a:ea typeface="+mn-ea"/>
                  <a:cs typeface="Arial"/>
                </a:rPr>
              </a:br>
              <a:r>
                <a:rPr kumimoji="0" lang="en-US" sz="2200" b="1" i="0" u="none" strike="noStrike" kern="1200" cap="none" spc="0" normalizeH="0" baseline="0" noProof="0" dirty="0">
                  <a:ln>
                    <a:noFill/>
                  </a:ln>
                  <a:solidFill>
                    <a:schemeClr val="tx1"/>
                  </a:solidFill>
                  <a:effectLst/>
                  <a:uLnTx/>
                  <a:uFillTx/>
                  <a:latin typeface="Arial"/>
                  <a:ea typeface="+mn-ea"/>
                  <a:cs typeface="Arial"/>
                </a:rPr>
                <a:t>if they do not </a:t>
              </a:r>
              <a:endParaRPr kumimoji="0" lang="en-GB" sz="2200" b="1" i="0" u="none" strike="noStrike" kern="1200" cap="none" spc="0" normalizeH="0" baseline="0" noProof="0" dirty="0">
                <a:ln>
                  <a:noFill/>
                </a:ln>
                <a:solidFill>
                  <a:schemeClr val="tx1"/>
                </a:solidFill>
                <a:effectLst/>
                <a:uLnTx/>
                <a:uFillTx/>
                <a:latin typeface="Arial"/>
                <a:ea typeface="+mn-ea"/>
                <a:cs typeface="Arial"/>
              </a:endParaRPr>
            </a:p>
          </p:txBody>
        </p:sp>
        <p:pic>
          <p:nvPicPr>
            <p:cNvPr id="5123" name="Picture 3" descr="\\DESIGNARCHIVE\Archive\Image Bank\CW ILLUSTRATION HISTORY\Illustrations 2014\Security Illustrations October 2014\PNG\Pg43 REACT Icon 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2023" y="3994058"/>
              <a:ext cx="708615" cy="7086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75002" y="1799500"/>
            <a:ext cx="8635226" cy="708614"/>
            <a:chOff x="257254" y="2084329"/>
            <a:chExt cx="8635226" cy="708614"/>
          </a:xfrm>
        </p:grpSpPr>
        <p:sp>
          <p:nvSpPr>
            <p:cNvPr id="5" name="Rounded Rectangle 4"/>
            <p:cNvSpPr/>
            <p:nvPr/>
          </p:nvSpPr>
          <p:spPr>
            <a:xfrm>
              <a:off x="611559" y="2200273"/>
              <a:ext cx="8280921" cy="476726"/>
            </a:xfrm>
            <a:prstGeom prst="roundRect">
              <a:avLst/>
            </a:prstGeom>
            <a:solidFill>
              <a:srgbClr val="ABE9FF"/>
            </a:solidFill>
            <a:ln w="38100">
              <a:solidFill>
                <a:srgbClr val="00B0F0"/>
              </a:solidFill>
            </a:ln>
          </p:spPr>
          <p:txBody>
            <a:bodyPr wrap="square" anchor="ctr">
              <a:spAutoFit/>
            </a:bodyPr>
            <a:lstStyle/>
            <a:p>
              <a:pPr marL="46800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a:ea typeface="+mn-ea"/>
                  <a:cs typeface="Arial"/>
                </a:rPr>
                <a:t>Request them to leave </a:t>
              </a:r>
              <a:endParaRPr kumimoji="0" lang="en-GB" sz="2200" b="1" i="0" u="none" strike="noStrike" kern="1200" cap="none" spc="0" normalizeH="0" baseline="0" noProof="0" dirty="0">
                <a:ln>
                  <a:noFill/>
                </a:ln>
                <a:solidFill>
                  <a:schemeClr val="tx1"/>
                </a:solidFill>
                <a:effectLst/>
                <a:uLnTx/>
                <a:uFillTx/>
                <a:latin typeface="Arial"/>
                <a:ea typeface="+mn-ea"/>
                <a:cs typeface="Arial"/>
              </a:endParaRPr>
            </a:p>
          </p:txBody>
        </p:sp>
        <p:pic>
          <p:nvPicPr>
            <p:cNvPr id="5126" name="Picture 6" descr="\\DESIGNARCHIVE\Archive\Image Bank\CW ILLUSTRATION HISTORY\Illustrations 2014\Security Illustrations October 2014\PNG\Pg43 REACT Icon 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254" y="2084329"/>
              <a:ext cx="708614" cy="708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75002" y="2576888"/>
            <a:ext cx="8658806" cy="708614"/>
            <a:chOff x="-8942021" y="3097647"/>
            <a:chExt cx="8658806" cy="708614"/>
          </a:xfrm>
        </p:grpSpPr>
        <p:sp>
          <p:nvSpPr>
            <p:cNvPr id="6" name="Rounded Rectangle 5"/>
            <p:cNvSpPr/>
            <p:nvPr/>
          </p:nvSpPr>
          <p:spPr>
            <a:xfrm>
              <a:off x="-8564137" y="3193169"/>
              <a:ext cx="8280922" cy="476726"/>
            </a:xfrm>
            <a:prstGeom prst="roundRect">
              <a:avLst/>
            </a:prstGeom>
            <a:solidFill>
              <a:srgbClr val="ABE9FF"/>
            </a:solidFill>
            <a:ln w="38100">
              <a:solidFill>
                <a:srgbClr val="00B0F0"/>
              </a:solidFill>
            </a:ln>
          </p:spPr>
          <p:txBody>
            <a:bodyPr wrap="square" anchor="ctr">
              <a:spAutoFit/>
            </a:bodyPr>
            <a:lstStyle/>
            <a:p>
              <a:pPr marL="46800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a:ea typeface="+mn-ea"/>
                  <a:cs typeface="Arial"/>
                </a:rPr>
                <a:t>Explain the reasons for the request</a:t>
              </a:r>
              <a:endParaRPr kumimoji="0" lang="en-GB" sz="2200" b="1" i="0" u="none" strike="noStrike" kern="1200" cap="none" spc="0" normalizeH="0" baseline="0" noProof="0" dirty="0">
                <a:ln>
                  <a:noFill/>
                </a:ln>
                <a:solidFill>
                  <a:schemeClr val="tx1"/>
                </a:solidFill>
                <a:effectLst/>
                <a:uLnTx/>
                <a:uFillTx/>
                <a:latin typeface="Arial"/>
                <a:ea typeface="+mn-ea"/>
                <a:cs typeface="Arial"/>
              </a:endParaRPr>
            </a:p>
          </p:txBody>
        </p:sp>
        <p:pic>
          <p:nvPicPr>
            <p:cNvPr id="5125" name="Picture 5" descr="\\DESIGNARCHIVE\Archive\Image Bank\CW ILLUSTRATION HISTORY\Illustrations 2014\Security Illustrations October 2014\PNG\Pg43 REACT Icon 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2021" y="3097647"/>
              <a:ext cx="708614" cy="708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251519" y="4349602"/>
            <a:ext cx="8658709" cy="708614"/>
            <a:chOff x="-8965504" y="5052409"/>
            <a:chExt cx="8658709" cy="708614"/>
          </a:xfrm>
        </p:grpSpPr>
        <p:sp>
          <p:nvSpPr>
            <p:cNvPr id="8" name="Rounded Rectangle 7"/>
            <p:cNvSpPr/>
            <p:nvPr/>
          </p:nvSpPr>
          <p:spPr>
            <a:xfrm>
              <a:off x="-8587715" y="5168353"/>
              <a:ext cx="8280920" cy="476726"/>
            </a:xfrm>
            <a:prstGeom prst="roundRect">
              <a:avLst/>
            </a:prstGeom>
            <a:solidFill>
              <a:srgbClr val="ABE9FF"/>
            </a:solidFill>
            <a:ln w="38100">
              <a:solidFill>
                <a:srgbClr val="00B0F0"/>
              </a:solidFill>
            </a:ln>
          </p:spPr>
          <p:txBody>
            <a:bodyPr wrap="square" anchor="ctr">
              <a:spAutoFit/>
            </a:bodyPr>
            <a:lstStyle/>
            <a:p>
              <a:pPr marL="46800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a:ea typeface="+mn-ea"/>
                  <a:cs typeface="Arial"/>
                </a:rPr>
                <a:t>Confirm that they are still refusing to leave peacefully</a:t>
              </a:r>
              <a:endParaRPr kumimoji="0" lang="en-GB" sz="2200" b="1" i="0" u="none" strike="noStrike" kern="1200" cap="none" spc="0" normalizeH="0" baseline="0" noProof="0" dirty="0">
                <a:ln>
                  <a:noFill/>
                </a:ln>
                <a:solidFill>
                  <a:schemeClr val="tx1"/>
                </a:solidFill>
                <a:effectLst/>
                <a:uLnTx/>
                <a:uFillTx/>
                <a:latin typeface="Arial"/>
                <a:ea typeface="+mn-ea"/>
                <a:cs typeface="Arial"/>
              </a:endParaRPr>
            </a:p>
          </p:txBody>
        </p:sp>
        <p:pic>
          <p:nvPicPr>
            <p:cNvPr id="5124" name="Picture 4" descr="\\DESIGNARCHIVE\Archive\Image Bank\CW ILLUSTRATION HISTORY\Illustrations 2014\Security Illustrations October 2014\PNG\Pg43 REACT Icon 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5504" y="5052409"/>
              <a:ext cx="708614" cy="7086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251519" y="5157835"/>
            <a:ext cx="8658647" cy="708614"/>
            <a:chOff x="-8965504" y="5849697"/>
            <a:chExt cx="8658647" cy="708614"/>
          </a:xfrm>
        </p:grpSpPr>
        <p:sp>
          <p:nvSpPr>
            <p:cNvPr id="9" name="Rounded Rectangle 8"/>
            <p:cNvSpPr/>
            <p:nvPr/>
          </p:nvSpPr>
          <p:spPr>
            <a:xfrm>
              <a:off x="-8564137" y="5965641"/>
              <a:ext cx="8257280" cy="476726"/>
            </a:xfrm>
            <a:prstGeom prst="roundRect">
              <a:avLst/>
            </a:prstGeom>
            <a:solidFill>
              <a:srgbClr val="ABE9FF"/>
            </a:solidFill>
            <a:ln w="38100">
              <a:solidFill>
                <a:srgbClr val="00B0F0"/>
              </a:solidFill>
            </a:ln>
          </p:spPr>
          <p:txBody>
            <a:bodyPr wrap="square" anchor="ctr">
              <a:spAutoFit/>
            </a:bodyPr>
            <a:lstStyle/>
            <a:p>
              <a:pPr marL="46800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a:ea typeface="+mn-ea"/>
                  <a:cs typeface="Arial"/>
                </a:rPr>
                <a:t>Take action (eject).</a:t>
              </a:r>
              <a:endParaRPr kumimoji="0" lang="en-GB" sz="2200" b="1" i="0" u="none" strike="noStrike" kern="1200" cap="none" spc="0" normalizeH="0" baseline="0" noProof="0" dirty="0">
                <a:ln>
                  <a:noFill/>
                </a:ln>
                <a:solidFill>
                  <a:schemeClr val="tx1"/>
                </a:solidFill>
                <a:effectLst/>
                <a:uLnTx/>
                <a:uFillTx/>
                <a:latin typeface="Arial"/>
                <a:ea typeface="+mn-ea"/>
                <a:cs typeface="Arial"/>
              </a:endParaRPr>
            </a:p>
          </p:txBody>
        </p:sp>
        <p:pic>
          <p:nvPicPr>
            <p:cNvPr id="5127" name="Picture 7" descr="\\DESIGNARCHIVE\Archive\Image Bank\CW ILLUSTRATION HISTORY\Illustrations 2014\Security Illustrations October 2014\PNG\Pg43 REACT Icon 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5504" y="5849697"/>
              <a:ext cx="708614" cy="7086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19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xmlns="" id="{F57D314A-0C0D-4F5F-B136-1E04572557DA}"/>
              </a:ext>
            </a:extLst>
          </p:cNvPr>
          <p:cNvSpPr/>
          <p:nvPr/>
        </p:nvSpPr>
        <p:spPr>
          <a:xfrm>
            <a:off x="251520" y="1743380"/>
            <a:ext cx="8199387" cy="3623120"/>
          </a:xfrm>
          <a:prstGeom prst="roundRect">
            <a:avLst/>
          </a:prstGeom>
          <a:solidFill>
            <a:srgbClr val="ABE9FF"/>
          </a:solidFill>
          <a:ln w="38100">
            <a:solidFill>
              <a:srgbClr val="ABE9FF"/>
            </a:solid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5" name="Rounded Rectangle 4"/>
          <p:cNvSpPr/>
          <p:nvPr/>
        </p:nvSpPr>
        <p:spPr bwMode="auto">
          <a:xfrm>
            <a:off x="251520" y="1700808"/>
            <a:ext cx="8352928" cy="3708264"/>
          </a:xfrm>
          <a:prstGeom prst="roundRect">
            <a:avLst>
              <a:gd name="adj" fmla="val 11396"/>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189049"/>
              </a:buClr>
              <a:buSzTx/>
              <a:buFont typeface="Arial" charset="0"/>
              <a:buChar char="●"/>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p:nvPr>
        </p:nvSpPr>
        <p:spPr/>
        <p:txBody>
          <a:bodyPr/>
          <a:lstStyle/>
          <a:p>
            <a:r>
              <a:rPr lang="en-GB" dirty="0"/>
              <a:t>Criminal law</a:t>
            </a:r>
          </a:p>
        </p:txBody>
      </p:sp>
      <p:sp>
        <p:nvSpPr>
          <p:cNvPr id="4" name="Content Placeholder 3"/>
          <p:cNvSpPr>
            <a:spLocks noGrp="1"/>
          </p:cNvSpPr>
          <p:nvPr>
            <p:ph idx="1"/>
          </p:nvPr>
        </p:nvSpPr>
        <p:spPr>
          <a:xfrm>
            <a:off x="507648" y="1943127"/>
            <a:ext cx="6768752" cy="3384080"/>
          </a:xfrm>
        </p:spPr>
        <p:txBody>
          <a:bodyPr/>
          <a:lstStyle/>
          <a:p>
            <a:pPr>
              <a:spcBef>
                <a:spcPts val="600"/>
              </a:spcBef>
            </a:pPr>
            <a:r>
              <a:rPr lang="en-GB" sz="1800" dirty="0"/>
              <a:t>Criminal laws are in place to prevent people </a:t>
            </a:r>
            <a:br>
              <a:rPr lang="en-GB" sz="1800" dirty="0"/>
            </a:br>
            <a:r>
              <a:rPr lang="en-GB" sz="1800" dirty="0"/>
              <a:t>from committing more serious offences and to </a:t>
            </a:r>
            <a:br>
              <a:rPr lang="en-GB" sz="1800" dirty="0"/>
            </a:br>
            <a:r>
              <a:rPr lang="en-GB" sz="1800" dirty="0"/>
              <a:t>punish people when those laws are breached</a:t>
            </a:r>
          </a:p>
          <a:p>
            <a:pPr>
              <a:spcBef>
                <a:spcPts val="600"/>
              </a:spcBef>
            </a:pPr>
            <a:r>
              <a:rPr lang="en-GB" sz="1800" dirty="0"/>
              <a:t>Offences are usually committed against people</a:t>
            </a:r>
          </a:p>
          <a:p>
            <a:pPr marL="0" indent="0">
              <a:spcBef>
                <a:spcPts val="600"/>
              </a:spcBef>
              <a:buNone/>
            </a:pPr>
            <a:r>
              <a:rPr lang="en-GB" sz="1800" dirty="0"/>
              <a:t>     or property 	</a:t>
            </a:r>
          </a:p>
          <a:p>
            <a:pPr>
              <a:spcBef>
                <a:spcPts val="600"/>
              </a:spcBef>
            </a:pPr>
            <a:r>
              <a:rPr lang="en-GB" sz="1800" dirty="0"/>
              <a:t>Cases are normally brought by the state</a:t>
            </a:r>
          </a:p>
          <a:p>
            <a:pPr>
              <a:spcBef>
                <a:spcPts val="600"/>
              </a:spcBef>
            </a:pPr>
            <a:r>
              <a:rPr lang="en-GB" sz="1800" dirty="0"/>
              <a:t>Guilty verdicts can result in fines, probation </a:t>
            </a:r>
            <a:br>
              <a:rPr lang="en-GB" sz="1800" dirty="0"/>
            </a:br>
            <a:r>
              <a:rPr lang="en-GB" sz="1800" dirty="0"/>
              <a:t>orders and terms of imprisonment</a:t>
            </a:r>
          </a:p>
          <a:p>
            <a:pPr>
              <a:spcBef>
                <a:spcPts val="600"/>
              </a:spcBef>
            </a:pPr>
            <a:r>
              <a:rPr lang="en-GB" sz="1800" dirty="0"/>
              <a:t>The standard of proof in the criminal courts </a:t>
            </a:r>
            <a:br>
              <a:rPr lang="en-GB" sz="1800" dirty="0"/>
            </a:br>
            <a:r>
              <a:rPr lang="en-GB" sz="1800" dirty="0"/>
              <a:t>is ‘beyond reasonable doubt’.</a:t>
            </a:r>
          </a:p>
        </p:txBody>
      </p:sp>
      <p:pic>
        <p:nvPicPr>
          <p:cNvPr id="9218" name="Picture 2" descr="\\DESIGNARCHIVE\Archive\Image Bank\CW ILLUSTRATION HISTORY\Illustrations 2014\Security Illustrations October 2014\PNG\Pg47 Thef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963045"/>
            <a:ext cx="2674131" cy="356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13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Serious crimes include:</a:t>
            </a:r>
          </a:p>
        </p:txBody>
      </p:sp>
      <p:sp>
        <p:nvSpPr>
          <p:cNvPr id="3" name="TextBox 2"/>
          <p:cNvSpPr txBox="1"/>
          <p:nvPr/>
        </p:nvSpPr>
        <p:spPr>
          <a:xfrm>
            <a:off x="251520" y="1340768"/>
            <a:ext cx="5976664" cy="4939814"/>
          </a:xfrm>
          <a:prstGeom prst="rect">
            <a:avLst/>
          </a:prstGeom>
          <a:noFill/>
        </p:spPr>
        <p:txBody>
          <a:bodyPr wrap="square" numCol="2" rtlCol="0">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murder</a:t>
            </a: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r</a:t>
            </a:r>
            <a:r>
              <a:rPr kumimoji="0" lang="en-GB" sz="2000" b="1" i="0" u="none" strike="noStrike" kern="1200" cap="none" spc="0" normalizeH="0" baseline="0" noProof="0" dirty="0">
                <a:ln>
                  <a:noFill/>
                </a:ln>
                <a:solidFill>
                  <a:srgbClr val="000000"/>
                </a:solidFill>
                <a:effectLst/>
                <a:uLnTx/>
                <a:uFillTx/>
                <a:latin typeface="Arial"/>
                <a:ea typeface="+mn-ea"/>
                <a:cs typeface="Arial"/>
              </a:rPr>
              <a:t>ape </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assault</a:t>
            </a:r>
            <a:r>
              <a:rPr kumimoji="0" lang="en-GB" sz="2000" b="1" i="0" u="none" strike="noStrike" kern="1200" cap="none" spc="0" normalizeH="0" baseline="0" noProof="0" dirty="0">
                <a:ln>
                  <a:noFill/>
                </a:ln>
                <a:solidFill>
                  <a:srgbClr val="000000"/>
                </a:solidFill>
                <a:effectLst/>
                <a:uLnTx/>
                <a:uFillTx/>
                <a:latin typeface="Arial"/>
                <a:ea typeface="+mn-ea"/>
                <a:cs typeface="Arial"/>
              </a:rPr>
              <a:t> (ABH, GBH,GBH w/</a:t>
            </a:r>
            <a:r>
              <a:rPr kumimoji="0" lang="en-GB" sz="2000" b="1" i="0" u="none" strike="noStrike" kern="1200" cap="none" spc="0" normalizeH="0" baseline="0" noProof="0" dirty="0" err="1">
                <a:ln>
                  <a:noFill/>
                </a:ln>
                <a:solidFill>
                  <a:srgbClr val="000000"/>
                </a:solidFill>
                <a:effectLst/>
                <a:uLnTx/>
                <a:uFillTx/>
                <a:latin typeface="Arial"/>
                <a:ea typeface="+mn-ea"/>
                <a:cs typeface="Arial"/>
              </a:rPr>
              <a:t>i</a:t>
            </a:r>
            <a:r>
              <a:rPr kumimoji="0" lang="en-GB" sz="2000" b="1" i="0" u="none" strike="noStrike" kern="1200" cap="none" spc="0" normalizeH="0" baseline="0" noProof="0" dirty="0">
                <a:ln>
                  <a:noFill/>
                </a:ln>
                <a:solidFill>
                  <a:srgbClr val="000000"/>
                </a:solidFill>
                <a:effectLst/>
                <a:uLnTx/>
                <a:uFillTx/>
                <a:latin typeface="Arial"/>
                <a:ea typeface="+mn-ea"/>
                <a:cs typeface="Arial"/>
              </a:rPr>
              <a: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sexual</a:t>
            </a:r>
            <a:r>
              <a:rPr kumimoji="0" lang="en-GB" sz="2000" b="1" i="0" u="none" strike="noStrike" kern="1200" cap="none" spc="0" normalizeH="0" baseline="0" noProof="0" dirty="0">
                <a:ln>
                  <a:noFill/>
                </a:ln>
                <a:solidFill>
                  <a:srgbClr val="000000"/>
                </a:solidFill>
                <a:effectLst/>
                <a:uLnTx/>
                <a:uFillTx/>
                <a:latin typeface="Arial"/>
                <a:ea typeface="+mn-ea"/>
                <a:cs typeface="Arial"/>
              </a:rPr>
              <a:t> assault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noProof="0" dirty="0">
                <a:solidFill>
                  <a:srgbClr val="000000"/>
                </a:solidFill>
                <a:latin typeface="Arial"/>
                <a:cs typeface="Arial"/>
              </a:rPr>
              <a:t>p</a:t>
            </a:r>
            <a:r>
              <a:rPr kumimoji="0" lang="en-GB" sz="2000" b="1" i="0" u="none" strike="noStrike" kern="1200" cap="none" spc="0" normalizeH="0" baseline="0" noProof="0" dirty="0">
                <a:ln>
                  <a:noFill/>
                </a:ln>
                <a:solidFill>
                  <a:srgbClr val="000000"/>
                </a:solidFill>
                <a:effectLst/>
                <a:uLnTx/>
                <a:uFillTx/>
                <a:latin typeface="Arial"/>
                <a:ea typeface="+mn-ea"/>
                <a:cs typeface="Arial"/>
              </a:rPr>
              <a:t>ossession/</a:t>
            </a:r>
            <a:br>
              <a:rPr kumimoji="0" lang="en-GB" sz="2000" b="1" i="0" u="none" strike="noStrike" kern="1200" cap="none" spc="0" normalizeH="0" baseline="0" noProof="0" dirty="0">
                <a:ln>
                  <a:noFill/>
                </a:ln>
                <a:solidFill>
                  <a:srgbClr val="000000"/>
                </a:solidFill>
                <a:effectLst/>
                <a:uLnTx/>
                <a:uFillTx/>
                <a:latin typeface="Arial"/>
                <a:ea typeface="+mn-ea"/>
                <a:cs typeface="Arial"/>
              </a:rPr>
            </a:br>
            <a:r>
              <a:rPr kumimoji="0" lang="en-GB" sz="2000" b="1" i="0" u="none" strike="noStrike" kern="1200" cap="none" spc="0" normalizeH="0" baseline="0" noProof="0" dirty="0">
                <a:ln>
                  <a:noFill/>
                </a:ln>
                <a:solidFill>
                  <a:srgbClr val="000000"/>
                </a:solidFill>
                <a:effectLst/>
                <a:uLnTx/>
                <a:uFillTx/>
                <a:latin typeface="Arial"/>
                <a:ea typeface="+mn-ea"/>
                <a:cs typeface="Arial"/>
              </a:rPr>
              <a:t>supplying of drugs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possession</a:t>
            </a:r>
            <a:r>
              <a:rPr kumimoji="0" lang="en-GB" sz="2000" b="1" i="0" u="none" strike="noStrike" kern="1200" cap="none" spc="0" normalizeH="0" baseline="0" noProof="0" dirty="0">
                <a:ln>
                  <a:noFill/>
                </a:ln>
                <a:solidFill>
                  <a:srgbClr val="000000"/>
                </a:solidFill>
                <a:effectLst/>
                <a:uLnTx/>
                <a:uFillTx/>
                <a:latin typeface="Arial"/>
                <a:ea typeface="+mn-ea"/>
                <a:cs typeface="Arial"/>
              </a:rPr>
              <a:t> of an offensive weapon</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firearms offences</a:t>
            </a: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t</a:t>
            </a:r>
            <a:r>
              <a:rPr kumimoji="0" lang="en-GB" sz="2000" b="1" i="0" u="none" strike="noStrike" kern="1200" cap="none" spc="0" normalizeH="0" baseline="0" noProof="0" dirty="0">
                <a:ln>
                  <a:noFill/>
                </a:ln>
                <a:solidFill>
                  <a:srgbClr val="000000"/>
                </a:solidFill>
                <a:effectLst/>
                <a:uLnTx/>
                <a:uFillTx/>
                <a:latin typeface="Arial"/>
                <a:ea typeface="+mn-ea"/>
                <a:cs typeface="Arial"/>
              </a:rPr>
              <a:t>heft, fraud, robbery</a:t>
            </a:r>
            <a:r>
              <a:rPr kumimoji="0" lang="en-GB" sz="2000" b="1" i="0" u="none" strike="noStrike" kern="1200" cap="none" spc="0" normalizeH="0" noProof="0" dirty="0">
                <a:ln>
                  <a:noFill/>
                </a:ln>
                <a:solidFill>
                  <a:srgbClr val="000000"/>
                </a:solidFill>
                <a:effectLst/>
                <a:uLnTx/>
                <a:uFillTx/>
                <a:latin typeface="Arial"/>
                <a:ea typeface="+mn-ea"/>
                <a:cs typeface="Arial"/>
              </a:rPr>
              <a:t> and</a:t>
            </a:r>
            <a:r>
              <a:rPr kumimoji="0" lang="en-GB" sz="2000" b="1" i="0" u="none" strike="noStrike" kern="1200" cap="none" spc="0" normalizeH="0" baseline="0" noProof="0" dirty="0">
                <a:ln>
                  <a:noFill/>
                </a:ln>
                <a:solidFill>
                  <a:srgbClr val="000000"/>
                </a:solidFill>
                <a:effectLst/>
                <a:uLnTx/>
                <a:uFillTx/>
                <a:latin typeface="Arial"/>
                <a:ea typeface="+mn-ea"/>
                <a:cs typeface="Arial"/>
              </a:rPr>
              <a:t> burglary</a:t>
            </a:r>
            <a:br>
              <a:rPr kumimoji="0" lang="en-GB" sz="2000" b="1" i="0" u="none" strike="noStrike" kern="1200" cap="none" spc="0" normalizeH="0" baseline="0" noProof="0" dirty="0">
                <a:ln>
                  <a:noFill/>
                </a:ln>
                <a:solidFill>
                  <a:srgbClr val="000000"/>
                </a:solidFill>
                <a:effectLst/>
                <a:uLnTx/>
                <a:uFillTx/>
                <a:latin typeface="Arial"/>
                <a:ea typeface="+mn-ea"/>
                <a:cs typeface="Arial"/>
              </a:rPr>
            </a:br>
            <a:r>
              <a:rPr kumimoji="0" lang="en-GB" sz="2000" b="1" i="0" u="none" strike="noStrike" kern="1200" cap="none" spc="0" normalizeH="0" baseline="0" noProof="0" dirty="0">
                <a:ln>
                  <a:noFill/>
                </a:ln>
                <a:solidFill>
                  <a:srgbClr val="000000"/>
                </a:solidFill>
                <a:effectLst/>
                <a:uLnTx/>
                <a:uFillTx/>
                <a:latin typeface="Arial"/>
                <a:ea typeface="+mn-ea"/>
                <a:cs typeface="Arial"/>
              </a:rPr>
              <a:t/>
            </a:r>
            <a:br>
              <a:rPr kumimoji="0" lang="en-GB" sz="2000" b="1" i="0" u="none" strike="noStrike" kern="1200" cap="none" spc="0" normalizeH="0" baseline="0" noProof="0" dirty="0">
                <a:ln>
                  <a:noFill/>
                </a:ln>
                <a:solidFill>
                  <a:srgbClr val="000000"/>
                </a:solidFill>
                <a:effectLst/>
                <a:uLnTx/>
                <a:uFillTx/>
                <a:latin typeface="Arial"/>
                <a:ea typeface="+mn-ea"/>
                <a:cs typeface="Arial"/>
              </a:rPr>
            </a:b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criminal damage (and with intent to endanger life)</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driving under the influence</a:t>
            </a: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arson</a:t>
            </a: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child abuse</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noProof="0" dirty="0">
                <a:solidFill>
                  <a:srgbClr val="000000"/>
                </a:solidFill>
                <a:latin typeface="Arial"/>
                <a:cs typeface="Arial"/>
              </a:rPr>
              <a:t>domestic</a:t>
            </a:r>
            <a:r>
              <a:rPr kumimoji="0" lang="en-GB" sz="2000" b="1" i="0" u="none" strike="noStrike" kern="1200" cap="none" spc="0" normalizeH="0" noProof="0" dirty="0">
                <a:ln>
                  <a:noFill/>
                </a:ln>
                <a:solidFill>
                  <a:srgbClr val="000000"/>
                </a:solidFill>
                <a:effectLst/>
                <a:uLnTx/>
                <a:uFillTx/>
                <a:latin typeface="Arial"/>
                <a:ea typeface="+mn-ea"/>
                <a:cs typeface="Arial"/>
              </a:rPr>
              <a:t> abuse</a:t>
            </a: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000" dirty="0">
                <a:solidFill>
                  <a:srgbClr val="000000"/>
                </a:solidFill>
                <a:latin typeface="Arial"/>
                <a:cs typeface="Arial"/>
              </a:rPr>
              <a:t>kidnapping or holding someone against their will.</a:t>
            </a:r>
            <a:endParaRPr kumimoji="0" lang="en-GB" sz="2000" b="1" i="0" u="none" strike="noStrike" kern="1200" cap="none" spc="0" normalizeH="0" baseline="0" noProof="0" dirty="0">
              <a:ln>
                <a:noFill/>
              </a:ln>
              <a:solidFill>
                <a:srgbClr val="000000"/>
              </a:solidFill>
              <a:effectLst/>
              <a:uLnTx/>
              <a:uFillTx/>
              <a:latin typeface="Arial"/>
              <a:ea typeface="+mn-ea"/>
              <a:cs typeface="Arial"/>
            </a:endParaRPr>
          </a:p>
        </p:txBody>
      </p:sp>
      <p:pic>
        <p:nvPicPr>
          <p:cNvPr id="5" name="Picture 3" descr="\\DESIGNARCHIVE\Archive\Image Bank\CW ILLUSTRATION HISTORY\Illustrations 2014\Security Illustrations October 2014\PNG\REPLACEMENT murder no bloo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697042"/>
            <a:ext cx="2592288" cy="3922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Private Security Industry Act</a:t>
            </a:r>
          </a:p>
        </p:txBody>
      </p:sp>
      <p:sp>
        <p:nvSpPr>
          <p:cNvPr id="6" name="Content Placeholder 2">
            <a:extLst>
              <a:ext uri="{FF2B5EF4-FFF2-40B4-BE49-F238E27FC236}">
                <a16:creationId xmlns:a16="http://schemas.microsoft.com/office/drawing/2014/main" xmlns="" id="{3B42E1CC-1CDA-4E6C-9746-BE7682A446B4}"/>
              </a:ext>
            </a:extLst>
          </p:cNvPr>
          <p:cNvSpPr txBox="1">
            <a:spLocks/>
          </p:cNvSpPr>
          <p:nvPr/>
        </p:nvSpPr>
        <p:spPr>
          <a:xfrm>
            <a:off x="215906" y="1828703"/>
            <a:ext cx="8676574" cy="2859709"/>
          </a:xfrm>
          <a:prstGeom prst="roundRect">
            <a:avLst>
              <a:gd name="adj" fmla="val 12133"/>
            </a:avLst>
          </a:prstGeom>
          <a:solidFill>
            <a:srgbClr val="ABE9FF"/>
          </a:solidFill>
          <a:ln>
            <a:solidFill>
              <a:srgbClr val="ABE9FF"/>
            </a:solidFill>
          </a:ln>
        </p:spPr>
        <p:txBody>
          <a:bodyPr/>
          <a:lstStyle>
            <a:lvl1pPr marL="342900" indent="-3429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2pPr>
            <a:lvl3pPr marL="11430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3pPr>
            <a:lvl4pPr marL="16002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4pPr>
            <a:lvl5pPr marL="2057400" indent="-228600" algn="l" rtl="0" eaLnBrk="0" fontAlgn="base" hangingPunct="0">
              <a:spcBef>
                <a:spcPct val="20000"/>
              </a:spcBef>
              <a:spcAft>
                <a:spcPct val="0"/>
              </a:spcAft>
              <a:buClr>
                <a:srgbClr val="00B0F0"/>
              </a:buClr>
              <a:buFont typeface="Arial" pitchFamily="34" charset="0"/>
              <a:buChar char="●"/>
              <a:defRPr sz="2200" b="1">
                <a:solidFill>
                  <a:schemeClr val="tx1"/>
                </a:solidFill>
                <a:latin typeface="Arial" pitchFamily="34" charset="0"/>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a:spcBef>
                <a:spcPts val="600"/>
              </a:spcBef>
            </a:pPr>
            <a:r>
              <a:rPr lang="en-GB" kern="0" dirty="0"/>
              <a:t>regulate the UK’s private security </a:t>
            </a:r>
            <a:br>
              <a:rPr lang="en-GB" kern="0" dirty="0"/>
            </a:br>
            <a:r>
              <a:rPr lang="en-GB" kern="0" dirty="0"/>
              <a:t>industry</a:t>
            </a:r>
          </a:p>
          <a:p>
            <a:pPr>
              <a:spcBef>
                <a:spcPts val="600"/>
              </a:spcBef>
            </a:pPr>
            <a:r>
              <a:rPr lang="en-GB" kern="0" dirty="0"/>
              <a:t>help raise standards of individuals </a:t>
            </a:r>
            <a:br>
              <a:rPr lang="en-GB" kern="0" dirty="0"/>
            </a:br>
            <a:r>
              <a:rPr lang="en-GB" kern="0" dirty="0"/>
              <a:t>and companies</a:t>
            </a:r>
          </a:p>
          <a:p>
            <a:pPr>
              <a:spcBef>
                <a:spcPts val="600"/>
              </a:spcBef>
            </a:pPr>
            <a:r>
              <a:rPr lang="en-GB" kern="0" dirty="0"/>
              <a:t>increase the public’s confidence </a:t>
            </a:r>
            <a:br>
              <a:rPr lang="en-GB" kern="0" dirty="0"/>
            </a:br>
            <a:r>
              <a:rPr lang="en-GB" kern="0" dirty="0"/>
              <a:t>in the sector</a:t>
            </a:r>
          </a:p>
          <a:p>
            <a:pPr>
              <a:spcBef>
                <a:spcPts val="600"/>
              </a:spcBef>
            </a:pPr>
            <a:r>
              <a:rPr lang="en-GB" kern="0" dirty="0"/>
              <a:t>increase public safety</a:t>
            </a:r>
          </a:p>
        </p:txBody>
      </p:sp>
      <p:sp>
        <p:nvSpPr>
          <p:cNvPr id="8" name="Rounded Rectangle 9">
            <a:extLst>
              <a:ext uri="{FF2B5EF4-FFF2-40B4-BE49-F238E27FC236}">
                <a16:creationId xmlns:a16="http://schemas.microsoft.com/office/drawing/2014/main" xmlns="" id="{142488A7-F69D-45BD-8302-C7707C90F1BE}"/>
              </a:ext>
            </a:extLst>
          </p:cNvPr>
          <p:cNvSpPr>
            <a:spLocks noChangeArrowheads="1"/>
          </p:cNvSpPr>
          <p:nvPr/>
        </p:nvSpPr>
        <p:spPr bwMode="auto">
          <a:xfrm>
            <a:off x="251520" y="4941168"/>
            <a:ext cx="8640960" cy="791427"/>
          </a:xfrm>
          <a:prstGeom prst="roundRect">
            <a:avLst>
              <a:gd name="adj" fmla="val 16667"/>
            </a:avLst>
          </a:prstGeom>
          <a:solidFill>
            <a:schemeClr val="tx1"/>
          </a:solidFill>
          <a:ln w="38100">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spcBef>
                <a:spcPts val="600"/>
              </a:spcBef>
              <a:buNone/>
            </a:pPr>
            <a:r>
              <a:rPr lang="en-GB" sz="2000" kern="0" dirty="0">
                <a:solidFill>
                  <a:schemeClr val="bg1"/>
                </a:solidFill>
              </a:rPr>
              <a:t>The SIA is the government’s corporate body who regulate </a:t>
            </a:r>
            <a:br>
              <a:rPr lang="en-GB" sz="2000" kern="0" dirty="0">
                <a:solidFill>
                  <a:schemeClr val="bg1"/>
                </a:solidFill>
              </a:rPr>
            </a:br>
            <a:r>
              <a:rPr lang="en-GB" sz="2000" kern="0" dirty="0">
                <a:solidFill>
                  <a:schemeClr val="bg1"/>
                </a:solidFill>
              </a:rPr>
              <a:t>the private security industry.</a:t>
            </a:r>
          </a:p>
        </p:txBody>
      </p:sp>
      <p:sp>
        <p:nvSpPr>
          <p:cNvPr id="11" name="Rounded Rectangle 2">
            <a:extLst>
              <a:ext uri="{FF2B5EF4-FFF2-40B4-BE49-F238E27FC236}">
                <a16:creationId xmlns:a16="http://schemas.microsoft.com/office/drawing/2014/main" xmlns="" id="{8C83639B-3A6F-47FD-9CFB-CC0A923C1138}"/>
              </a:ext>
            </a:extLst>
          </p:cNvPr>
          <p:cNvSpPr/>
          <p:nvPr/>
        </p:nvSpPr>
        <p:spPr>
          <a:xfrm>
            <a:off x="215906" y="1331615"/>
            <a:ext cx="9001000" cy="476726"/>
          </a:xfrm>
          <a:prstGeom prst="roundRect">
            <a:avLst/>
          </a:prstGeom>
          <a:noFill/>
        </p:spPr>
        <p:txBody>
          <a:bodyPr wrap="square" anchor="ctr">
            <a:spAutoFit/>
          </a:bodyPr>
          <a:lstStyle/>
          <a:p>
            <a:pPr marL="0" indent="0">
              <a:spcBef>
                <a:spcPts val="600"/>
              </a:spcBef>
              <a:buNone/>
            </a:pPr>
            <a:r>
              <a:rPr lang="en-GB" sz="2200" kern="0" dirty="0">
                <a:solidFill>
                  <a:schemeClr val="tx1"/>
                </a:solidFill>
              </a:rPr>
              <a:t>The Act was brought in to:</a:t>
            </a:r>
          </a:p>
        </p:txBody>
      </p:sp>
      <p:pic>
        <p:nvPicPr>
          <p:cNvPr id="7170" name="Picture 2" descr="\\DESIGNARCHIVE\Archive\Image Bank\CW ILLUSTRATION HISTORY\Illustrations 2014\Security Illustrations October 2014\PNG\Act the Private Security A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57276">
            <a:off x="6114269" y="1807045"/>
            <a:ext cx="2172875" cy="290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47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Private Security Industry Act cont.</a:t>
            </a:r>
          </a:p>
        </p:txBody>
      </p:sp>
      <p:sp>
        <p:nvSpPr>
          <p:cNvPr id="4" name="Content Placeholder 3"/>
          <p:cNvSpPr>
            <a:spLocks noGrp="1"/>
          </p:cNvSpPr>
          <p:nvPr>
            <p:ph idx="1"/>
          </p:nvPr>
        </p:nvSpPr>
        <p:spPr>
          <a:xfrm>
            <a:off x="246322" y="1844824"/>
            <a:ext cx="8640960" cy="4176464"/>
          </a:xfrm>
          <a:prstGeom prst="roundRect">
            <a:avLst>
              <a:gd name="adj" fmla="val 3873"/>
            </a:avLst>
          </a:prstGeom>
          <a:noFill/>
        </p:spPr>
        <p:txBody>
          <a:bodyPr/>
          <a:lstStyle/>
          <a:p>
            <a:pPr>
              <a:spcBef>
                <a:spcPts val="600"/>
              </a:spcBef>
            </a:pPr>
            <a:r>
              <a:rPr lang="en-GB" sz="2000" dirty="0"/>
              <a:t>license individuals in specific sectors</a:t>
            </a:r>
          </a:p>
          <a:p>
            <a:pPr>
              <a:spcBef>
                <a:spcPts val="600"/>
              </a:spcBef>
            </a:pPr>
            <a:r>
              <a:rPr lang="en-GB" sz="2000" dirty="0"/>
              <a:t>approve security companies</a:t>
            </a:r>
          </a:p>
          <a:p>
            <a:pPr>
              <a:spcBef>
                <a:spcPts val="600"/>
              </a:spcBef>
            </a:pPr>
            <a:r>
              <a:rPr lang="en-GB" sz="2000" dirty="0"/>
              <a:t>monitor the activities and effectiveness of those </a:t>
            </a:r>
            <a:br>
              <a:rPr lang="en-GB" sz="2000" dirty="0"/>
            </a:br>
            <a:r>
              <a:rPr lang="en-GB" sz="2000" dirty="0"/>
              <a:t>in the industry</a:t>
            </a:r>
          </a:p>
          <a:p>
            <a:pPr>
              <a:spcBef>
                <a:spcPts val="600"/>
              </a:spcBef>
            </a:pPr>
            <a:r>
              <a:rPr lang="en-GB" sz="2000" dirty="0"/>
              <a:t>remove criminal elements from the industry</a:t>
            </a:r>
          </a:p>
          <a:p>
            <a:pPr>
              <a:spcBef>
                <a:spcPts val="600"/>
              </a:spcBef>
            </a:pPr>
            <a:r>
              <a:rPr lang="en-GB" sz="2000" dirty="0"/>
              <a:t>keep the industry under review</a:t>
            </a:r>
          </a:p>
          <a:p>
            <a:pPr>
              <a:spcBef>
                <a:spcPts val="600"/>
              </a:spcBef>
            </a:pPr>
            <a:r>
              <a:rPr lang="en-GB" sz="2000" dirty="0"/>
              <a:t>conduct inspections</a:t>
            </a:r>
          </a:p>
          <a:p>
            <a:pPr>
              <a:spcBef>
                <a:spcPts val="600"/>
              </a:spcBef>
            </a:pPr>
            <a:r>
              <a:rPr lang="en-GB" sz="2000" dirty="0"/>
              <a:t>set standards of training </a:t>
            </a:r>
            <a:br>
              <a:rPr lang="en-GB" sz="2000" dirty="0"/>
            </a:br>
            <a:r>
              <a:rPr lang="en-GB" sz="2000" dirty="0"/>
              <a:t>and supervision</a:t>
            </a:r>
          </a:p>
          <a:p>
            <a:pPr>
              <a:spcBef>
                <a:spcPts val="600"/>
              </a:spcBef>
            </a:pPr>
            <a:r>
              <a:rPr lang="en-GB" sz="2000" dirty="0"/>
              <a:t>make recommendations </a:t>
            </a:r>
            <a:br>
              <a:rPr lang="en-GB" sz="2000" dirty="0"/>
            </a:br>
            <a:r>
              <a:rPr lang="en-GB" sz="2000" dirty="0"/>
              <a:t>to improve standards.</a:t>
            </a:r>
          </a:p>
        </p:txBody>
      </p:sp>
      <p:sp>
        <p:nvSpPr>
          <p:cNvPr id="3" name="Rounded Rectangle 2"/>
          <p:cNvSpPr/>
          <p:nvPr/>
        </p:nvSpPr>
        <p:spPr>
          <a:xfrm>
            <a:off x="251520" y="1340768"/>
            <a:ext cx="9001000" cy="442674"/>
          </a:xfrm>
          <a:prstGeom prst="roundRect">
            <a:avLst/>
          </a:prstGeom>
          <a:solidFill>
            <a:srgbClr val="ABE9FF"/>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000" b="1" i="0" u="none" strike="noStrike" kern="0" cap="none" spc="0" normalizeH="0" baseline="0" noProof="0" dirty="0">
                <a:ln>
                  <a:noFill/>
                </a:ln>
                <a:solidFill>
                  <a:schemeClr val="tx1"/>
                </a:solidFill>
                <a:effectLst/>
                <a:uLnTx/>
                <a:uFillTx/>
                <a:latin typeface="Arial"/>
                <a:ea typeface="+mn-ea"/>
                <a:cs typeface="Arial"/>
              </a:rPr>
              <a:t>The act allows the SIA to:</a:t>
            </a:r>
          </a:p>
        </p:txBody>
      </p:sp>
      <p:pic>
        <p:nvPicPr>
          <p:cNvPr id="8194" name="Picture 2" descr="\\DESIGNARCHIVE\Archive\Image Bank\CW ILLUSTRATION HISTORY\Illustrations 2014\Security Illustrations October 2014\PNG\Pg12 Private Security Operativ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652" y="3933056"/>
            <a:ext cx="4060772" cy="195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13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Equality Act</a:t>
            </a:r>
          </a:p>
        </p:txBody>
      </p:sp>
      <p:sp>
        <p:nvSpPr>
          <p:cNvPr id="6" name="Rounded Rectangle 5"/>
          <p:cNvSpPr>
            <a:spLocks noChangeArrowheads="1"/>
          </p:cNvSpPr>
          <p:nvPr/>
        </p:nvSpPr>
        <p:spPr bwMode="auto">
          <a:xfrm>
            <a:off x="338007" y="1400740"/>
            <a:ext cx="8549632" cy="1464231"/>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effectLst/>
                <a:uLnTx/>
                <a:uFillTx/>
                <a:latin typeface="Arial" charset="0"/>
                <a:ea typeface="+mn-ea"/>
                <a:cs typeface="Arial" charset="0"/>
              </a:rPr>
              <a:t>	A prejudice is a hostile attitude towards someone who belongs to a certain group, simply because they belong to that group, and are therefore assumed to have all of the characteristics ascribed to that group</a:t>
            </a:r>
          </a:p>
        </p:txBody>
      </p:sp>
      <p:sp>
        <p:nvSpPr>
          <p:cNvPr id="9" name="Rounded Rectangle 8"/>
          <p:cNvSpPr>
            <a:spLocks noChangeArrowheads="1"/>
          </p:cNvSpPr>
          <p:nvPr/>
        </p:nvSpPr>
        <p:spPr bwMode="auto">
          <a:xfrm>
            <a:off x="361140" y="3497135"/>
            <a:ext cx="6194991" cy="1464231"/>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effectLst/>
                <a:uLnTx/>
                <a:uFillTx/>
                <a:latin typeface="Arial" charset="0"/>
                <a:ea typeface="+mn-ea"/>
                <a:cs typeface="Arial" charset="0"/>
              </a:rPr>
              <a:t>Stereotyping is when we lump certain </a:t>
            </a:r>
            <a:br>
              <a:rPr kumimoji="0" lang="en-GB" altLang="en-US" sz="2000" b="1" i="0" u="none" strike="noStrike" kern="1200" cap="none" spc="0" normalizeH="0" baseline="0" noProof="0" dirty="0">
                <a:ln>
                  <a:noFill/>
                </a:ln>
                <a:effectLst/>
                <a:uLnTx/>
                <a:uFillTx/>
                <a:latin typeface="Arial" charset="0"/>
                <a:ea typeface="+mn-ea"/>
                <a:cs typeface="Arial" charset="0"/>
              </a:rPr>
            </a:br>
            <a:r>
              <a:rPr kumimoji="0" lang="en-GB" altLang="en-US" sz="2000" b="1" i="0" u="none" strike="noStrike" kern="1200" cap="none" spc="0" normalizeH="0" baseline="0" noProof="0" dirty="0">
                <a:ln>
                  <a:noFill/>
                </a:ln>
                <a:effectLst/>
                <a:uLnTx/>
                <a:uFillTx/>
                <a:latin typeface="Arial" charset="0"/>
                <a:ea typeface="+mn-ea"/>
                <a:cs typeface="Arial" charset="0"/>
              </a:rPr>
              <a:t>groups of people together, assuming that </a:t>
            </a:r>
            <a:br>
              <a:rPr kumimoji="0" lang="en-GB" altLang="en-US" sz="2000" b="1" i="0" u="none" strike="noStrike" kern="1200" cap="none" spc="0" normalizeH="0" baseline="0" noProof="0" dirty="0">
                <a:ln>
                  <a:noFill/>
                </a:ln>
                <a:effectLst/>
                <a:uLnTx/>
                <a:uFillTx/>
                <a:latin typeface="Arial" charset="0"/>
                <a:ea typeface="+mn-ea"/>
                <a:cs typeface="Arial" charset="0"/>
              </a:rPr>
            </a:br>
            <a:r>
              <a:rPr kumimoji="0" lang="en-GB" altLang="en-US" sz="2000" b="1" i="0" u="none" strike="noStrike" kern="1200" cap="none" spc="0" normalizeH="0" baseline="0" noProof="0" dirty="0">
                <a:ln>
                  <a:noFill/>
                </a:ln>
                <a:effectLst/>
                <a:uLnTx/>
                <a:uFillTx/>
                <a:latin typeface="Arial" charset="0"/>
                <a:ea typeface="+mn-ea"/>
                <a:cs typeface="Arial" charset="0"/>
              </a:rPr>
              <a:t>they are all the same simply because </a:t>
            </a:r>
            <a:br>
              <a:rPr kumimoji="0" lang="en-GB" altLang="en-US" sz="2000" b="1" i="0" u="none" strike="noStrike" kern="1200" cap="none" spc="0" normalizeH="0" baseline="0" noProof="0" dirty="0">
                <a:ln>
                  <a:noFill/>
                </a:ln>
                <a:effectLst/>
                <a:uLnTx/>
                <a:uFillTx/>
                <a:latin typeface="Arial" charset="0"/>
                <a:ea typeface="+mn-ea"/>
                <a:cs typeface="Arial" charset="0"/>
              </a:rPr>
            </a:br>
            <a:r>
              <a:rPr kumimoji="0" lang="en-GB" altLang="en-US" sz="2000" b="1" i="0" u="none" strike="noStrike" kern="1200" cap="none" spc="0" normalizeH="0" baseline="0" noProof="0" dirty="0">
                <a:ln>
                  <a:noFill/>
                </a:ln>
                <a:effectLst/>
                <a:uLnTx/>
                <a:uFillTx/>
                <a:latin typeface="Arial" charset="0"/>
                <a:ea typeface="+mn-ea"/>
                <a:cs typeface="Arial" charset="0"/>
              </a:rPr>
              <a:t>they belong to that group.</a:t>
            </a:r>
          </a:p>
        </p:txBody>
      </p:sp>
      <p:pic>
        <p:nvPicPr>
          <p:cNvPr id="9218" name="Picture 2" descr="\\DESIGNARCHIVE\Archive\Image Bank\CW ILLUSTRATION HISTORY\Illustrations 2014\Security Illustrations October 2014\PNG\Pg13 The Equality Act 20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25515">
            <a:off x="6831337" y="3098473"/>
            <a:ext cx="1739674" cy="232425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63">
            <a:extLst>
              <a:ext uri="{FF2B5EF4-FFF2-40B4-BE49-F238E27FC236}">
                <a16:creationId xmlns:a16="http://schemas.microsoft.com/office/drawing/2014/main" xmlns="" id="{B6AD4122-1EBA-4FF0-83F3-9AD33E4F6E24}"/>
              </a:ext>
            </a:extLst>
          </p:cNvPr>
          <p:cNvGrpSpPr>
            <a:grpSpLocks/>
          </p:cNvGrpSpPr>
          <p:nvPr/>
        </p:nvGrpSpPr>
        <p:grpSpPr bwMode="auto">
          <a:xfrm>
            <a:off x="206658" y="1196752"/>
            <a:ext cx="790575" cy="657225"/>
            <a:chOff x="2166297" y="4501361"/>
            <a:chExt cx="792000" cy="658801"/>
          </a:xfrm>
          <a:solidFill>
            <a:srgbClr val="F58305"/>
          </a:solidFill>
        </p:grpSpPr>
        <p:sp>
          <p:nvSpPr>
            <p:cNvPr id="13" name="Oval 12">
              <a:extLst>
                <a:ext uri="{FF2B5EF4-FFF2-40B4-BE49-F238E27FC236}">
                  <a16:creationId xmlns:a16="http://schemas.microsoft.com/office/drawing/2014/main" xmlns="" id="{2351136B-3401-47B3-BC3C-0AB5E48EDF2A}"/>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4" name="Picture 65" descr="A close up of a logo&#10;&#10;Description automatically generated">
              <a:extLst>
                <a:ext uri="{FF2B5EF4-FFF2-40B4-BE49-F238E27FC236}">
                  <a16:creationId xmlns:a16="http://schemas.microsoft.com/office/drawing/2014/main" xmlns="" id="{F5D6C6F6-97EF-4C4D-8063-69AAC3AB45C6}"/>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noFill/>
            <a:ln>
              <a:noFill/>
            </a:ln>
          </p:spPr>
        </p:pic>
      </p:grpSp>
      <p:grpSp>
        <p:nvGrpSpPr>
          <p:cNvPr id="10" name="Group 63">
            <a:extLst>
              <a:ext uri="{FF2B5EF4-FFF2-40B4-BE49-F238E27FC236}">
                <a16:creationId xmlns:a16="http://schemas.microsoft.com/office/drawing/2014/main" xmlns="" id="{79911BD9-63E3-4EA4-B212-98570B3F6FB4}"/>
              </a:ext>
            </a:extLst>
          </p:cNvPr>
          <p:cNvGrpSpPr>
            <a:grpSpLocks/>
          </p:cNvGrpSpPr>
          <p:nvPr/>
        </p:nvGrpSpPr>
        <p:grpSpPr bwMode="auto">
          <a:xfrm>
            <a:off x="206658" y="3168522"/>
            <a:ext cx="790575" cy="657225"/>
            <a:chOff x="2166297" y="4501361"/>
            <a:chExt cx="792000" cy="658801"/>
          </a:xfrm>
          <a:solidFill>
            <a:srgbClr val="F58305"/>
          </a:solidFill>
        </p:grpSpPr>
        <p:sp>
          <p:nvSpPr>
            <p:cNvPr id="11" name="Oval 10">
              <a:extLst>
                <a:ext uri="{FF2B5EF4-FFF2-40B4-BE49-F238E27FC236}">
                  <a16:creationId xmlns:a16="http://schemas.microsoft.com/office/drawing/2014/main" xmlns="" id="{4562726D-C1D2-44A3-B0DE-83C152DD8825}"/>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5" name="Picture 65" descr="A close up of a logo&#10;&#10;Description automatically generated">
              <a:extLst>
                <a:ext uri="{FF2B5EF4-FFF2-40B4-BE49-F238E27FC236}">
                  <a16:creationId xmlns:a16="http://schemas.microsoft.com/office/drawing/2014/main" xmlns="" id="{8688E06F-22E2-48A5-A979-CE904EB1B525}"/>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noFill/>
            <a:ln>
              <a:noFill/>
            </a:ln>
          </p:spPr>
        </p:pic>
      </p:grpSp>
    </p:spTree>
    <p:extLst>
      <p:ext uri="{BB962C8B-B14F-4D97-AF65-F5344CB8AC3E}">
        <p14:creationId xmlns:p14="http://schemas.microsoft.com/office/powerpoint/2010/main" val="218100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xmlns="" id="{99AF796B-6021-4746-9A11-7AF4776B2D2B}"/>
              </a:ext>
            </a:extLst>
          </p:cNvPr>
          <p:cNvSpPr/>
          <p:nvPr/>
        </p:nvSpPr>
        <p:spPr>
          <a:xfrm>
            <a:off x="251520" y="1448606"/>
            <a:ext cx="9217024" cy="442674"/>
          </a:xfrm>
          <a:prstGeom prst="roundRect">
            <a:avLst/>
          </a:prstGeom>
          <a:solidFill>
            <a:srgbClr val="ABE9FF"/>
          </a:solid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2000" b="1" i="0" u="none" strike="noStrike" kern="0" cap="none" spc="0" normalizeH="0" baseline="0" noProof="0" dirty="0">
              <a:ln>
                <a:noFill/>
              </a:ln>
              <a:solidFill>
                <a:schemeClr val="tx1"/>
              </a:solidFill>
              <a:effectLst/>
              <a:uLnTx/>
              <a:uFillTx/>
              <a:latin typeface="Arial"/>
              <a:ea typeface="+mn-ea"/>
              <a:cs typeface="Arial"/>
            </a:endParaRPr>
          </a:p>
        </p:txBody>
      </p:sp>
      <p:sp>
        <p:nvSpPr>
          <p:cNvPr id="2" name="Title 1"/>
          <p:cNvSpPr>
            <a:spLocks noGrp="1"/>
          </p:cNvSpPr>
          <p:nvPr>
            <p:ph type="title"/>
          </p:nvPr>
        </p:nvSpPr>
        <p:spPr/>
        <p:txBody>
          <a:bodyPr/>
          <a:lstStyle/>
          <a:p>
            <a:r>
              <a:rPr lang="en-GB" dirty="0"/>
              <a:t>The Equality Act cont.</a:t>
            </a:r>
          </a:p>
        </p:txBody>
      </p:sp>
      <p:sp>
        <p:nvSpPr>
          <p:cNvPr id="4" name="Content Placeholder 3"/>
          <p:cNvSpPr>
            <a:spLocks noGrp="1"/>
          </p:cNvSpPr>
          <p:nvPr>
            <p:ph idx="1"/>
          </p:nvPr>
        </p:nvSpPr>
        <p:spPr>
          <a:xfrm>
            <a:off x="251520" y="1288768"/>
            <a:ext cx="8272078" cy="4423585"/>
          </a:xfrm>
          <a:prstGeom prst="roundRect">
            <a:avLst>
              <a:gd name="adj" fmla="val 12773"/>
            </a:avLst>
          </a:prstGeom>
          <a:noFill/>
        </p:spPr>
        <p:txBody>
          <a:bodyPr/>
          <a:lstStyle/>
          <a:p>
            <a:pPr marL="0" indent="0">
              <a:spcBef>
                <a:spcPts val="600"/>
              </a:spcBef>
              <a:buNone/>
            </a:pPr>
            <a:r>
              <a:rPr lang="en-GB" sz="2000" dirty="0">
                <a:latin typeface="Arial"/>
              </a:rPr>
              <a:t>The Equality Act prohibits discrimination based on:</a:t>
            </a:r>
          </a:p>
          <a:p>
            <a:pPr>
              <a:spcBef>
                <a:spcPts val="600"/>
              </a:spcBef>
            </a:pPr>
            <a:endParaRPr lang="en-GB" sz="1100" dirty="0"/>
          </a:p>
          <a:p>
            <a:pPr>
              <a:spcBef>
                <a:spcPts val="600"/>
              </a:spcBef>
            </a:pPr>
            <a:r>
              <a:rPr lang="en-GB" sz="2000" dirty="0"/>
              <a:t>age</a:t>
            </a:r>
          </a:p>
          <a:p>
            <a:pPr>
              <a:spcBef>
                <a:spcPts val="600"/>
              </a:spcBef>
            </a:pPr>
            <a:r>
              <a:rPr lang="en-GB" sz="2000" dirty="0"/>
              <a:t>disability</a:t>
            </a:r>
          </a:p>
          <a:p>
            <a:pPr>
              <a:spcBef>
                <a:spcPts val="600"/>
              </a:spcBef>
            </a:pPr>
            <a:r>
              <a:rPr lang="en-GB" sz="2000" dirty="0"/>
              <a:t>gender reassignment</a:t>
            </a:r>
          </a:p>
          <a:p>
            <a:pPr>
              <a:spcBef>
                <a:spcPts val="600"/>
              </a:spcBef>
            </a:pPr>
            <a:r>
              <a:rPr lang="en-GB" sz="2000" dirty="0"/>
              <a:t>marriage and civil partnership</a:t>
            </a:r>
          </a:p>
          <a:p>
            <a:pPr>
              <a:spcBef>
                <a:spcPts val="600"/>
              </a:spcBef>
            </a:pPr>
            <a:r>
              <a:rPr lang="en-GB" sz="2000" dirty="0"/>
              <a:t>pregnancy and maternity</a:t>
            </a:r>
          </a:p>
          <a:p>
            <a:pPr>
              <a:spcBef>
                <a:spcPts val="600"/>
              </a:spcBef>
            </a:pPr>
            <a:r>
              <a:rPr lang="en-GB" sz="2000" dirty="0"/>
              <a:t>race</a:t>
            </a:r>
          </a:p>
          <a:p>
            <a:pPr>
              <a:spcBef>
                <a:spcPts val="600"/>
              </a:spcBef>
            </a:pPr>
            <a:r>
              <a:rPr lang="en-GB" sz="2000" dirty="0"/>
              <a:t>religion</a:t>
            </a:r>
          </a:p>
          <a:p>
            <a:pPr>
              <a:spcBef>
                <a:spcPts val="600"/>
              </a:spcBef>
            </a:pPr>
            <a:r>
              <a:rPr lang="en-GB" sz="2000" dirty="0"/>
              <a:t>sex</a:t>
            </a:r>
          </a:p>
          <a:p>
            <a:pPr lvl="0">
              <a:spcBef>
                <a:spcPts val="600"/>
              </a:spcBef>
            </a:pPr>
            <a:r>
              <a:rPr lang="en-GB" sz="2000" dirty="0"/>
              <a:t>sexual orientation</a:t>
            </a:r>
          </a:p>
          <a:p>
            <a:pPr>
              <a:spcBef>
                <a:spcPts val="600"/>
              </a:spcBef>
            </a:pPr>
            <a:endParaRPr lang="en-GB" sz="2000" dirty="0"/>
          </a:p>
        </p:txBody>
      </p:sp>
      <p:grpSp>
        <p:nvGrpSpPr>
          <p:cNvPr id="5" name="Group 4">
            <a:extLst>
              <a:ext uri="{FF2B5EF4-FFF2-40B4-BE49-F238E27FC236}">
                <a16:creationId xmlns:a16="http://schemas.microsoft.com/office/drawing/2014/main" xmlns="" id="{6EB4DC21-30F5-4866-808E-A424F6FD09B1}"/>
              </a:ext>
            </a:extLst>
          </p:cNvPr>
          <p:cNvGrpSpPr/>
          <p:nvPr/>
        </p:nvGrpSpPr>
        <p:grpSpPr>
          <a:xfrm>
            <a:off x="4788024" y="2493791"/>
            <a:ext cx="3942184" cy="3075441"/>
            <a:chOff x="4950296" y="2636912"/>
            <a:chExt cx="3942184" cy="3075441"/>
          </a:xfrm>
        </p:grpSpPr>
        <p:pic>
          <p:nvPicPr>
            <p:cNvPr id="10242" name="Picture 2" descr="\\DESIGNARCHIVE\Archive\Image Bank\CW ILLUSTRATION HISTORY\Illustrations 2014\Security Illustrations October 2014\PNG\Pg13 Equality Discrimination grou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636912"/>
              <a:ext cx="3438128" cy="242771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9">
              <a:extLst>
                <a:ext uri="{FF2B5EF4-FFF2-40B4-BE49-F238E27FC236}">
                  <a16:creationId xmlns:a16="http://schemas.microsoft.com/office/drawing/2014/main" xmlns="" id="{82C49AD1-6358-4C40-9CE9-3CE159607E84}"/>
                </a:ext>
              </a:extLst>
            </p:cNvPr>
            <p:cNvSpPr>
              <a:spLocks noChangeArrowheads="1"/>
            </p:cNvSpPr>
            <p:nvPr/>
          </p:nvSpPr>
          <p:spPr bwMode="auto">
            <a:xfrm>
              <a:off x="4950296" y="4992273"/>
              <a:ext cx="3942184" cy="720080"/>
            </a:xfrm>
            <a:prstGeom prst="roundRect">
              <a:avLst>
                <a:gd name="adj" fmla="val 16667"/>
              </a:avLst>
            </a:prstGeom>
            <a:solidFill>
              <a:schemeClr val="tx1"/>
            </a:solidFill>
            <a:ln w="38100">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a:spcBef>
                  <a:spcPts val="600"/>
                </a:spcBef>
                <a:buNone/>
              </a:pPr>
              <a:r>
                <a:rPr lang="en-GB" sz="2000" kern="0" dirty="0">
                  <a:solidFill>
                    <a:schemeClr val="bg1"/>
                  </a:solidFill>
                </a:rPr>
                <a:t>Known as ‘protected characteristics’.</a:t>
              </a:r>
            </a:p>
          </p:txBody>
        </p:sp>
      </p:grpSp>
    </p:spTree>
    <p:extLst>
      <p:ext uri="{BB962C8B-B14F-4D97-AF65-F5344CB8AC3E}">
        <p14:creationId xmlns:p14="http://schemas.microsoft.com/office/powerpoint/2010/main" val="293950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Equality Act cont.</a:t>
            </a:r>
          </a:p>
        </p:txBody>
      </p:sp>
      <p:sp>
        <p:nvSpPr>
          <p:cNvPr id="4" name="Content Placeholder 3"/>
          <p:cNvSpPr>
            <a:spLocks noGrp="1"/>
          </p:cNvSpPr>
          <p:nvPr>
            <p:ph idx="1"/>
          </p:nvPr>
        </p:nvSpPr>
        <p:spPr>
          <a:xfrm>
            <a:off x="251520" y="1844824"/>
            <a:ext cx="8424936" cy="4032448"/>
          </a:xfrm>
          <a:prstGeom prst="roundRect">
            <a:avLst>
              <a:gd name="adj" fmla="val 13373"/>
            </a:avLst>
          </a:prstGeom>
          <a:solidFill>
            <a:srgbClr val="ABE9FF"/>
          </a:solidFill>
        </p:spPr>
        <p:txBody>
          <a:bodyPr anchor="ctr"/>
          <a:lstStyle/>
          <a:p>
            <a:pPr>
              <a:spcBef>
                <a:spcPts val="600"/>
              </a:spcBef>
            </a:pPr>
            <a:r>
              <a:rPr lang="en-GB" dirty="0"/>
              <a:t>recruitment</a:t>
            </a:r>
          </a:p>
          <a:p>
            <a:pPr>
              <a:spcBef>
                <a:spcPts val="600"/>
              </a:spcBef>
            </a:pPr>
            <a:r>
              <a:rPr lang="en-GB" dirty="0"/>
              <a:t>access to training</a:t>
            </a:r>
          </a:p>
          <a:p>
            <a:pPr>
              <a:spcBef>
                <a:spcPts val="600"/>
              </a:spcBef>
            </a:pPr>
            <a:r>
              <a:rPr lang="en-GB" dirty="0"/>
              <a:t>pay and benefits</a:t>
            </a:r>
          </a:p>
          <a:p>
            <a:pPr>
              <a:spcBef>
                <a:spcPts val="600"/>
              </a:spcBef>
            </a:pPr>
            <a:r>
              <a:rPr lang="en-GB" dirty="0"/>
              <a:t>promotion opportunities</a:t>
            </a:r>
          </a:p>
          <a:p>
            <a:pPr>
              <a:spcBef>
                <a:spcPts val="600"/>
              </a:spcBef>
            </a:pPr>
            <a:r>
              <a:rPr lang="en-GB" dirty="0"/>
              <a:t>terms and conditions </a:t>
            </a:r>
          </a:p>
          <a:p>
            <a:pPr>
              <a:spcBef>
                <a:spcPts val="600"/>
              </a:spcBef>
            </a:pPr>
            <a:r>
              <a:rPr lang="en-GB" dirty="0"/>
              <a:t>redundancy</a:t>
            </a:r>
          </a:p>
          <a:p>
            <a:pPr>
              <a:spcBef>
                <a:spcPts val="600"/>
              </a:spcBef>
            </a:pPr>
            <a:r>
              <a:rPr lang="en-GB" dirty="0"/>
              <a:t>dismissal</a:t>
            </a:r>
          </a:p>
          <a:p>
            <a:pPr>
              <a:spcBef>
                <a:spcPts val="600"/>
              </a:spcBef>
            </a:pPr>
            <a:r>
              <a:rPr lang="en-GB" dirty="0"/>
              <a:t>making reasonable adjustments </a:t>
            </a:r>
          </a:p>
          <a:p>
            <a:pPr marL="0" indent="0">
              <a:spcBef>
                <a:spcPts val="600"/>
              </a:spcBef>
              <a:buNone/>
            </a:pPr>
            <a:r>
              <a:rPr lang="en-GB" dirty="0"/>
              <a:t>    for employees with specific needs/disabilities.</a:t>
            </a:r>
          </a:p>
        </p:txBody>
      </p:sp>
      <p:sp>
        <p:nvSpPr>
          <p:cNvPr id="3" name="Rounded Rectangle 2"/>
          <p:cNvSpPr/>
          <p:nvPr/>
        </p:nvSpPr>
        <p:spPr>
          <a:xfrm>
            <a:off x="264452" y="1340768"/>
            <a:ext cx="9001000" cy="476726"/>
          </a:xfrm>
          <a:prstGeom prst="roundRect">
            <a:avLst/>
          </a:prstGeom>
          <a:noFill/>
        </p:spPr>
        <p:txBody>
          <a:bodyPr wrap="square" anchor="ctr">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B0F0"/>
                </a:solidFill>
                <a:effectLst/>
                <a:uLnTx/>
                <a:uFillTx/>
                <a:latin typeface="Arial"/>
                <a:ea typeface="+mn-ea"/>
                <a:cs typeface="Arial"/>
              </a:rPr>
              <a:t>The Equality Act </a:t>
            </a:r>
            <a:r>
              <a:rPr lang="en-GB" sz="2200" kern="0" dirty="0">
                <a:solidFill>
                  <a:srgbClr val="00B0F0"/>
                </a:solidFill>
                <a:latin typeface="Arial"/>
                <a:cs typeface="Arial"/>
              </a:rPr>
              <a:t>also applies to</a:t>
            </a:r>
            <a:r>
              <a:rPr kumimoji="0" lang="en-GB" sz="2200" b="1" i="0" u="none" strike="noStrike" kern="0" cap="none" spc="0" normalizeH="0" baseline="0" noProof="0" dirty="0">
                <a:ln>
                  <a:noFill/>
                </a:ln>
                <a:solidFill>
                  <a:srgbClr val="00B0F0"/>
                </a:solidFill>
                <a:effectLst/>
                <a:uLnTx/>
                <a:uFillTx/>
                <a:latin typeface="Arial"/>
                <a:ea typeface="+mn-ea"/>
                <a:cs typeface="Arial"/>
              </a:rPr>
              <a:t>:</a:t>
            </a:r>
          </a:p>
        </p:txBody>
      </p:sp>
    </p:spTree>
    <p:extLst>
      <p:ext uri="{BB962C8B-B14F-4D97-AF65-F5344CB8AC3E}">
        <p14:creationId xmlns:p14="http://schemas.microsoft.com/office/powerpoint/2010/main" val="211278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Types of discrimination</a:t>
            </a:r>
          </a:p>
        </p:txBody>
      </p:sp>
      <p:sp>
        <p:nvSpPr>
          <p:cNvPr id="6" name="Rounded Rectangle 5"/>
          <p:cNvSpPr>
            <a:spLocks noChangeArrowheads="1"/>
          </p:cNvSpPr>
          <p:nvPr/>
        </p:nvSpPr>
        <p:spPr bwMode="auto">
          <a:xfrm>
            <a:off x="323528" y="1845294"/>
            <a:ext cx="8337186" cy="1804749"/>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chemeClr val="bg1"/>
                </a:solidFill>
                <a:effectLst/>
                <a:uLnTx/>
                <a:uFillTx/>
                <a:latin typeface="Arial" charset="0"/>
                <a:ea typeface="+mn-ea"/>
                <a:cs typeface="Arial" charset="0"/>
              </a:rPr>
              <a:t>Direct discrimination </a:t>
            </a:r>
            <a:r>
              <a:rPr kumimoji="0" lang="en-GB" altLang="en-US" sz="2000" i="0" u="none" strike="noStrike" kern="1200" cap="none" spc="0" normalizeH="0" baseline="0" noProof="0" dirty="0">
                <a:ln>
                  <a:noFill/>
                </a:ln>
                <a:effectLst/>
                <a:uLnTx/>
                <a:uFillTx/>
                <a:latin typeface="Arial" charset="0"/>
                <a:ea typeface="+mn-ea"/>
                <a:cs typeface="Arial" charset="0"/>
              </a:rPr>
              <a:t>occurs when someone is </a:t>
            </a:r>
            <a:br>
              <a:rPr kumimoji="0" lang="en-GB" altLang="en-US" sz="2000" i="0" u="none" strike="noStrike" kern="1200" cap="none" spc="0" normalizeH="0" baseline="0" noProof="0" dirty="0">
                <a:ln>
                  <a:noFill/>
                </a:ln>
                <a:effectLst/>
                <a:uLnTx/>
                <a:uFillTx/>
                <a:latin typeface="Arial" charset="0"/>
                <a:ea typeface="+mn-ea"/>
                <a:cs typeface="Arial" charset="0"/>
              </a:rPr>
            </a:br>
            <a:r>
              <a:rPr kumimoji="0" lang="en-GB" altLang="en-US" sz="2000" i="0" u="none" strike="noStrike" kern="1200" cap="none" spc="0" normalizeH="0" baseline="0" noProof="0" dirty="0">
                <a:ln>
                  <a:noFill/>
                </a:ln>
                <a:effectLst/>
                <a:uLnTx/>
                <a:uFillTx/>
                <a:latin typeface="Arial" charset="0"/>
                <a:ea typeface="+mn-ea"/>
                <a:cs typeface="Arial" charset="0"/>
              </a:rPr>
              <a:t>treated less favourably than another person because of a protected characteristic they have or are thought to have, or because they associate with someone who has a protected characteristic</a:t>
            </a:r>
          </a:p>
        </p:txBody>
      </p:sp>
      <p:sp>
        <p:nvSpPr>
          <p:cNvPr id="9" name="Rounded Rectangle 8"/>
          <p:cNvSpPr>
            <a:spLocks noChangeArrowheads="1"/>
          </p:cNvSpPr>
          <p:nvPr/>
        </p:nvSpPr>
        <p:spPr bwMode="auto">
          <a:xfrm>
            <a:off x="403407" y="4153776"/>
            <a:ext cx="8337186" cy="1123712"/>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chemeClr val="bg1"/>
                </a:solidFill>
                <a:effectLst/>
                <a:uLnTx/>
                <a:uFillTx/>
                <a:latin typeface="Arial" charset="0"/>
                <a:ea typeface="+mn-ea"/>
                <a:cs typeface="Arial" charset="0"/>
              </a:rPr>
              <a:t>Indirect discrimination </a:t>
            </a:r>
            <a:r>
              <a:rPr kumimoji="0" lang="en-GB" altLang="en-US" sz="2000" i="0" u="none" strike="noStrike" kern="1200" cap="none" spc="0" normalizeH="0" baseline="0" noProof="0" dirty="0">
                <a:ln>
                  <a:noFill/>
                </a:ln>
                <a:effectLst/>
                <a:uLnTx/>
                <a:uFillTx/>
                <a:latin typeface="Arial" charset="0"/>
                <a:ea typeface="+mn-ea"/>
                <a:cs typeface="Arial" charset="0"/>
              </a:rPr>
              <a:t>occurs when a policy or practice </a:t>
            </a:r>
            <a:br>
              <a:rPr kumimoji="0" lang="en-GB" altLang="en-US" sz="2000" i="0" u="none" strike="noStrike" kern="1200" cap="none" spc="0" normalizeH="0" baseline="0" noProof="0" dirty="0">
                <a:ln>
                  <a:noFill/>
                </a:ln>
                <a:effectLst/>
                <a:uLnTx/>
                <a:uFillTx/>
                <a:latin typeface="Arial" charset="0"/>
                <a:ea typeface="+mn-ea"/>
                <a:cs typeface="Arial" charset="0"/>
              </a:rPr>
            </a:br>
            <a:r>
              <a:rPr kumimoji="0" lang="en-GB" altLang="en-US" sz="2000" i="0" u="none" strike="noStrike" kern="1200" cap="none" spc="0" normalizeH="0" baseline="0" noProof="0" dirty="0">
                <a:ln>
                  <a:noFill/>
                </a:ln>
                <a:effectLst/>
                <a:uLnTx/>
                <a:uFillTx/>
                <a:latin typeface="Arial" charset="0"/>
                <a:ea typeface="+mn-ea"/>
                <a:cs typeface="Arial" charset="0"/>
              </a:rPr>
              <a:t>that applies to everyone particularly disadvantages </a:t>
            </a:r>
            <a:br>
              <a:rPr kumimoji="0" lang="en-GB" altLang="en-US" sz="2000" i="0" u="none" strike="noStrike" kern="1200" cap="none" spc="0" normalizeH="0" baseline="0" noProof="0" dirty="0">
                <a:ln>
                  <a:noFill/>
                </a:ln>
                <a:effectLst/>
                <a:uLnTx/>
                <a:uFillTx/>
                <a:latin typeface="Arial" charset="0"/>
                <a:ea typeface="+mn-ea"/>
                <a:cs typeface="Arial" charset="0"/>
              </a:rPr>
            </a:br>
            <a:r>
              <a:rPr kumimoji="0" lang="en-GB" altLang="en-US" sz="2000" i="0" u="none" strike="noStrike" kern="1200" cap="none" spc="0" normalizeH="0" baseline="0" noProof="0" dirty="0">
                <a:ln>
                  <a:noFill/>
                </a:ln>
                <a:effectLst/>
                <a:uLnTx/>
                <a:uFillTx/>
                <a:latin typeface="Arial" charset="0"/>
                <a:ea typeface="+mn-ea"/>
                <a:cs typeface="Arial" charset="0"/>
              </a:rPr>
              <a:t>people who share a protected characteristic.</a:t>
            </a:r>
          </a:p>
        </p:txBody>
      </p:sp>
      <p:grpSp>
        <p:nvGrpSpPr>
          <p:cNvPr id="12" name="Group 63">
            <a:extLst>
              <a:ext uri="{FF2B5EF4-FFF2-40B4-BE49-F238E27FC236}">
                <a16:creationId xmlns:a16="http://schemas.microsoft.com/office/drawing/2014/main" xmlns="" id="{055F79BB-1604-42DB-ADC0-DEC2237CFDD3}"/>
              </a:ext>
            </a:extLst>
          </p:cNvPr>
          <p:cNvGrpSpPr>
            <a:grpSpLocks/>
          </p:cNvGrpSpPr>
          <p:nvPr/>
        </p:nvGrpSpPr>
        <p:grpSpPr bwMode="auto">
          <a:xfrm>
            <a:off x="211131" y="1596420"/>
            <a:ext cx="790575" cy="657225"/>
            <a:chOff x="2166297" y="4501361"/>
            <a:chExt cx="792000" cy="658801"/>
          </a:xfrm>
          <a:solidFill>
            <a:srgbClr val="F58305"/>
          </a:solidFill>
        </p:grpSpPr>
        <p:sp>
          <p:nvSpPr>
            <p:cNvPr id="13" name="Oval 12">
              <a:extLst>
                <a:ext uri="{FF2B5EF4-FFF2-40B4-BE49-F238E27FC236}">
                  <a16:creationId xmlns:a16="http://schemas.microsoft.com/office/drawing/2014/main" xmlns="" id="{BA7EEEB3-4B78-4B78-A7B9-0797E2BEE38E}"/>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4" name="Picture 65" descr="A close up of a logo&#10;&#10;Description automatically generated">
              <a:extLst>
                <a:ext uri="{FF2B5EF4-FFF2-40B4-BE49-F238E27FC236}">
                  <a16:creationId xmlns:a16="http://schemas.microsoft.com/office/drawing/2014/main" xmlns="" id="{51B40488-5106-40F7-B544-C9F9AE5D3437}"/>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grpSp>
        <p:nvGrpSpPr>
          <p:cNvPr id="15" name="Group 63">
            <a:extLst>
              <a:ext uri="{FF2B5EF4-FFF2-40B4-BE49-F238E27FC236}">
                <a16:creationId xmlns:a16="http://schemas.microsoft.com/office/drawing/2014/main" xmlns="" id="{3F4078B3-6F44-4212-9EC0-50C56C4CFE4C}"/>
              </a:ext>
            </a:extLst>
          </p:cNvPr>
          <p:cNvGrpSpPr>
            <a:grpSpLocks/>
          </p:cNvGrpSpPr>
          <p:nvPr/>
        </p:nvGrpSpPr>
        <p:grpSpPr bwMode="auto">
          <a:xfrm>
            <a:off x="330667" y="3898917"/>
            <a:ext cx="790575" cy="657225"/>
            <a:chOff x="2166297" y="4501361"/>
            <a:chExt cx="792000" cy="658801"/>
          </a:xfrm>
          <a:solidFill>
            <a:srgbClr val="F58305"/>
          </a:solidFill>
        </p:grpSpPr>
        <p:sp>
          <p:nvSpPr>
            <p:cNvPr id="16" name="Oval 15">
              <a:extLst>
                <a:ext uri="{FF2B5EF4-FFF2-40B4-BE49-F238E27FC236}">
                  <a16:creationId xmlns:a16="http://schemas.microsoft.com/office/drawing/2014/main" xmlns="" id="{D0332212-D6DF-418F-AF33-9ADA37541C55}"/>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7" name="Picture 65" descr="A close up of a logo&#10;&#10;Description automatically generated">
              <a:extLst>
                <a:ext uri="{FF2B5EF4-FFF2-40B4-BE49-F238E27FC236}">
                  <a16:creationId xmlns:a16="http://schemas.microsoft.com/office/drawing/2014/main" xmlns="" id="{D94C65D1-79F0-4FCE-9CDC-22E8743115BF}"/>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spTree>
    <p:extLst>
      <p:ext uri="{BB962C8B-B14F-4D97-AF65-F5344CB8AC3E}">
        <p14:creationId xmlns:p14="http://schemas.microsoft.com/office/powerpoint/2010/main" val="266118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GB" sz="2800" dirty="0">
                <a:solidFill>
                  <a:prstClr val="white"/>
                </a:solidFill>
              </a:rPr>
              <a:t>Principles of working in the </a:t>
            </a:r>
            <a:br>
              <a:rPr lang="en-GB" sz="2800" dirty="0">
                <a:solidFill>
                  <a:prstClr val="white"/>
                </a:solidFill>
              </a:rPr>
            </a:br>
            <a:r>
              <a:rPr lang="en-GB" sz="2800" dirty="0">
                <a:solidFill>
                  <a:prstClr val="white"/>
                </a:solidFill>
              </a:rPr>
              <a:t>private security industry</a:t>
            </a:r>
          </a:p>
        </p:txBody>
      </p:sp>
      <p:pic>
        <p:nvPicPr>
          <p:cNvPr id="3" name="Picture 2" descr="A close up of a mask&#10;&#10;Description automatically generated">
            <a:extLst>
              <a:ext uri="{FF2B5EF4-FFF2-40B4-BE49-F238E27FC236}">
                <a16:creationId xmlns:a16="http://schemas.microsoft.com/office/drawing/2014/main" xmlns="" id="{3A10D8A6-852C-4F2C-81B0-E5008C9A2A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764704"/>
            <a:ext cx="1472563" cy="3747975"/>
          </a:xfrm>
          <a:prstGeom prst="rect">
            <a:avLst/>
          </a:prstGeom>
        </p:spPr>
      </p:pic>
      <p:grpSp>
        <p:nvGrpSpPr>
          <p:cNvPr id="8" name="Group 7">
            <a:extLst>
              <a:ext uri="{FF2B5EF4-FFF2-40B4-BE49-F238E27FC236}">
                <a16:creationId xmlns:a16="http://schemas.microsoft.com/office/drawing/2014/main" xmlns="" id="{160D1601-5397-4179-96BF-54EA9C553786}"/>
              </a:ext>
            </a:extLst>
          </p:cNvPr>
          <p:cNvGrpSpPr/>
          <p:nvPr/>
        </p:nvGrpSpPr>
        <p:grpSpPr>
          <a:xfrm>
            <a:off x="7148569" y="4455358"/>
            <a:ext cx="1976777" cy="1638035"/>
            <a:chOff x="7221769" y="4437151"/>
            <a:chExt cx="1976777" cy="1638035"/>
          </a:xfrm>
        </p:grpSpPr>
        <p:sp>
          <p:nvSpPr>
            <p:cNvPr id="9" name="Oval 5">
              <a:hlinkClick r:id="" action="ppaction://noaction"/>
              <a:extLst>
                <a:ext uri="{FF2B5EF4-FFF2-40B4-BE49-F238E27FC236}">
                  <a16:creationId xmlns:a16="http://schemas.microsoft.com/office/drawing/2014/main" xmlns="" id="{77F7D5F0-FF48-4D15-9D05-D6443B4FD97F}"/>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a:t>
              </a:r>
            </a:p>
          </p:txBody>
        </p:sp>
        <p:pic>
          <p:nvPicPr>
            <p:cNvPr id="10" name="Picture 9">
              <a:extLst>
                <a:ext uri="{FF2B5EF4-FFF2-40B4-BE49-F238E27FC236}">
                  <a16:creationId xmlns:a16="http://schemas.microsoft.com/office/drawing/2014/main" xmlns="" id="{0555FD7C-1232-472C-BAB8-9B29F29CF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extLst>
      <p:ext uri="{BB962C8B-B14F-4D97-AF65-F5344CB8AC3E}">
        <p14:creationId xmlns:p14="http://schemas.microsoft.com/office/powerpoint/2010/main" val="179709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Human Rights Act</a:t>
            </a:r>
          </a:p>
        </p:txBody>
      </p:sp>
      <p:sp>
        <p:nvSpPr>
          <p:cNvPr id="3" name="Rounded Rectangle 2"/>
          <p:cNvSpPr/>
          <p:nvPr/>
        </p:nvSpPr>
        <p:spPr>
          <a:xfrm>
            <a:off x="251520" y="2893064"/>
            <a:ext cx="8640960" cy="919401"/>
          </a:xfrm>
          <a:prstGeom prst="roundRect">
            <a:avLst/>
          </a:prstGeom>
          <a:solidFill>
            <a:schemeClr val="tx1"/>
          </a:solidFill>
        </p:spPr>
        <p:txBody>
          <a:bodyPr wrap="square" anchor="ctr">
            <a:spAutoFit/>
          </a:bodyPr>
          <a:lstStyle/>
          <a:p>
            <a:pPr marL="0" marR="0" lvl="0" indent="0" algn="ctr" defTabSz="914400" rtl="0" eaLnBrk="0" fontAlgn="base" latinLnBrk="0" hangingPunct="0">
              <a:lnSpc>
                <a:spcPct val="100000"/>
              </a:lnSpc>
              <a:spcBef>
                <a:spcPct val="20000"/>
              </a:spcBef>
              <a:spcAft>
                <a:spcPct val="0"/>
              </a:spcAft>
              <a:buClr>
                <a:srgbClr val="00B0F0"/>
              </a:buClr>
              <a:buSzTx/>
              <a:buFontTx/>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Arial"/>
              </a:rPr>
              <a:t>It is also made clear under the Human Rights Act that all people have the right to be free from discrimination.</a:t>
            </a:r>
          </a:p>
        </p:txBody>
      </p:sp>
    </p:spTree>
    <p:extLst>
      <p:ext uri="{BB962C8B-B14F-4D97-AF65-F5344CB8AC3E}">
        <p14:creationId xmlns:p14="http://schemas.microsoft.com/office/powerpoint/2010/main" val="8048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GB" altLang="en-US" dirty="0">
                <a:solidFill>
                  <a:schemeClr val="bg1"/>
                </a:solidFill>
              </a:rPr>
              <a:t>The Human Rights Act cont.</a:t>
            </a:r>
          </a:p>
        </p:txBody>
      </p:sp>
      <p:sp>
        <p:nvSpPr>
          <p:cNvPr id="50179" name="Content Placeholder 2"/>
          <p:cNvSpPr>
            <a:spLocks noGrp="1"/>
          </p:cNvSpPr>
          <p:nvPr>
            <p:ph idx="1"/>
          </p:nvPr>
        </p:nvSpPr>
        <p:spPr/>
        <p:txBody>
          <a:bodyPr/>
          <a:lstStyle/>
          <a:p>
            <a:pPr>
              <a:buFont typeface="Arial" charset="0"/>
              <a:buNone/>
            </a:pPr>
            <a:r>
              <a:rPr lang="en-GB" altLang="en-US" dirty="0">
                <a:solidFill>
                  <a:srgbClr val="00B0F0"/>
                </a:solidFill>
              </a:rPr>
              <a:t>Human Rights Act articles:</a:t>
            </a:r>
          </a:p>
          <a:p>
            <a:pPr>
              <a:buFont typeface="Arial" charset="0"/>
              <a:buNone/>
            </a:pPr>
            <a:endParaRPr lang="en-GB" altLang="en-US" dirty="0"/>
          </a:p>
          <a:p>
            <a:pPr>
              <a:spcBef>
                <a:spcPts val="600"/>
              </a:spcBef>
              <a:spcAft>
                <a:spcPts val="600"/>
              </a:spcAft>
              <a:buFont typeface="Arial" charset="0"/>
              <a:buNone/>
            </a:pPr>
            <a:endParaRPr lang="en-GB" altLang="en-US" dirty="0"/>
          </a:p>
          <a:p>
            <a:pPr>
              <a:spcBef>
                <a:spcPts val="600"/>
              </a:spcBef>
              <a:spcAft>
                <a:spcPts val="600"/>
              </a:spcAft>
              <a:buFont typeface="Arial" charset="0"/>
              <a:buNone/>
            </a:pPr>
            <a:endParaRPr lang="en-GB" altLang="en-US" dirty="0"/>
          </a:p>
          <a:p>
            <a:pPr>
              <a:buFont typeface="Arial" charset="0"/>
              <a:buChar char="●"/>
            </a:pPr>
            <a:endParaRPr lang="en-GB" altLang="en-US" dirty="0"/>
          </a:p>
          <a:p>
            <a:pPr>
              <a:buFont typeface="Arial" charset="0"/>
              <a:buChar char="●"/>
            </a:pPr>
            <a:endParaRPr lang="en-GB" altLang="en-US" dirty="0"/>
          </a:p>
        </p:txBody>
      </p:sp>
      <p:sp>
        <p:nvSpPr>
          <p:cNvPr id="50180" name="Content Placeholder 2"/>
          <p:cNvSpPr txBox="1">
            <a:spLocks/>
          </p:cNvSpPr>
          <p:nvPr/>
        </p:nvSpPr>
        <p:spPr bwMode="auto">
          <a:xfrm>
            <a:off x="2627313" y="1930400"/>
            <a:ext cx="40084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a:buFontTx/>
              <a:buNone/>
            </a:pPr>
            <a:r>
              <a:rPr lang="en-GB" altLang="en-US" dirty="0"/>
              <a:t>right to life</a:t>
            </a:r>
          </a:p>
        </p:txBody>
      </p:sp>
      <p:sp>
        <p:nvSpPr>
          <p:cNvPr id="50181" name="Content Placeholder 2"/>
          <p:cNvSpPr txBox="1">
            <a:spLocks/>
          </p:cNvSpPr>
          <p:nvPr/>
        </p:nvSpPr>
        <p:spPr bwMode="auto">
          <a:xfrm>
            <a:off x="2627313" y="2527300"/>
            <a:ext cx="40084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a:buFontTx/>
              <a:buNone/>
            </a:pPr>
            <a:r>
              <a:rPr lang="en-GB" altLang="en-US" dirty="0"/>
              <a:t>prohibition of torture</a:t>
            </a:r>
          </a:p>
        </p:txBody>
      </p:sp>
      <p:sp>
        <p:nvSpPr>
          <p:cNvPr id="50182" name="Content Placeholder 2"/>
          <p:cNvSpPr txBox="1">
            <a:spLocks/>
          </p:cNvSpPr>
          <p:nvPr/>
        </p:nvSpPr>
        <p:spPr bwMode="auto">
          <a:xfrm>
            <a:off x="2627313" y="3135313"/>
            <a:ext cx="50101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eaLnBrk="1" hangingPunct="1">
              <a:spcBef>
                <a:spcPts val="600"/>
              </a:spcBef>
              <a:spcAft>
                <a:spcPts val="600"/>
              </a:spcAft>
              <a:buFontTx/>
              <a:buNone/>
            </a:pPr>
            <a:r>
              <a:rPr lang="en-GB" altLang="en-US" dirty="0"/>
              <a:t>right to liberty and security</a:t>
            </a:r>
          </a:p>
        </p:txBody>
      </p:sp>
      <p:sp>
        <p:nvSpPr>
          <p:cNvPr id="50183" name="Content Placeholder 2"/>
          <p:cNvSpPr txBox="1">
            <a:spLocks/>
          </p:cNvSpPr>
          <p:nvPr/>
        </p:nvSpPr>
        <p:spPr bwMode="auto">
          <a:xfrm>
            <a:off x="2627313" y="3721100"/>
            <a:ext cx="50101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eaLnBrk="1" hangingPunct="1">
              <a:spcBef>
                <a:spcPts val="600"/>
              </a:spcBef>
              <a:spcAft>
                <a:spcPts val="600"/>
              </a:spcAft>
              <a:buFontTx/>
              <a:buNone/>
            </a:pPr>
            <a:r>
              <a:rPr lang="en-GB" altLang="en-US" dirty="0"/>
              <a:t>right to a fair trial</a:t>
            </a:r>
          </a:p>
        </p:txBody>
      </p:sp>
      <p:sp>
        <p:nvSpPr>
          <p:cNvPr id="50184" name="Content Placeholder 2"/>
          <p:cNvSpPr txBox="1">
            <a:spLocks/>
          </p:cNvSpPr>
          <p:nvPr/>
        </p:nvSpPr>
        <p:spPr bwMode="auto">
          <a:xfrm>
            <a:off x="2627313" y="4330700"/>
            <a:ext cx="49768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eaLnBrk="1" hangingPunct="1">
              <a:spcBef>
                <a:spcPts val="600"/>
              </a:spcBef>
              <a:spcAft>
                <a:spcPts val="600"/>
              </a:spcAft>
              <a:buFontTx/>
              <a:buNone/>
            </a:pPr>
            <a:r>
              <a:rPr lang="en-GB" altLang="en-US" dirty="0"/>
              <a:t>no punishment without law</a:t>
            </a:r>
          </a:p>
        </p:txBody>
      </p:sp>
      <p:sp>
        <p:nvSpPr>
          <p:cNvPr id="50185" name="Content Placeholder 2"/>
          <p:cNvSpPr txBox="1">
            <a:spLocks/>
          </p:cNvSpPr>
          <p:nvPr/>
        </p:nvSpPr>
        <p:spPr bwMode="auto">
          <a:xfrm>
            <a:off x="2627313" y="4940300"/>
            <a:ext cx="57118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eaLnBrk="1" hangingPunct="1">
              <a:spcBef>
                <a:spcPts val="600"/>
              </a:spcBef>
              <a:spcAft>
                <a:spcPts val="600"/>
              </a:spcAft>
              <a:buFontTx/>
              <a:buNone/>
            </a:pPr>
            <a:r>
              <a:rPr lang="en-GB" altLang="en-US" dirty="0"/>
              <a:t>prohibition on discrimination.</a:t>
            </a:r>
          </a:p>
        </p:txBody>
      </p:sp>
      <p:sp>
        <p:nvSpPr>
          <p:cNvPr id="50186" name="AutoShape 6"/>
          <p:cNvSpPr>
            <a:spLocks noChangeArrowheads="1"/>
          </p:cNvSpPr>
          <p:nvPr/>
        </p:nvSpPr>
        <p:spPr bwMode="auto">
          <a:xfrm>
            <a:off x="250825" y="1881188"/>
            <a:ext cx="2305050" cy="504825"/>
          </a:xfrm>
          <a:prstGeom prst="roundRect">
            <a:avLst>
              <a:gd name="adj" fmla="val 16667"/>
            </a:avLst>
          </a:prstGeom>
          <a:solidFill>
            <a:srgbClr val="ABE9FF"/>
          </a:solidFill>
          <a:ln w="50800" cap="sq">
            <a:noFill/>
            <a:prstDash val="solid"/>
            <a:round/>
            <a:headEnd type="none" w="sm" len="sm"/>
            <a:tailEnd type="none" w="sm" len="sm"/>
          </a:ln>
        </p:spPr>
        <p:txBody>
          <a:bodyPr lIns="90000" tIns="90000" rIns="90000" bIns="90000" anchor="ct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algn="ctr" eaLnBrk="1" hangingPunct="1">
              <a:spcBef>
                <a:spcPct val="0"/>
              </a:spcBef>
              <a:buFontTx/>
              <a:buNone/>
            </a:pPr>
            <a:r>
              <a:rPr lang="en-GB" altLang="en-US"/>
              <a:t>Article 2</a:t>
            </a:r>
          </a:p>
        </p:txBody>
      </p:sp>
      <p:sp>
        <p:nvSpPr>
          <p:cNvPr id="50187" name="AutoShape 6"/>
          <p:cNvSpPr>
            <a:spLocks noChangeArrowheads="1"/>
          </p:cNvSpPr>
          <p:nvPr/>
        </p:nvSpPr>
        <p:spPr bwMode="auto">
          <a:xfrm>
            <a:off x="250825" y="2492375"/>
            <a:ext cx="2305050" cy="504825"/>
          </a:xfrm>
          <a:prstGeom prst="roundRect">
            <a:avLst>
              <a:gd name="adj" fmla="val 16667"/>
            </a:avLst>
          </a:prstGeom>
          <a:solidFill>
            <a:srgbClr val="ABE9FF"/>
          </a:solidFill>
          <a:ln w="50800" cap="sq">
            <a:noFill/>
            <a:prstDash val="solid"/>
            <a:round/>
            <a:headEnd type="none" w="sm" len="sm"/>
            <a:tailEnd type="none" w="sm" len="sm"/>
          </a:ln>
        </p:spPr>
        <p:txBody>
          <a:bodyPr lIns="90000" tIns="90000" rIns="90000" bIns="90000" anchor="ct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algn="ctr" eaLnBrk="1" hangingPunct="1">
              <a:spcBef>
                <a:spcPct val="0"/>
              </a:spcBef>
              <a:buFontTx/>
              <a:buNone/>
            </a:pPr>
            <a:r>
              <a:rPr lang="en-GB" altLang="en-US"/>
              <a:t>Article 3</a:t>
            </a:r>
          </a:p>
        </p:txBody>
      </p:sp>
      <p:sp>
        <p:nvSpPr>
          <p:cNvPr id="50188" name="AutoShape 6"/>
          <p:cNvSpPr>
            <a:spLocks noChangeArrowheads="1"/>
          </p:cNvSpPr>
          <p:nvPr/>
        </p:nvSpPr>
        <p:spPr bwMode="auto">
          <a:xfrm>
            <a:off x="250825" y="3092450"/>
            <a:ext cx="2305050" cy="504825"/>
          </a:xfrm>
          <a:prstGeom prst="roundRect">
            <a:avLst>
              <a:gd name="adj" fmla="val 16667"/>
            </a:avLst>
          </a:prstGeom>
          <a:solidFill>
            <a:srgbClr val="ABE9FF"/>
          </a:solidFill>
          <a:ln w="50800" cap="sq">
            <a:noFill/>
            <a:prstDash val="solid"/>
            <a:round/>
            <a:headEnd type="none" w="sm" len="sm"/>
            <a:tailEnd type="none" w="sm" len="sm"/>
          </a:ln>
        </p:spPr>
        <p:txBody>
          <a:bodyPr lIns="90000" tIns="90000" rIns="90000" bIns="90000" anchor="ct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algn="ctr" eaLnBrk="1" hangingPunct="1">
              <a:spcBef>
                <a:spcPct val="0"/>
              </a:spcBef>
              <a:buFontTx/>
              <a:buNone/>
            </a:pPr>
            <a:r>
              <a:rPr lang="en-GB" altLang="en-US"/>
              <a:t>Article 5</a:t>
            </a:r>
          </a:p>
        </p:txBody>
      </p:sp>
      <p:sp>
        <p:nvSpPr>
          <p:cNvPr id="50189" name="AutoShape 6"/>
          <p:cNvSpPr>
            <a:spLocks noChangeArrowheads="1"/>
          </p:cNvSpPr>
          <p:nvPr/>
        </p:nvSpPr>
        <p:spPr bwMode="auto">
          <a:xfrm>
            <a:off x="250825" y="3692525"/>
            <a:ext cx="2305050" cy="504825"/>
          </a:xfrm>
          <a:prstGeom prst="roundRect">
            <a:avLst>
              <a:gd name="adj" fmla="val 16667"/>
            </a:avLst>
          </a:prstGeom>
          <a:solidFill>
            <a:srgbClr val="ABE9FF"/>
          </a:solidFill>
          <a:ln w="50800" cap="sq">
            <a:noFill/>
            <a:prstDash val="solid"/>
            <a:round/>
            <a:headEnd type="none" w="sm" len="sm"/>
            <a:tailEnd type="none" w="sm" len="sm"/>
          </a:ln>
        </p:spPr>
        <p:txBody>
          <a:bodyPr lIns="90000" tIns="90000" rIns="90000" bIns="90000" anchor="ct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algn="ctr" eaLnBrk="1" hangingPunct="1">
              <a:spcBef>
                <a:spcPct val="0"/>
              </a:spcBef>
              <a:buFontTx/>
              <a:buNone/>
            </a:pPr>
            <a:r>
              <a:rPr lang="en-GB" altLang="en-US"/>
              <a:t>Article 6</a:t>
            </a:r>
          </a:p>
        </p:txBody>
      </p:sp>
      <p:sp>
        <p:nvSpPr>
          <p:cNvPr id="50190" name="AutoShape 6"/>
          <p:cNvSpPr>
            <a:spLocks noChangeArrowheads="1"/>
          </p:cNvSpPr>
          <p:nvPr/>
        </p:nvSpPr>
        <p:spPr bwMode="auto">
          <a:xfrm>
            <a:off x="250825" y="4292600"/>
            <a:ext cx="2305050" cy="503238"/>
          </a:xfrm>
          <a:prstGeom prst="roundRect">
            <a:avLst>
              <a:gd name="adj" fmla="val 16667"/>
            </a:avLst>
          </a:prstGeom>
          <a:solidFill>
            <a:srgbClr val="ABE9FF"/>
          </a:solidFill>
          <a:ln w="50800" cap="sq">
            <a:noFill/>
            <a:prstDash val="solid"/>
            <a:round/>
            <a:headEnd type="none" w="sm" len="sm"/>
            <a:tailEnd type="none" w="sm" len="sm"/>
          </a:ln>
        </p:spPr>
        <p:txBody>
          <a:bodyPr lIns="90000" tIns="90000" rIns="90000" bIns="90000" anchor="ct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algn="ctr" eaLnBrk="1" hangingPunct="1">
              <a:spcBef>
                <a:spcPct val="0"/>
              </a:spcBef>
              <a:buFontTx/>
              <a:buNone/>
            </a:pPr>
            <a:r>
              <a:rPr lang="en-GB" altLang="en-US"/>
              <a:t>Article 7</a:t>
            </a:r>
          </a:p>
        </p:txBody>
      </p:sp>
      <p:sp>
        <p:nvSpPr>
          <p:cNvPr id="50191" name="AutoShape 6"/>
          <p:cNvSpPr>
            <a:spLocks noChangeArrowheads="1"/>
          </p:cNvSpPr>
          <p:nvPr/>
        </p:nvSpPr>
        <p:spPr bwMode="auto">
          <a:xfrm>
            <a:off x="250825" y="4892675"/>
            <a:ext cx="2305050" cy="503238"/>
          </a:xfrm>
          <a:prstGeom prst="roundRect">
            <a:avLst>
              <a:gd name="adj" fmla="val 16667"/>
            </a:avLst>
          </a:prstGeom>
          <a:solidFill>
            <a:srgbClr val="ABE9FF"/>
          </a:solidFill>
          <a:ln w="50800" cap="sq">
            <a:noFill/>
            <a:prstDash val="solid"/>
            <a:round/>
            <a:headEnd type="none" w="sm" len="sm"/>
            <a:tailEnd type="none" w="sm" len="sm"/>
          </a:ln>
        </p:spPr>
        <p:txBody>
          <a:bodyPr lIns="90000" tIns="90000" rIns="90000" bIns="90000" anchor="ctr"/>
          <a:lstStyle>
            <a:lvl1pPr eaLnBrk="0" hangingPunct="0">
              <a:spcBef>
                <a:spcPct val="20000"/>
              </a:spcBef>
              <a:buFont typeface="Arial" charset="0"/>
              <a:buChar char="●"/>
              <a:defRPr sz="2200" b="1">
                <a:solidFill>
                  <a:schemeClr val="tx1"/>
                </a:solidFill>
                <a:latin typeface="Arial" charset="0"/>
              </a:defRPr>
            </a:lvl1pPr>
            <a:lvl2pPr marL="742950" indent="-285750" eaLnBrk="0" hangingPunct="0">
              <a:spcBef>
                <a:spcPct val="20000"/>
              </a:spcBef>
              <a:buFont typeface="Arial" charset="0"/>
              <a:buChar char="●"/>
              <a:defRPr sz="2200" b="1">
                <a:solidFill>
                  <a:schemeClr val="tx1"/>
                </a:solidFill>
                <a:latin typeface="Arial" charset="0"/>
              </a:defRPr>
            </a:lvl2pPr>
            <a:lvl3pPr marL="1143000" indent="-228600" eaLnBrk="0" hangingPunct="0">
              <a:spcBef>
                <a:spcPct val="20000"/>
              </a:spcBef>
              <a:buFont typeface="Arial" charset="0"/>
              <a:buChar char="●"/>
              <a:defRPr sz="2200" b="1">
                <a:solidFill>
                  <a:schemeClr val="tx1"/>
                </a:solidFill>
                <a:latin typeface="Arial" charset="0"/>
              </a:defRPr>
            </a:lvl3pPr>
            <a:lvl4pPr marL="1600200" indent="-228600" eaLnBrk="0" hangingPunct="0">
              <a:spcBef>
                <a:spcPct val="20000"/>
              </a:spcBef>
              <a:buFont typeface="Arial" charset="0"/>
              <a:buChar char="●"/>
              <a:defRPr sz="2200" b="1">
                <a:solidFill>
                  <a:schemeClr val="tx1"/>
                </a:solidFill>
                <a:latin typeface="Arial" charset="0"/>
              </a:defRPr>
            </a:lvl4pPr>
            <a:lvl5pPr marL="2057400" indent="-228600" eaLnBrk="0" hangingPunct="0">
              <a:spcBef>
                <a:spcPct val="20000"/>
              </a:spcBef>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Font typeface="Arial" charset="0"/>
              <a:buChar char="●"/>
              <a:defRPr sz="2200" b="1">
                <a:solidFill>
                  <a:schemeClr val="tx1"/>
                </a:solidFill>
                <a:latin typeface="Arial" charset="0"/>
              </a:defRPr>
            </a:lvl9pPr>
          </a:lstStyle>
          <a:p>
            <a:pPr algn="ctr" eaLnBrk="1" hangingPunct="1">
              <a:spcBef>
                <a:spcPct val="0"/>
              </a:spcBef>
              <a:buFontTx/>
              <a:buNone/>
            </a:pPr>
            <a:r>
              <a:rPr lang="en-GB" altLang="en-US"/>
              <a:t>Article 14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xmlns="" id="{9EDAEABD-B5DC-4914-ABB4-85AEF003D77C}"/>
              </a:ext>
            </a:extLst>
          </p:cNvPr>
          <p:cNvSpPr/>
          <p:nvPr/>
        </p:nvSpPr>
        <p:spPr>
          <a:xfrm>
            <a:off x="269258" y="2516409"/>
            <a:ext cx="7543101" cy="1825181"/>
          </a:xfrm>
          <a:prstGeom prst="roundRect">
            <a:avLst/>
          </a:prstGeom>
          <a:solidFill>
            <a:srgbClr val="ABE9FF"/>
          </a:solidFill>
          <a:ln w="38100">
            <a:solidFill>
              <a:srgbClr val="ABE9FF"/>
            </a:solid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2" name="Title 1"/>
          <p:cNvSpPr>
            <a:spLocks noGrp="1"/>
          </p:cNvSpPr>
          <p:nvPr>
            <p:ph type="title"/>
          </p:nvPr>
        </p:nvSpPr>
        <p:spPr/>
        <p:txBody>
          <a:bodyPr/>
          <a:lstStyle/>
          <a:p>
            <a:r>
              <a:rPr lang="en-GB" dirty="0"/>
              <a:t>Data Protection Act</a:t>
            </a:r>
          </a:p>
        </p:txBody>
      </p:sp>
      <p:sp>
        <p:nvSpPr>
          <p:cNvPr id="5" name="Rounded Rectangle 4"/>
          <p:cNvSpPr/>
          <p:nvPr/>
        </p:nvSpPr>
        <p:spPr>
          <a:xfrm>
            <a:off x="323528" y="1933858"/>
            <a:ext cx="6048672" cy="476726"/>
          </a:xfrm>
          <a:prstGeom prst="roundRect">
            <a:avLst/>
          </a:prstGeom>
          <a:noFill/>
        </p:spPr>
        <p:txBody>
          <a:bodyPr wrap="square" anchor="ctr">
            <a:spAutoFit/>
          </a:bodyPr>
          <a:lstStyle/>
          <a:p>
            <a:pPr lvl="0" eaLnBrk="0" fontAlgn="base" hangingPunct="0">
              <a:spcBef>
                <a:spcPct val="20000"/>
              </a:spcBef>
              <a:spcAft>
                <a:spcPct val="0"/>
              </a:spcAft>
              <a:buClr>
                <a:srgbClr val="00B0F0"/>
              </a:buClr>
            </a:pPr>
            <a:r>
              <a:rPr lang="en-GB" sz="2200" b="1" kern="0" dirty="0">
                <a:solidFill>
                  <a:schemeClr val="tx1"/>
                </a:solidFill>
                <a:latin typeface="Arial" pitchFamily="34" charset="0"/>
              </a:rPr>
              <a:t>Data Protection Act</a:t>
            </a:r>
          </a:p>
        </p:txBody>
      </p:sp>
      <p:sp>
        <p:nvSpPr>
          <p:cNvPr id="3" name="Rounded Rectangle 2"/>
          <p:cNvSpPr/>
          <p:nvPr/>
        </p:nvSpPr>
        <p:spPr>
          <a:xfrm>
            <a:off x="269258" y="2553866"/>
            <a:ext cx="7543101" cy="1750266"/>
          </a:xfrm>
          <a:prstGeom prst="roundRect">
            <a:avLst/>
          </a:prstGeom>
          <a:noFill/>
          <a:ln w="38100">
            <a:noFill/>
          </a:ln>
        </p:spPr>
        <p:txBody>
          <a:bodyPr wrap="square" anchor="ctr">
            <a:spAutoFit/>
          </a:bodyPr>
          <a:lstStyle/>
          <a:p>
            <a:pPr marL="342900" lvl="0" indent="-342900" eaLnBrk="0" fontAlgn="base" hangingPunct="0">
              <a:spcBef>
                <a:spcPct val="20000"/>
              </a:spcBef>
              <a:spcAft>
                <a:spcPct val="0"/>
              </a:spcAft>
              <a:buClr>
                <a:srgbClr val="00B0F0"/>
              </a:buClr>
              <a:buFont typeface="Arial" panose="020B0604020202020204" pitchFamily="34" charset="0"/>
              <a:buChar char="●"/>
            </a:pPr>
            <a:r>
              <a:rPr lang="en-GB" sz="2200" b="1" kern="0" dirty="0">
                <a:solidFill>
                  <a:srgbClr val="000000"/>
                </a:solidFill>
                <a:latin typeface="Arial" pitchFamily="34" charset="0"/>
              </a:rPr>
              <a:t>Control of data (images)</a:t>
            </a:r>
          </a:p>
          <a:p>
            <a:pPr marL="342900" indent="-342900" eaLnBrk="0" hangingPunct="0">
              <a:spcBef>
                <a:spcPct val="20000"/>
              </a:spcBef>
              <a:buClr>
                <a:srgbClr val="00B0F0"/>
              </a:buClr>
              <a:buFont typeface="Arial" panose="020B0604020202020204" pitchFamily="34" charset="0"/>
              <a:buChar char="●"/>
            </a:pPr>
            <a:r>
              <a:rPr lang="en-GB" sz="2200" kern="0" dirty="0">
                <a:solidFill>
                  <a:srgbClr val="000000"/>
                </a:solidFill>
                <a:latin typeface="Arial" pitchFamily="34" charset="0"/>
              </a:rPr>
              <a:t>Collection of images in public, </a:t>
            </a:r>
            <a:br>
              <a:rPr lang="en-GB" sz="2200" kern="0" dirty="0">
                <a:solidFill>
                  <a:srgbClr val="000000"/>
                </a:solidFill>
                <a:latin typeface="Arial" pitchFamily="34" charset="0"/>
              </a:rPr>
            </a:br>
            <a:r>
              <a:rPr lang="en-GB" sz="2200" kern="0" dirty="0">
                <a:solidFill>
                  <a:srgbClr val="000000"/>
                </a:solidFill>
                <a:latin typeface="Arial" pitchFamily="34" charset="0"/>
              </a:rPr>
              <a:t>code of practice</a:t>
            </a:r>
          </a:p>
          <a:p>
            <a:pPr marL="342900" indent="-342900" eaLnBrk="0" hangingPunct="0">
              <a:spcBef>
                <a:spcPct val="20000"/>
              </a:spcBef>
              <a:buClr>
                <a:srgbClr val="00B0F0"/>
              </a:buClr>
              <a:buFont typeface="Arial" panose="020B0604020202020204" pitchFamily="34" charset="0"/>
              <a:buChar char="●"/>
            </a:pPr>
            <a:r>
              <a:rPr lang="en-GB" sz="2200" kern="0" dirty="0">
                <a:solidFill>
                  <a:srgbClr val="000000"/>
                </a:solidFill>
                <a:latin typeface="Arial" pitchFamily="34" charset="0"/>
              </a:rPr>
              <a:t>6 principles of data protection.</a:t>
            </a:r>
          </a:p>
        </p:txBody>
      </p:sp>
    </p:spTree>
    <p:extLst>
      <p:ext uri="{BB962C8B-B14F-4D97-AF65-F5344CB8AC3E}">
        <p14:creationId xmlns:p14="http://schemas.microsoft.com/office/powerpoint/2010/main" val="2915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717AD-98A1-4774-9820-329E7498F647}"/>
              </a:ext>
            </a:extLst>
          </p:cNvPr>
          <p:cNvSpPr>
            <a:spLocks noGrp="1"/>
          </p:cNvSpPr>
          <p:nvPr>
            <p:ph type="title"/>
          </p:nvPr>
        </p:nvSpPr>
        <p:spPr/>
        <p:txBody>
          <a:bodyPr/>
          <a:lstStyle/>
          <a:p>
            <a:r>
              <a:rPr lang="en-US" dirty="0"/>
              <a:t>Data Protection Principles</a:t>
            </a:r>
            <a:endParaRPr lang="en-GB" dirty="0"/>
          </a:p>
        </p:txBody>
      </p:sp>
      <p:sp>
        <p:nvSpPr>
          <p:cNvPr id="4" name="Rounded Rectangle 3">
            <a:extLst>
              <a:ext uri="{FF2B5EF4-FFF2-40B4-BE49-F238E27FC236}">
                <a16:creationId xmlns:a16="http://schemas.microsoft.com/office/drawing/2014/main" xmlns="" id="{FD065D6B-FC54-4665-AAB7-CB8CCC57E763}"/>
              </a:ext>
            </a:extLst>
          </p:cNvPr>
          <p:cNvSpPr/>
          <p:nvPr/>
        </p:nvSpPr>
        <p:spPr>
          <a:xfrm>
            <a:off x="430970" y="1683682"/>
            <a:ext cx="8245486" cy="476726"/>
          </a:xfrm>
          <a:prstGeom prst="roundRect">
            <a:avLst/>
          </a:prstGeom>
          <a:solidFill>
            <a:srgbClr val="ABE9FF"/>
          </a:solidFill>
        </p:spPr>
        <p:txBody>
          <a:bodyPr wrap="square" anchor="ctr">
            <a:spAutoFit/>
          </a:bodyPr>
          <a:lstStyle/>
          <a:p>
            <a:pPr marL="0" indent="0" algn="ctr">
              <a:buNone/>
            </a:pPr>
            <a:r>
              <a:rPr lang="en-GB" sz="2200" dirty="0">
                <a:solidFill>
                  <a:schemeClr val="tx1"/>
                </a:solidFill>
              </a:rPr>
              <a:t>(a) </a:t>
            </a:r>
            <a:r>
              <a:rPr lang="en-GB" sz="2200" b="0" dirty="0">
                <a:solidFill>
                  <a:schemeClr val="tx1"/>
                </a:solidFill>
              </a:rPr>
              <a:t>Processed lawfully, fairly and in a transparent manner</a:t>
            </a:r>
          </a:p>
        </p:txBody>
      </p:sp>
      <p:sp>
        <p:nvSpPr>
          <p:cNvPr id="5" name="Rounded Rectangle 3">
            <a:extLst>
              <a:ext uri="{FF2B5EF4-FFF2-40B4-BE49-F238E27FC236}">
                <a16:creationId xmlns:a16="http://schemas.microsoft.com/office/drawing/2014/main" xmlns="" id="{AD3E2946-4C46-454D-B009-1A413E6B4395}"/>
              </a:ext>
            </a:extLst>
          </p:cNvPr>
          <p:cNvSpPr/>
          <p:nvPr/>
        </p:nvSpPr>
        <p:spPr>
          <a:xfrm>
            <a:off x="430970" y="2583891"/>
            <a:ext cx="8245486" cy="1225868"/>
          </a:xfrm>
          <a:prstGeom prst="roundRect">
            <a:avLst/>
          </a:prstGeom>
          <a:solidFill>
            <a:schemeClr val="bg1">
              <a:lumMod val="85000"/>
            </a:schemeClr>
          </a:solidFill>
          <a:ln w="28575">
            <a:solidFill>
              <a:schemeClr val="tx1"/>
            </a:solidFill>
          </a:ln>
        </p:spPr>
        <p:txBody>
          <a:bodyPr wrap="square" anchor="ctr">
            <a:spAutoFit/>
          </a:bodyPr>
          <a:lstStyle/>
          <a:p>
            <a:pPr marL="0" indent="0" algn="ctr">
              <a:buNone/>
            </a:pPr>
            <a:r>
              <a:rPr lang="en-GB" sz="2200" dirty="0">
                <a:solidFill>
                  <a:schemeClr val="tx1"/>
                </a:solidFill>
              </a:rPr>
              <a:t>(b) </a:t>
            </a:r>
            <a:r>
              <a:rPr lang="en-GB" sz="2200" b="0" dirty="0">
                <a:solidFill>
                  <a:schemeClr val="tx1"/>
                </a:solidFill>
              </a:rPr>
              <a:t>Collected for specified, explicit and legitimate purposes and not further processed in a manner that is incompatible with those purposes</a:t>
            </a:r>
          </a:p>
        </p:txBody>
      </p:sp>
      <p:sp>
        <p:nvSpPr>
          <p:cNvPr id="6" name="Rounded Rectangle 3">
            <a:extLst>
              <a:ext uri="{FF2B5EF4-FFF2-40B4-BE49-F238E27FC236}">
                <a16:creationId xmlns:a16="http://schemas.microsoft.com/office/drawing/2014/main" xmlns="" id="{4EB99097-B23B-48D1-8C14-66F570B98B70}"/>
              </a:ext>
            </a:extLst>
          </p:cNvPr>
          <p:cNvSpPr/>
          <p:nvPr/>
        </p:nvSpPr>
        <p:spPr>
          <a:xfrm>
            <a:off x="430970" y="4255140"/>
            <a:ext cx="8245486" cy="851297"/>
          </a:xfrm>
          <a:prstGeom prst="roundRect">
            <a:avLst/>
          </a:prstGeom>
          <a:solidFill>
            <a:srgbClr val="ABE9FF"/>
          </a:solidFill>
        </p:spPr>
        <p:txBody>
          <a:bodyPr wrap="square" anchor="ctr">
            <a:spAutoFit/>
          </a:bodyPr>
          <a:lstStyle/>
          <a:p>
            <a:pPr marL="0" indent="0" algn="ctr">
              <a:buNone/>
            </a:pPr>
            <a:r>
              <a:rPr lang="en-GB" sz="2200" dirty="0">
                <a:solidFill>
                  <a:schemeClr val="tx1"/>
                </a:solidFill>
              </a:rPr>
              <a:t>(c) </a:t>
            </a:r>
            <a:r>
              <a:rPr lang="en-GB" sz="2200" b="0" dirty="0">
                <a:solidFill>
                  <a:schemeClr val="tx1"/>
                </a:solidFill>
              </a:rPr>
              <a:t>Adequate, relevant and limited to what is necessary in relation to the purposes for which they are processed.</a:t>
            </a:r>
          </a:p>
        </p:txBody>
      </p:sp>
    </p:spTree>
    <p:extLst>
      <p:ext uri="{BB962C8B-B14F-4D97-AF65-F5344CB8AC3E}">
        <p14:creationId xmlns:p14="http://schemas.microsoft.com/office/powerpoint/2010/main" val="277078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C5B9DBD-2FDD-4114-A452-FCE954C26D07}"/>
              </a:ext>
            </a:extLst>
          </p:cNvPr>
          <p:cNvSpPr>
            <a:spLocks noGrp="1"/>
          </p:cNvSpPr>
          <p:nvPr>
            <p:ph type="title"/>
          </p:nvPr>
        </p:nvSpPr>
        <p:spPr/>
        <p:txBody>
          <a:bodyPr/>
          <a:lstStyle/>
          <a:p>
            <a:r>
              <a:rPr lang="en-US" dirty="0"/>
              <a:t>Data Protection Principles cont.</a:t>
            </a:r>
            <a:endParaRPr lang="en-GB" dirty="0"/>
          </a:p>
        </p:txBody>
      </p:sp>
      <p:sp>
        <p:nvSpPr>
          <p:cNvPr id="5" name="Rounded Rectangle 3">
            <a:extLst>
              <a:ext uri="{FF2B5EF4-FFF2-40B4-BE49-F238E27FC236}">
                <a16:creationId xmlns:a16="http://schemas.microsoft.com/office/drawing/2014/main" xmlns="" id="{EC22212B-722E-4963-829B-F05CEEA58C15}"/>
              </a:ext>
            </a:extLst>
          </p:cNvPr>
          <p:cNvSpPr/>
          <p:nvPr/>
        </p:nvSpPr>
        <p:spPr>
          <a:xfrm>
            <a:off x="449257" y="1920414"/>
            <a:ext cx="8245486" cy="476726"/>
          </a:xfrm>
          <a:prstGeom prst="roundRect">
            <a:avLst/>
          </a:prstGeom>
          <a:solidFill>
            <a:schemeClr val="bg1">
              <a:lumMod val="85000"/>
            </a:schemeClr>
          </a:solidFill>
          <a:ln w="28575">
            <a:solidFill>
              <a:schemeClr val="tx1"/>
            </a:solidFill>
          </a:ln>
        </p:spPr>
        <p:txBody>
          <a:bodyPr wrap="square" anchor="ctr">
            <a:spAutoFit/>
          </a:bodyPr>
          <a:lstStyle/>
          <a:p>
            <a:pPr marL="0" indent="0" algn="ctr">
              <a:buNone/>
            </a:pPr>
            <a:r>
              <a:rPr lang="en-GB" sz="2200" dirty="0">
                <a:solidFill>
                  <a:schemeClr val="tx1"/>
                </a:solidFill>
              </a:rPr>
              <a:t>(d) </a:t>
            </a:r>
            <a:r>
              <a:rPr lang="en-GB" sz="2200" b="0" dirty="0">
                <a:solidFill>
                  <a:schemeClr val="tx1"/>
                </a:solidFill>
              </a:rPr>
              <a:t>Accurate and, where necessary, kept up to date</a:t>
            </a:r>
            <a:endParaRPr lang="en-GB" sz="2200" dirty="0">
              <a:solidFill>
                <a:schemeClr val="tx1"/>
              </a:solidFill>
            </a:endParaRPr>
          </a:p>
        </p:txBody>
      </p:sp>
      <p:sp>
        <p:nvSpPr>
          <p:cNvPr id="6" name="Rounded Rectangle 3">
            <a:extLst>
              <a:ext uri="{FF2B5EF4-FFF2-40B4-BE49-F238E27FC236}">
                <a16:creationId xmlns:a16="http://schemas.microsoft.com/office/drawing/2014/main" xmlns="" id="{E323FC87-E32E-434D-A796-3113F10E749E}"/>
              </a:ext>
            </a:extLst>
          </p:cNvPr>
          <p:cNvSpPr/>
          <p:nvPr/>
        </p:nvSpPr>
        <p:spPr>
          <a:xfrm>
            <a:off x="449257" y="2825284"/>
            <a:ext cx="8245486" cy="1225868"/>
          </a:xfrm>
          <a:prstGeom prst="roundRect">
            <a:avLst/>
          </a:prstGeom>
          <a:solidFill>
            <a:srgbClr val="ABE9FF"/>
          </a:solidFill>
        </p:spPr>
        <p:txBody>
          <a:bodyPr wrap="square" anchor="ctr">
            <a:spAutoFit/>
          </a:bodyPr>
          <a:lstStyle/>
          <a:p>
            <a:pPr marL="0" indent="0" algn="ctr">
              <a:buNone/>
            </a:pPr>
            <a:r>
              <a:rPr lang="en-GB" sz="2200" dirty="0">
                <a:solidFill>
                  <a:schemeClr val="tx1"/>
                </a:solidFill>
              </a:rPr>
              <a:t>(e) </a:t>
            </a:r>
            <a:r>
              <a:rPr lang="en-GB" sz="2200" b="0" dirty="0">
                <a:solidFill>
                  <a:schemeClr val="tx1"/>
                </a:solidFill>
              </a:rPr>
              <a:t>Kept in a form which permits identification of data subjects for no longer than is necessary for the purposes for which the personal data are processed</a:t>
            </a:r>
          </a:p>
        </p:txBody>
      </p:sp>
      <p:sp>
        <p:nvSpPr>
          <p:cNvPr id="7" name="Rounded Rectangle 3">
            <a:extLst>
              <a:ext uri="{FF2B5EF4-FFF2-40B4-BE49-F238E27FC236}">
                <a16:creationId xmlns:a16="http://schemas.microsoft.com/office/drawing/2014/main" xmlns="" id="{C0D74151-3832-47A5-B0B0-F04F3CB1AF1D}"/>
              </a:ext>
            </a:extLst>
          </p:cNvPr>
          <p:cNvSpPr/>
          <p:nvPr/>
        </p:nvSpPr>
        <p:spPr>
          <a:xfrm>
            <a:off x="449257" y="4399156"/>
            <a:ext cx="8245486" cy="851297"/>
          </a:xfrm>
          <a:prstGeom prst="roundRect">
            <a:avLst/>
          </a:prstGeom>
          <a:solidFill>
            <a:schemeClr val="bg1">
              <a:lumMod val="85000"/>
            </a:schemeClr>
          </a:solidFill>
          <a:ln w="28575">
            <a:solidFill>
              <a:schemeClr val="tx1"/>
            </a:solidFill>
          </a:ln>
        </p:spPr>
        <p:txBody>
          <a:bodyPr wrap="square" anchor="ctr">
            <a:spAutoFit/>
          </a:bodyPr>
          <a:lstStyle/>
          <a:p>
            <a:pPr marL="0" indent="0" algn="ctr">
              <a:buNone/>
            </a:pPr>
            <a:r>
              <a:rPr lang="en-GB" sz="2200" dirty="0">
                <a:solidFill>
                  <a:schemeClr val="tx1"/>
                </a:solidFill>
              </a:rPr>
              <a:t>(f) </a:t>
            </a:r>
            <a:r>
              <a:rPr lang="en-GB" sz="2200" b="0" dirty="0">
                <a:solidFill>
                  <a:schemeClr val="tx1"/>
                </a:solidFill>
              </a:rPr>
              <a:t>Processed in a manner that ensures appropriate </a:t>
            </a:r>
          </a:p>
          <a:p>
            <a:pPr marL="0" indent="0" algn="ctr">
              <a:buNone/>
            </a:pPr>
            <a:r>
              <a:rPr lang="en-GB" sz="2200" b="0" dirty="0">
                <a:solidFill>
                  <a:schemeClr val="tx1"/>
                </a:solidFill>
              </a:rPr>
              <a:t>security of the personal data.</a:t>
            </a:r>
            <a:endParaRPr lang="en-GB" sz="2200" dirty="0">
              <a:solidFill>
                <a:schemeClr val="tx1"/>
              </a:solidFill>
            </a:endParaRPr>
          </a:p>
        </p:txBody>
      </p:sp>
    </p:spTree>
    <p:extLst>
      <p:ext uri="{BB962C8B-B14F-4D97-AF65-F5344CB8AC3E}">
        <p14:creationId xmlns:p14="http://schemas.microsoft.com/office/powerpoint/2010/main" val="205450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xmlns="" id="{9FB7DE72-0794-46CA-B999-E63E33E3E130}"/>
              </a:ext>
            </a:extLst>
          </p:cNvPr>
          <p:cNvSpPr/>
          <p:nvPr/>
        </p:nvSpPr>
        <p:spPr>
          <a:xfrm>
            <a:off x="251520" y="1340768"/>
            <a:ext cx="8219156" cy="4522089"/>
          </a:xfrm>
          <a:prstGeom prst="roundRect">
            <a:avLst>
              <a:gd name="adj" fmla="val 13347"/>
            </a:avLst>
          </a:prstGeom>
          <a:solidFill>
            <a:srgbClr val="ABE9FF"/>
          </a:solidFill>
          <a:ln w="38100">
            <a:solidFill>
              <a:srgbClr val="ABE9FF"/>
            </a:solid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3" name="Title 2">
            <a:extLst>
              <a:ext uri="{FF2B5EF4-FFF2-40B4-BE49-F238E27FC236}">
                <a16:creationId xmlns:a16="http://schemas.microsoft.com/office/drawing/2014/main" xmlns="" id="{72C0F697-F392-4DBC-A35A-FAF355D4B9AD}"/>
              </a:ext>
            </a:extLst>
          </p:cNvPr>
          <p:cNvSpPr>
            <a:spLocks noGrp="1"/>
          </p:cNvSpPr>
          <p:nvPr>
            <p:ph type="title"/>
          </p:nvPr>
        </p:nvSpPr>
        <p:spPr/>
        <p:txBody>
          <a:bodyPr/>
          <a:lstStyle/>
          <a:p>
            <a:r>
              <a:rPr lang="en-US" dirty="0"/>
              <a:t>Body-worn cameras (BWC)</a:t>
            </a:r>
            <a:endParaRPr lang="en-GB" dirty="0"/>
          </a:p>
        </p:txBody>
      </p:sp>
      <p:sp>
        <p:nvSpPr>
          <p:cNvPr id="4" name="Content Placeholder 3">
            <a:extLst>
              <a:ext uri="{FF2B5EF4-FFF2-40B4-BE49-F238E27FC236}">
                <a16:creationId xmlns:a16="http://schemas.microsoft.com/office/drawing/2014/main" xmlns="" id="{C2981C81-7950-400A-807F-6686E84097CF}"/>
              </a:ext>
            </a:extLst>
          </p:cNvPr>
          <p:cNvSpPr>
            <a:spLocks noGrp="1"/>
          </p:cNvSpPr>
          <p:nvPr>
            <p:ph idx="1"/>
          </p:nvPr>
        </p:nvSpPr>
        <p:spPr>
          <a:xfrm>
            <a:off x="251520" y="1333560"/>
            <a:ext cx="6120680" cy="4536504"/>
          </a:xfrm>
          <a:prstGeom prst="roundRect">
            <a:avLst>
              <a:gd name="adj" fmla="val 14124"/>
            </a:avLst>
          </a:prstGeom>
          <a:noFill/>
        </p:spPr>
        <p:txBody>
          <a:bodyPr anchor="ctr"/>
          <a:lstStyle/>
          <a:p>
            <a:r>
              <a:rPr lang="en-US" dirty="0"/>
              <a:t>The wearer does not require a CCTV operator </a:t>
            </a:r>
            <a:r>
              <a:rPr lang="en-US" dirty="0" err="1"/>
              <a:t>licence</a:t>
            </a:r>
            <a:endParaRPr lang="en-US" dirty="0"/>
          </a:p>
          <a:p>
            <a:r>
              <a:rPr lang="en-US" dirty="0"/>
              <a:t>Must be clearly visible to the person(s) it is recording</a:t>
            </a:r>
          </a:p>
          <a:p>
            <a:r>
              <a:rPr lang="en-US" dirty="0"/>
              <a:t>Images must be downloaded by an </a:t>
            </a:r>
            <a:r>
              <a:rPr lang="en-US" dirty="0" err="1"/>
              <a:t>authorised</a:t>
            </a:r>
            <a:r>
              <a:rPr lang="en-US" dirty="0"/>
              <a:t> person</a:t>
            </a:r>
          </a:p>
          <a:p>
            <a:r>
              <a:rPr lang="en-US" dirty="0"/>
              <a:t>Images must be stored securely on an approved system</a:t>
            </a:r>
          </a:p>
          <a:p>
            <a:r>
              <a:rPr lang="en-US" dirty="0"/>
              <a:t>Camera does not replace the need to complete your notebook or company documentation, e.g. incident reports.</a:t>
            </a:r>
            <a:endParaRPr lang="en-GB" dirty="0"/>
          </a:p>
        </p:txBody>
      </p:sp>
    </p:spTree>
    <p:extLst>
      <p:ext uri="{BB962C8B-B14F-4D97-AF65-F5344CB8AC3E}">
        <p14:creationId xmlns:p14="http://schemas.microsoft.com/office/powerpoint/2010/main" val="180471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C6AF2BB8-B9B3-0A40-8DF1-FFEB2499135C}"/>
              </a:ext>
            </a:extLst>
          </p:cNvPr>
          <p:cNvSpPr txBox="1"/>
          <p:nvPr/>
        </p:nvSpPr>
        <p:spPr>
          <a:xfrm>
            <a:off x="902644" y="1760813"/>
            <a:ext cx="7977518" cy="430887"/>
          </a:xfrm>
          <a:prstGeom prst="rect">
            <a:avLst/>
          </a:prstGeom>
          <a:noFill/>
        </p:spPr>
        <p:txBody>
          <a:bodyPr wrap="square" rtlCol="0">
            <a:spAutoFit/>
          </a:bodyPr>
          <a:lstStyle/>
          <a:p>
            <a:pPr>
              <a:spcBef>
                <a:spcPts val="600"/>
              </a:spcBef>
              <a:buClr>
                <a:srgbClr val="00B0F0"/>
              </a:buClr>
              <a:tabLst>
                <a:tab pos="304800" algn="l"/>
              </a:tabLst>
            </a:pPr>
            <a:r>
              <a:rPr lang="en-US" sz="2200" dirty="0">
                <a:solidFill>
                  <a:srgbClr val="000000"/>
                </a:solidFill>
              </a:rPr>
              <a:t>Describe civil law and criminal law.</a:t>
            </a:r>
          </a:p>
        </p:txBody>
      </p:sp>
      <p:sp>
        <p:nvSpPr>
          <p:cNvPr id="17" name="Oval 16">
            <a:extLst>
              <a:ext uri="{FF2B5EF4-FFF2-40B4-BE49-F238E27FC236}">
                <a16:creationId xmlns:a16="http://schemas.microsoft.com/office/drawing/2014/main" xmlns="" id="{574EB85C-4CB8-904E-A22D-F0941F88F93B}"/>
              </a:ext>
            </a:extLst>
          </p:cNvPr>
          <p:cNvSpPr/>
          <p:nvPr/>
        </p:nvSpPr>
        <p:spPr bwMode="auto">
          <a:xfrm>
            <a:off x="251520" y="1723792"/>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8" name="Rounded Rectangle 17">
            <a:extLst>
              <a:ext uri="{FF2B5EF4-FFF2-40B4-BE49-F238E27FC236}">
                <a16:creationId xmlns:a16="http://schemas.microsoft.com/office/drawing/2014/main" xmlns="" id="{343AEBE5-9DAA-A640-B688-0AC0FD402311}"/>
              </a:ext>
            </a:extLst>
          </p:cNvPr>
          <p:cNvSpPr/>
          <p:nvPr/>
        </p:nvSpPr>
        <p:spPr bwMode="auto">
          <a:xfrm>
            <a:off x="239202" y="2431927"/>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19" name="Group 18">
            <a:extLst>
              <a:ext uri="{FF2B5EF4-FFF2-40B4-BE49-F238E27FC236}">
                <a16:creationId xmlns:a16="http://schemas.microsoft.com/office/drawing/2014/main" xmlns="" id="{7B3695F9-68CF-AB4A-B74A-8ACC9B4F3789}"/>
              </a:ext>
            </a:extLst>
          </p:cNvPr>
          <p:cNvGrpSpPr/>
          <p:nvPr/>
        </p:nvGrpSpPr>
        <p:grpSpPr>
          <a:xfrm>
            <a:off x="395536" y="2620961"/>
            <a:ext cx="8323794" cy="2709314"/>
            <a:chOff x="395536" y="2620961"/>
            <a:chExt cx="8323794" cy="2709314"/>
          </a:xfrm>
        </p:grpSpPr>
        <p:sp>
          <p:nvSpPr>
            <p:cNvPr id="20" name="Rounded Rectangle 19">
              <a:extLst>
                <a:ext uri="{FF2B5EF4-FFF2-40B4-BE49-F238E27FC236}">
                  <a16:creationId xmlns:a16="http://schemas.microsoft.com/office/drawing/2014/main" xmlns="" id="{AF7AA8B8-6649-D84D-A26A-AC20B1F0560B}"/>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21" name="Rounded Rectangle 20">
              <a:extLst>
                <a:ext uri="{FF2B5EF4-FFF2-40B4-BE49-F238E27FC236}">
                  <a16:creationId xmlns:a16="http://schemas.microsoft.com/office/drawing/2014/main" xmlns="" id="{C6C9AE02-8EFB-7140-9C82-861DC3DD5858}"/>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kern="0" dirty="0">
                  <a:solidFill>
                    <a:schemeClr val="tx1"/>
                  </a:solidFill>
                  <a:latin typeface="Arial"/>
                  <a:cs typeface="Arial"/>
                </a:rPr>
                <a:t>Civil law </a:t>
              </a:r>
              <a:endParaRPr lang="en-GB" sz="2000" dirty="0"/>
            </a:p>
          </p:txBody>
        </p:sp>
        <p:cxnSp>
          <p:nvCxnSpPr>
            <p:cNvPr id="22" name="Straight Connector 21">
              <a:extLst>
                <a:ext uri="{FF2B5EF4-FFF2-40B4-BE49-F238E27FC236}">
                  <a16:creationId xmlns:a16="http://schemas.microsoft.com/office/drawing/2014/main" xmlns="" id="{45BE5074-1E69-934B-9D4E-0CB199595226}"/>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Rounded Rectangle 22">
              <a:extLst>
                <a:ext uri="{FF2B5EF4-FFF2-40B4-BE49-F238E27FC236}">
                  <a16:creationId xmlns:a16="http://schemas.microsoft.com/office/drawing/2014/main" xmlns="" id="{03BA75C7-037A-544D-BDA8-01FBF2BC8C46}"/>
                </a:ext>
              </a:extLst>
            </p:cNvPr>
            <p:cNvSpPr/>
            <p:nvPr/>
          </p:nvSpPr>
          <p:spPr bwMode="auto">
            <a:xfrm>
              <a:off x="5546438" y="2639438"/>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sz="2000" kern="0" dirty="0">
                  <a:solidFill>
                    <a:schemeClr val="tx1"/>
                  </a:solidFill>
                  <a:latin typeface="Arial"/>
                  <a:cs typeface="Arial"/>
                </a:rPr>
                <a:t>Criminal law </a:t>
              </a:r>
              <a:endParaRPr lang="en-GB" sz="2000" dirty="0"/>
            </a:p>
          </p:txBody>
        </p:sp>
        <p:cxnSp>
          <p:nvCxnSpPr>
            <p:cNvPr id="24" name="Straight Connector 23">
              <a:extLst>
                <a:ext uri="{FF2B5EF4-FFF2-40B4-BE49-F238E27FC236}">
                  <a16:creationId xmlns:a16="http://schemas.microsoft.com/office/drawing/2014/main" xmlns="" id="{21752988-DC85-454F-954C-CB653C34A35A}"/>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8" name="Rounded Rectangle 4">
            <a:extLst>
              <a:ext uri="{FF2B5EF4-FFF2-40B4-BE49-F238E27FC236}">
                <a16:creationId xmlns:a16="http://schemas.microsoft.com/office/drawing/2014/main" xmlns="" id="{D4063779-F10C-0249-90DF-E5EA5CEA84D5}"/>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9" name="Picture 28">
            <a:extLst>
              <a:ext uri="{FF2B5EF4-FFF2-40B4-BE49-F238E27FC236}">
                <a16:creationId xmlns:a16="http://schemas.microsoft.com/office/drawing/2014/main" xmlns="" id="{002193CB-C685-7647-9BB9-D76819878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0" name="TextBox 29">
            <a:extLst>
              <a:ext uri="{FF2B5EF4-FFF2-40B4-BE49-F238E27FC236}">
                <a16:creationId xmlns:a16="http://schemas.microsoft.com/office/drawing/2014/main" xmlns="" id="{11C9DD50-1210-8741-BB46-E5807A3F390E}"/>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2</a:t>
            </a:r>
          </a:p>
        </p:txBody>
      </p:sp>
    </p:spTree>
    <p:extLst>
      <p:ext uri="{BB962C8B-B14F-4D97-AF65-F5344CB8AC3E}">
        <p14:creationId xmlns:p14="http://schemas.microsoft.com/office/powerpoint/2010/main" val="311856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C6AF2BB8-B9B3-0A40-8DF1-FFEB2499135C}"/>
              </a:ext>
            </a:extLst>
          </p:cNvPr>
          <p:cNvSpPr txBox="1"/>
          <p:nvPr/>
        </p:nvSpPr>
        <p:spPr>
          <a:xfrm>
            <a:off x="902644" y="1760813"/>
            <a:ext cx="7977518" cy="430887"/>
          </a:xfrm>
          <a:prstGeom prst="rect">
            <a:avLst/>
          </a:prstGeom>
          <a:noFill/>
        </p:spPr>
        <p:txBody>
          <a:bodyPr wrap="square" rtlCol="0">
            <a:spAutoFit/>
          </a:bodyPr>
          <a:lstStyle/>
          <a:p>
            <a:pPr>
              <a:spcBef>
                <a:spcPts val="600"/>
              </a:spcBef>
              <a:buClr>
                <a:srgbClr val="00B0F0"/>
              </a:buClr>
              <a:tabLst>
                <a:tab pos="304800" algn="l"/>
              </a:tabLst>
            </a:pPr>
            <a:r>
              <a:rPr lang="en-US" sz="2200" dirty="0">
                <a:solidFill>
                  <a:srgbClr val="000000"/>
                </a:solidFill>
              </a:rPr>
              <a:t>Describe civil law and criminal law.</a:t>
            </a:r>
          </a:p>
        </p:txBody>
      </p:sp>
      <p:sp>
        <p:nvSpPr>
          <p:cNvPr id="17" name="Oval 16">
            <a:extLst>
              <a:ext uri="{FF2B5EF4-FFF2-40B4-BE49-F238E27FC236}">
                <a16:creationId xmlns:a16="http://schemas.microsoft.com/office/drawing/2014/main" xmlns="" id="{574EB85C-4CB8-904E-A22D-F0941F88F93B}"/>
              </a:ext>
            </a:extLst>
          </p:cNvPr>
          <p:cNvSpPr/>
          <p:nvPr/>
        </p:nvSpPr>
        <p:spPr bwMode="auto">
          <a:xfrm>
            <a:off x="251520" y="1723792"/>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8" name="Rounded Rectangle 17">
            <a:extLst>
              <a:ext uri="{FF2B5EF4-FFF2-40B4-BE49-F238E27FC236}">
                <a16:creationId xmlns:a16="http://schemas.microsoft.com/office/drawing/2014/main" xmlns="" id="{343AEBE5-9DAA-A640-B688-0AC0FD402311}"/>
              </a:ext>
            </a:extLst>
          </p:cNvPr>
          <p:cNvSpPr/>
          <p:nvPr/>
        </p:nvSpPr>
        <p:spPr bwMode="auto">
          <a:xfrm>
            <a:off x="239202" y="2431927"/>
            <a:ext cx="8640960" cy="3087068"/>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grpSp>
        <p:nvGrpSpPr>
          <p:cNvPr id="19" name="Group 18">
            <a:extLst>
              <a:ext uri="{FF2B5EF4-FFF2-40B4-BE49-F238E27FC236}">
                <a16:creationId xmlns:a16="http://schemas.microsoft.com/office/drawing/2014/main" xmlns="" id="{7B3695F9-68CF-AB4A-B74A-8ACC9B4F3789}"/>
              </a:ext>
            </a:extLst>
          </p:cNvPr>
          <p:cNvGrpSpPr/>
          <p:nvPr/>
        </p:nvGrpSpPr>
        <p:grpSpPr>
          <a:xfrm>
            <a:off x="395536" y="2620961"/>
            <a:ext cx="8323794" cy="2709314"/>
            <a:chOff x="395536" y="2620961"/>
            <a:chExt cx="8323794" cy="2709314"/>
          </a:xfrm>
        </p:grpSpPr>
        <p:sp>
          <p:nvSpPr>
            <p:cNvPr id="20" name="Rounded Rectangle 19">
              <a:extLst>
                <a:ext uri="{FF2B5EF4-FFF2-40B4-BE49-F238E27FC236}">
                  <a16:creationId xmlns:a16="http://schemas.microsoft.com/office/drawing/2014/main" xmlns="" id="{AF7AA8B8-6649-D84D-A26A-AC20B1F0560B}"/>
                </a:ext>
              </a:extLst>
            </p:cNvPr>
            <p:cNvSpPr/>
            <p:nvPr/>
          </p:nvSpPr>
          <p:spPr bwMode="auto">
            <a:xfrm>
              <a:off x="395536" y="2620961"/>
              <a:ext cx="8323794" cy="2709314"/>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189049"/>
                </a:buClr>
                <a:buSzTx/>
                <a:tabLst/>
              </a:pPr>
              <a:endParaRPr kumimoji="0" lang="en-GB" sz="2000" b="1" i="0" u="none" strike="noStrike" cap="none" normalizeH="0" baseline="0" dirty="0">
                <a:ln>
                  <a:noFill/>
                </a:ln>
                <a:solidFill>
                  <a:srgbClr val="00B0F0"/>
                </a:solidFill>
                <a:effectLst/>
                <a:latin typeface="Arial" charset="0"/>
              </a:endParaRPr>
            </a:p>
          </p:txBody>
        </p:sp>
        <p:sp>
          <p:nvSpPr>
            <p:cNvPr id="21" name="Rounded Rectangle 20">
              <a:extLst>
                <a:ext uri="{FF2B5EF4-FFF2-40B4-BE49-F238E27FC236}">
                  <a16:creationId xmlns:a16="http://schemas.microsoft.com/office/drawing/2014/main" xmlns="" id="{C6C9AE02-8EFB-7140-9C82-861DC3DD5858}"/>
                </a:ext>
              </a:extLst>
            </p:cNvPr>
            <p:cNvSpPr/>
            <p:nvPr/>
          </p:nvSpPr>
          <p:spPr bwMode="auto">
            <a:xfrm>
              <a:off x="971600" y="2627441"/>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buClr>
                  <a:srgbClr val="189049"/>
                </a:buClr>
              </a:pPr>
              <a:r>
                <a:rPr lang="en-GB" sz="2000" kern="0" dirty="0">
                  <a:solidFill>
                    <a:schemeClr val="tx1"/>
                  </a:solidFill>
                  <a:latin typeface="Arial"/>
                  <a:cs typeface="Arial"/>
                </a:rPr>
                <a:t>Civil law </a:t>
              </a:r>
              <a:endParaRPr lang="en-GB" sz="2000" dirty="0"/>
            </a:p>
          </p:txBody>
        </p:sp>
        <p:cxnSp>
          <p:nvCxnSpPr>
            <p:cNvPr id="22" name="Straight Connector 21">
              <a:extLst>
                <a:ext uri="{FF2B5EF4-FFF2-40B4-BE49-F238E27FC236}">
                  <a16:creationId xmlns:a16="http://schemas.microsoft.com/office/drawing/2014/main" xmlns="" id="{45BE5074-1E69-934B-9D4E-0CB199595226}"/>
                </a:ext>
              </a:extLst>
            </p:cNvPr>
            <p:cNvCxnSpPr>
              <a:cxnSpLocks/>
            </p:cNvCxnSpPr>
            <p:nvPr/>
          </p:nvCxnSpPr>
          <p:spPr bwMode="auto">
            <a:xfrm>
              <a:off x="4572000" y="2692969"/>
              <a:ext cx="0" cy="2565298"/>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 name="Rounded Rectangle 22">
              <a:extLst>
                <a:ext uri="{FF2B5EF4-FFF2-40B4-BE49-F238E27FC236}">
                  <a16:creationId xmlns:a16="http://schemas.microsoft.com/office/drawing/2014/main" xmlns="" id="{03BA75C7-037A-544D-BDA8-01FBF2BC8C46}"/>
                </a:ext>
              </a:extLst>
            </p:cNvPr>
            <p:cNvSpPr/>
            <p:nvPr/>
          </p:nvSpPr>
          <p:spPr bwMode="auto">
            <a:xfrm>
              <a:off x="5546438" y="2639438"/>
              <a:ext cx="2520281" cy="468000"/>
            </a:xfrm>
            <a:prstGeom prst="roundRect">
              <a:avLst/>
            </a:prstGeom>
            <a:noFill/>
            <a:ln w="317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GB" sz="2000" kern="0" dirty="0">
                  <a:solidFill>
                    <a:schemeClr val="tx1"/>
                  </a:solidFill>
                  <a:latin typeface="Arial"/>
                  <a:cs typeface="Arial"/>
                </a:rPr>
                <a:t>Criminal law </a:t>
              </a:r>
              <a:endParaRPr lang="en-GB" sz="2000" dirty="0"/>
            </a:p>
          </p:txBody>
        </p:sp>
        <p:cxnSp>
          <p:nvCxnSpPr>
            <p:cNvPr id="24" name="Straight Connector 23">
              <a:extLst>
                <a:ext uri="{FF2B5EF4-FFF2-40B4-BE49-F238E27FC236}">
                  <a16:creationId xmlns:a16="http://schemas.microsoft.com/office/drawing/2014/main" xmlns="" id="{21752988-DC85-454F-954C-CB653C34A35A}"/>
                </a:ext>
              </a:extLst>
            </p:cNvPr>
            <p:cNvCxnSpPr>
              <a:cxnSpLocks/>
            </p:cNvCxnSpPr>
            <p:nvPr/>
          </p:nvCxnSpPr>
          <p:spPr bwMode="auto">
            <a:xfrm flipH="1">
              <a:off x="476544" y="3090337"/>
              <a:ext cx="8127904" cy="7690"/>
            </a:xfrm>
            <a:prstGeom prst="line">
              <a:avLst/>
            </a:prstGeom>
            <a:ln w="19050" cap="flat" cmpd="sng" algn="ctr">
              <a:solidFill>
                <a:srgbClr val="00B0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8" name="Rounded Rectangle 4">
            <a:extLst>
              <a:ext uri="{FF2B5EF4-FFF2-40B4-BE49-F238E27FC236}">
                <a16:creationId xmlns:a16="http://schemas.microsoft.com/office/drawing/2014/main" xmlns="" id="{D4063779-F10C-0249-90DF-E5EA5CEA84D5}"/>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9" name="Picture 28">
            <a:extLst>
              <a:ext uri="{FF2B5EF4-FFF2-40B4-BE49-F238E27FC236}">
                <a16:creationId xmlns:a16="http://schemas.microsoft.com/office/drawing/2014/main" xmlns="" id="{002193CB-C685-7647-9BB9-D76819878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30" name="TextBox 29">
            <a:extLst>
              <a:ext uri="{FF2B5EF4-FFF2-40B4-BE49-F238E27FC236}">
                <a16:creationId xmlns:a16="http://schemas.microsoft.com/office/drawing/2014/main" xmlns="" id="{11C9DD50-1210-8741-BB46-E5807A3F390E}"/>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2</a:t>
            </a:r>
          </a:p>
        </p:txBody>
      </p:sp>
      <p:sp>
        <p:nvSpPr>
          <p:cNvPr id="14" name="TextBox 13">
            <a:extLst>
              <a:ext uri="{FF2B5EF4-FFF2-40B4-BE49-F238E27FC236}">
                <a16:creationId xmlns:a16="http://schemas.microsoft.com/office/drawing/2014/main" xmlns="" id="{2BAB952A-ED64-014F-8554-DFA858F72646}"/>
              </a:ext>
            </a:extLst>
          </p:cNvPr>
          <p:cNvSpPr txBox="1"/>
          <p:nvPr/>
        </p:nvSpPr>
        <p:spPr>
          <a:xfrm>
            <a:off x="476544" y="3313067"/>
            <a:ext cx="3934617" cy="1000274"/>
          </a:xfrm>
          <a:prstGeom prst="rect">
            <a:avLst/>
          </a:prstGeom>
          <a:noFill/>
        </p:spPr>
        <p:txBody>
          <a:bodyPr wrap="square" rtlCol="0">
            <a:spAutoFit/>
          </a:bodyPr>
          <a:lstStyle/>
          <a:p>
            <a:pPr>
              <a:spcBef>
                <a:spcPts val="600"/>
              </a:spcBef>
              <a:buClr>
                <a:srgbClr val="00B0F0"/>
              </a:buClr>
            </a:pPr>
            <a:r>
              <a:rPr lang="en-US" sz="1800" dirty="0">
                <a:solidFill>
                  <a:srgbClr val="FF0000"/>
                </a:solidFill>
              </a:rPr>
              <a:t>Civil law helps govern our daily lives</a:t>
            </a:r>
          </a:p>
          <a:p>
            <a:pPr>
              <a:spcBef>
                <a:spcPts val="600"/>
              </a:spcBef>
              <a:buClr>
                <a:srgbClr val="00B0F0"/>
              </a:buClr>
            </a:pPr>
            <a:endParaRPr lang="en-US" sz="1800" dirty="0">
              <a:solidFill>
                <a:srgbClr val="FF0000"/>
              </a:solidFill>
            </a:endParaRPr>
          </a:p>
        </p:txBody>
      </p:sp>
      <p:sp>
        <p:nvSpPr>
          <p:cNvPr id="15" name="TextBox 14">
            <a:extLst>
              <a:ext uri="{FF2B5EF4-FFF2-40B4-BE49-F238E27FC236}">
                <a16:creationId xmlns:a16="http://schemas.microsoft.com/office/drawing/2014/main" xmlns="" id="{76F74B48-3E61-BD47-89F0-B850A78D06C6}"/>
              </a:ext>
            </a:extLst>
          </p:cNvPr>
          <p:cNvSpPr txBox="1"/>
          <p:nvPr/>
        </p:nvSpPr>
        <p:spPr>
          <a:xfrm>
            <a:off x="4682784" y="3313067"/>
            <a:ext cx="3934617" cy="1200329"/>
          </a:xfrm>
          <a:prstGeom prst="rect">
            <a:avLst/>
          </a:prstGeom>
          <a:noFill/>
        </p:spPr>
        <p:txBody>
          <a:bodyPr wrap="square" rtlCol="0">
            <a:spAutoFit/>
          </a:bodyPr>
          <a:lstStyle/>
          <a:p>
            <a:pPr>
              <a:spcBef>
                <a:spcPts val="600"/>
              </a:spcBef>
              <a:buClr>
                <a:srgbClr val="00B0F0"/>
              </a:buClr>
            </a:pPr>
            <a:r>
              <a:rPr lang="en-US" sz="1800" dirty="0">
                <a:solidFill>
                  <a:srgbClr val="FF0000"/>
                </a:solidFill>
              </a:rPr>
              <a:t>Criminal law prevents people </a:t>
            </a:r>
            <a:br>
              <a:rPr lang="en-US" sz="1800" dirty="0">
                <a:solidFill>
                  <a:srgbClr val="FF0000"/>
                </a:solidFill>
              </a:rPr>
            </a:br>
            <a:r>
              <a:rPr lang="en-US" sz="1800" dirty="0">
                <a:solidFill>
                  <a:srgbClr val="FF0000"/>
                </a:solidFill>
              </a:rPr>
              <a:t>from committing more serious offences, usually against people or property.</a:t>
            </a:r>
          </a:p>
        </p:txBody>
      </p:sp>
    </p:spTree>
    <p:extLst>
      <p:ext uri="{BB962C8B-B14F-4D97-AF65-F5344CB8AC3E}">
        <p14:creationId xmlns:p14="http://schemas.microsoft.com/office/powerpoint/2010/main" val="7690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xmlns="" id="{EDEC2340-7BF6-F644-BBBC-B548BF9C9D5A}"/>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xmlns="" id="{E9791280-00BE-4B40-8958-2011BC86C6FA}"/>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4" name="TextBox 13">
            <a:extLst>
              <a:ext uri="{FF2B5EF4-FFF2-40B4-BE49-F238E27FC236}">
                <a16:creationId xmlns:a16="http://schemas.microsoft.com/office/drawing/2014/main" xmlns="" id="{9FF08EB3-975F-8047-ADEF-18D04608ED17}"/>
              </a:ext>
            </a:extLst>
          </p:cNvPr>
          <p:cNvSpPr txBox="1"/>
          <p:nvPr/>
        </p:nvSpPr>
        <p:spPr>
          <a:xfrm>
            <a:off x="902644" y="2059967"/>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Identify the key legislation relating to equality </a:t>
            </a:r>
            <a:br>
              <a:rPr lang="en-GB" sz="2200" kern="0" dirty="0">
                <a:solidFill>
                  <a:schemeClr val="tx1"/>
                </a:solidFill>
                <a:latin typeface="Arial"/>
                <a:cs typeface="Arial"/>
              </a:rPr>
            </a:br>
            <a:r>
              <a:rPr lang="en-GB" sz="2200" kern="0" dirty="0">
                <a:solidFill>
                  <a:schemeClr val="tx1"/>
                </a:solidFill>
                <a:latin typeface="Arial"/>
                <a:cs typeface="Arial"/>
              </a:rPr>
              <a:t>and diversity in the workplace.</a:t>
            </a:r>
            <a:endParaRPr lang="en-US" sz="2200" dirty="0">
              <a:solidFill>
                <a:srgbClr val="000000"/>
              </a:solidFill>
            </a:endParaRPr>
          </a:p>
        </p:txBody>
      </p:sp>
      <p:sp>
        <p:nvSpPr>
          <p:cNvPr id="15" name="Oval 14">
            <a:extLst>
              <a:ext uri="{FF2B5EF4-FFF2-40B4-BE49-F238E27FC236}">
                <a16:creationId xmlns:a16="http://schemas.microsoft.com/office/drawing/2014/main" xmlns="" id="{822FAF2B-88B6-FC41-B2EF-CFF681EC6A3F}"/>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6" name="Rounded Rectangle 4">
            <a:extLst>
              <a:ext uri="{FF2B5EF4-FFF2-40B4-BE49-F238E27FC236}">
                <a16:creationId xmlns:a16="http://schemas.microsoft.com/office/drawing/2014/main" xmlns="" id="{0C1558C8-7EE6-8540-88C4-0C4F1FABCAE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7" name="Picture 16">
            <a:extLst>
              <a:ext uri="{FF2B5EF4-FFF2-40B4-BE49-F238E27FC236}">
                <a16:creationId xmlns:a16="http://schemas.microsoft.com/office/drawing/2014/main" xmlns="" id="{0BDE645F-A49C-AC46-87E1-BCAC2FAAB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8" name="TextBox 17">
            <a:extLst>
              <a:ext uri="{FF2B5EF4-FFF2-40B4-BE49-F238E27FC236}">
                <a16:creationId xmlns:a16="http://schemas.microsoft.com/office/drawing/2014/main" xmlns="" id="{D03EECC2-F8CF-1C49-8FB6-8878DD4A0380}"/>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2</a:t>
            </a:r>
          </a:p>
        </p:txBody>
      </p:sp>
    </p:spTree>
    <p:extLst>
      <p:ext uri="{BB962C8B-B14F-4D97-AF65-F5344CB8AC3E}">
        <p14:creationId xmlns:p14="http://schemas.microsoft.com/office/powerpoint/2010/main" val="40048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xmlns="" id="{EDEC2340-7BF6-F644-BBBC-B548BF9C9D5A}"/>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xmlns="" id="{E9791280-00BE-4B40-8958-2011BC86C6FA}"/>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4" name="TextBox 13">
            <a:extLst>
              <a:ext uri="{FF2B5EF4-FFF2-40B4-BE49-F238E27FC236}">
                <a16:creationId xmlns:a16="http://schemas.microsoft.com/office/drawing/2014/main" xmlns="" id="{9FF08EB3-975F-8047-ADEF-18D04608ED17}"/>
              </a:ext>
            </a:extLst>
          </p:cNvPr>
          <p:cNvSpPr txBox="1"/>
          <p:nvPr/>
        </p:nvSpPr>
        <p:spPr>
          <a:xfrm>
            <a:off x="902644" y="2059967"/>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Identify the key legislation relating to equality </a:t>
            </a:r>
            <a:br>
              <a:rPr lang="en-GB" sz="2200" kern="0" dirty="0">
                <a:solidFill>
                  <a:schemeClr val="tx1"/>
                </a:solidFill>
                <a:latin typeface="Arial"/>
                <a:cs typeface="Arial"/>
              </a:rPr>
            </a:br>
            <a:r>
              <a:rPr lang="en-GB" sz="2200" kern="0" dirty="0">
                <a:solidFill>
                  <a:schemeClr val="tx1"/>
                </a:solidFill>
                <a:latin typeface="Arial"/>
                <a:cs typeface="Arial"/>
              </a:rPr>
              <a:t>and diversity in the workplace.</a:t>
            </a:r>
            <a:endParaRPr lang="en-US" sz="2200" dirty="0">
              <a:solidFill>
                <a:srgbClr val="000000"/>
              </a:solidFill>
            </a:endParaRPr>
          </a:p>
        </p:txBody>
      </p:sp>
      <p:sp>
        <p:nvSpPr>
          <p:cNvPr id="15" name="Oval 14">
            <a:extLst>
              <a:ext uri="{FF2B5EF4-FFF2-40B4-BE49-F238E27FC236}">
                <a16:creationId xmlns:a16="http://schemas.microsoft.com/office/drawing/2014/main" xmlns="" id="{822FAF2B-88B6-FC41-B2EF-CFF681EC6A3F}"/>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16" name="Rounded Rectangle 4">
            <a:extLst>
              <a:ext uri="{FF2B5EF4-FFF2-40B4-BE49-F238E27FC236}">
                <a16:creationId xmlns:a16="http://schemas.microsoft.com/office/drawing/2014/main" xmlns="" id="{0C1558C8-7EE6-8540-88C4-0C4F1FABCAEA}"/>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7" name="Picture 16">
            <a:extLst>
              <a:ext uri="{FF2B5EF4-FFF2-40B4-BE49-F238E27FC236}">
                <a16:creationId xmlns:a16="http://schemas.microsoft.com/office/drawing/2014/main" xmlns="" id="{0BDE645F-A49C-AC46-87E1-BCAC2FAAB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8" name="TextBox 17">
            <a:extLst>
              <a:ext uri="{FF2B5EF4-FFF2-40B4-BE49-F238E27FC236}">
                <a16:creationId xmlns:a16="http://schemas.microsoft.com/office/drawing/2014/main" xmlns="" id="{D03EECC2-F8CF-1C49-8FB6-8878DD4A0380}"/>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2</a:t>
            </a:r>
          </a:p>
        </p:txBody>
      </p:sp>
      <p:sp>
        <p:nvSpPr>
          <p:cNvPr id="9" name="TextBox 8">
            <a:extLst>
              <a:ext uri="{FF2B5EF4-FFF2-40B4-BE49-F238E27FC236}">
                <a16:creationId xmlns:a16="http://schemas.microsoft.com/office/drawing/2014/main" xmlns="" id="{E72C185F-E44D-134E-9DE6-F2AAC6D9BCF6}"/>
              </a:ext>
            </a:extLst>
          </p:cNvPr>
          <p:cNvSpPr txBox="1"/>
          <p:nvPr/>
        </p:nvSpPr>
        <p:spPr>
          <a:xfrm>
            <a:off x="476544" y="3187440"/>
            <a:ext cx="8055896" cy="369332"/>
          </a:xfrm>
          <a:prstGeom prst="rect">
            <a:avLst/>
          </a:prstGeom>
          <a:noFill/>
        </p:spPr>
        <p:txBody>
          <a:bodyPr wrap="square" rtlCol="0">
            <a:spAutoFit/>
          </a:bodyPr>
          <a:lstStyle/>
          <a:p>
            <a:pPr>
              <a:spcBef>
                <a:spcPts val="600"/>
              </a:spcBef>
              <a:buClr>
                <a:srgbClr val="00B0F0"/>
              </a:buClr>
            </a:pPr>
            <a:r>
              <a:rPr lang="en-US" sz="1800" dirty="0">
                <a:solidFill>
                  <a:srgbClr val="FF0000"/>
                </a:solidFill>
              </a:rPr>
              <a:t>The Equality Act 2010. </a:t>
            </a:r>
          </a:p>
        </p:txBody>
      </p:sp>
    </p:spTree>
    <p:extLst>
      <p:ext uri="{BB962C8B-B14F-4D97-AF65-F5344CB8AC3E}">
        <p14:creationId xmlns:p14="http://schemas.microsoft.com/office/powerpoint/2010/main" val="269524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outcomes</a:t>
            </a:r>
            <a:endParaRPr lang="en-GB" dirty="0"/>
          </a:p>
        </p:txBody>
      </p:sp>
      <p:sp>
        <p:nvSpPr>
          <p:cNvPr id="3" name="Rounded Rectangle 2"/>
          <p:cNvSpPr/>
          <p:nvPr/>
        </p:nvSpPr>
        <p:spPr>
          <a:xfrm>
            <a:off x="251520" y="1308133"/>
            <a:ext cx="8640960" cy="476726"/>
          </a:xfrm>
          <a:prstGeom prst="roundRect">
            <a:avLst/>
          </a:prstGeom>
          <a:solidFill>
            <a:srgbClr val="00B0F0"/>
          </a:solidFill>
        </p:spPr>
        <p:txBody>
          <a:bodyPr wrap="square" anchor="ctr">
            <a:spAutoFit/>
          </a:bodyPr>
          <a:lstStyle/>
          <a:p>
            <a:pPr marL="342900" marR="0" lvl="0" indent="-34290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FFFFFF"/>
                </a:solidFill>
                <a:effectLst/>
                <a:uLnTx/>
                <a:uFillTx/>
                <a:latin typeface="Arial"/>
                <a:ea typeface="+mn-ea"/>
                <a:cs typeface="Arial"/>
              </a:rPr>
              <a:t>This module covers:</a:t>
            </a:r>
          </a:p>
        </p:txBody>
      </p:sp>
      <p:sp>
        <p:nvSpPr>
          <p:cNvPr id="6" name="Oval 5">
            <a:hlinkClick r:id="rId3" action="ppaction://hlinksldjump"/>
            <a:extLst>
              <a:ext uri="{FF2B5EF4-FFF2-40B4-BE49-F238E27FC236}">
                <a16:creationId xmlns:a16="http://schemas.microsoft.com/office/drawing/2014/main" xmlns="" id="{CBEE0E25-434C-0F49-95A1-DC539291E1B6}"/>
              </a:ext>
            </a:extLst>
          </p:cNvPr>
          <p:cNvSpPr>
            <a:spLocks noChangeArrowheads="1"/>
          </p:cNvSpPr>
          <p:nvPr/>
        </p:nvSpPr>
        <p:spPr bwMode="auto">
          <a:xfrm>
            <a:off x="249403" y="2089827"/>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1:1</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7" name="Rectangle 6">
            <a:extLst>
              <a:ext uri="{FF2B5EF4-FFF2-40B4-BE49-F238E27FC236}">
                <a16:creationId xmlns:a16="http://schemas.microsoft.com/office/drawing/2014/main" xmlns="" id="{901974CB-E91C-4744-87E8-AC7260CB86AB}"/>
              </a:ext>
            </a:extLst>
          </p:cNvPr>
          <p:cNvSpPr/>
          <p:nvPr/>
        </p:nvSpPr>
        <p:spPr>
          <a:xfrm>
            <a:off x="1115616" y="1968828"/>
            <a:ext cx="3456384" cy="769441"/>
          </a:xfrm>
          <a:prstGeom prst="rect">
            <a:avLst/>
          </a:prstGeom>
        </p:spPr>
        <p:txBody>
          <a:bodyPr wrap="square">
            <a:spAutoFit/>
          </a:bodyPr>
          <a:lstStyle/>
          <a:p>
            <a:pPr>
              <a:buClr>
                <a:srgbClr val="00B0F0"/>
              </a:buClr>
            </a:pPr>
            <a:r>
              <a:rPr lang="en-GB" sz="2200" dirty="0">
                <a:solidFill>
                  <a:schemeClr val="tx1"/>
                </a:solidFill>
              </a:rPr>
              <a:t>the private security </a:t>
            </a:r>
            <a:br>
              <a:rPr lang="en-GB" sz="2200" dirty="0">
                <a:solidFill>
                  <a:schemeClr val="tx1"/>
                </a:solidFill>
              </a:rPr>
            </a:br>
            <a:r>
              <a:rPr lang="en-GB" sz="2200" dirty="0">
                <a:solidFill>
                  <a:schemeClr val="tx1"/>
                </a:solidFill>
              </a:rPr>
              <a:t>industry</a:t>
            </a:r>
          </a:p>
        </p:txBody>
      </p:sp>
      <p:sp>
        <p:nvSpPr>
          <p:cNvPr id="8" name="Oval 7">
            <a:hlinkClick r:id="rId4" action="ppaction://hlinksldjump"/>
            <a:extLst>
              <a:ext uri="{FF2B5EF4-FFF2-40B4-BE49-F238E27FC236}">
                <a16:creationId xmlns:a16="http://schemas.microsoft.com/office/drawing/2014/main" xmlns="" id="{76FFB599-2834-3642-A965-12EE60429D2D}"/>
              </a:ext>
            </a:extLst>
          </p:cNvPr>
          <p:cNvSpPr>
            <a:spLocks noChangeArrowheads="1"/>
          </p:cNvSpPr>
          <p:nvPr/>
        </p:nvSpPr>
        <p:spPr bwMode="auto">
          <a:xfrm>
            <a:off x="249403" y="2852742"/>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1:2</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9" name="Rectangle 8">
            <a:extLst>
              <a:ext uri="{FF2B5EF4-FFF2-40B4-BE49-F238E27FC236}">
                <a16:creationId xmlns:a16="http://schemas.microsoft.com/office/drawing/2014/main" xmlns="" id="{98D85777-BFC4-4C46-9406-9DA02DB86F28}"/>
              </a:ext>
            </a:extLst>
          </p:cNvPr>
          <p:cNvSpPr/>
          <p:nvPr/>
        </p:nvSpPr>
        <p:spPr>
          <a:xfrm>
            <a:off x="1115616" y="2896269"/>
            <a:ext cx="3456384" cy="430887"/>
          </a:xfrm>
          <a:prstGeom prst="rect">
            <a:avLst/>
          </a:prstGeom>
        </p:spPr>
        <p:txBody>
          <a:bodyPr wrap="square">
            <a:spAutoFit/>
          </a:bodyPr>
          <a:lstStyle/>
          <a:p>
            <a:pPr>
              <a:buClr>
                <a:srgbClr val="00B0F0"/>
              </a:buClr>
            </a:pPr>
            <a:r>
              <a:rPr lang="en-GB" sz="2200" dirty="0">
                <a:solidFill>
                  <a:schemeClr val="tx1"/>
                </a:solidFill>
              </a:rPr>
              <a:t>legislation</a:t>
            </a:r>
          </a:p>
        </p:txBody>
      </p:sp>
      <p:sp>
        <p:nvSpPr>
          <p:cNvPr id="10" name="Oval 9">
            <a:hlinkClick r:id="rId5" action="ppaction://hlinksldjump"/>
            <a:extLst>
              <a:ext uri="{FF2B5EF4-FFF2-40B4-BE49-F238E27FC236}">
                <a16:creationId xmlns:a16="http://schemas.microsoft.com/office/drawing/2014/main" xmlns="" id="{D0F67B84-17C5-A84A-AAAD-742EA8139F17}"/>
              </a:ext>
            </a:extLst>
          </p:cNvPr>
          <p:cNvSpPr>
            <a:spLocks noChangeArrowheads="1"/>
          </p:cNvSpPr>
          <p:nvPr/>
        </p:nvSpPr>
        <p:spPr bwMode="auto">
          <a:xfrm>
            <a:off x="249403" y="3524074"/>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1:3</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11" name="Rectangle 10">
            <a:extLst>
              <a:ext uri="{FF2B5EF4-FFF2-40B4-BE49-F238E27FC236}">
                <a16:creationId xmlns:a16="http://schemas.microsoft.com/office/drawing/2014/main" xmlns="" id="{A678169F-2275-D947-B908-096DCD080AE9}"/>
              </a:ext>
            </a:extLst>
          </p:cNvPr>
          <p:cNvSpPr/>
          <p:nvPr/>
        </p:nvSpPr>
        <p:spPr>
          <a:xfrm>
            <a:off x="1115616" y="3567601"/>
            <a:ext cx="3456384" cy="430887"/>
          </a:xfrm>
          <a:prstGeom prst="rect">
            <a:avLst/>
          </a:prstGeom>
        </p:spPr>
        <p:txBody>
          <a:bodyPr wrap="square">
            <a:spAutoFit/>
          </a:bodyPr>
          <a:lstStyle/>
          <a:p>
            <a:pPr>
              <a:buClr>
                <a:srgbClr val="00B0F0"/>
              </a:buClr>
            </a:pPr>
            <a:r>
              <a:rPr lang="en-GB" sz="2200" dirty="0">
                <a:solidFill>
                  <a:schemeClr val="tx1"/>
                </a:solidFill>
              </a:rPr>
              <a:t>arrest procedures</a:t>
            </a:r>
          </a:p>
        </p:txBody>
      </p:sp>
      <p:sp>
        <p:nvSpPr>
          <p:cNvPr id="12" name="Oval 11">
            <a:hlinkClick r:id="rId6" action="ppaction://hlinksldjump"/>
            <a:extLst>
              <a:ext uri="{FF2B5EF4-FFF2-40B4-BE49-F238E27FC236}">
                <a16:creationId xmlns:a16="http://schemas.microsoft.com/office/drawing/2014/main" xmlns="" id="{9A0BA722-8EA6-114D-9434-4363964A0BB1}"/>
              </a:ext>
            </a:extLst>
          </p:cNvPr>
          <p:cNvSpPr>
            <a:spLocks noChangeArrowheads="1"/>
          </p:cNvSpPr>
          <p:nvPr/>
        </p:nvSpPr>
        <p:spPr bwMode="auto">
          <a:xfrm>
            <a:off x="249403" y="4206981"/>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1:4</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13" name="Rectangle 12">
            <a:extLst>
              <a:ext uri="{FF2B5EF4-FFF2-40B4-BE49-F238E27FC236}">
                <a16:creationId xmlns:a16="http://schemas.microsoft.com/office/drawing/2014/main" xmlns="" id="{DD97B166-FDC3-EF49-AD63-33B9ED079E67}"/>
              </a:ext>
            </a:extLst>
          </p:cNvPr>
          <p:cNvSpPr/>
          <p:nvPr/>
        </p:nvSpPr>
        <p:spPr>
          <a:xfrm>
            <a:off x="1115616" y="4250508"/>
            <a:ext cx="3456384" cy="430887"/>
          </a:xfrm>
          <a:prstGeom prst="rect">
            <a:avLst/>
          </a:prstGeom>
        </p:spPr>
        <p:txBody>
          <a:bodyPr wrap="square">
            <a:spAutoFit/>
          </a:bodyPr>
          <a:lstStyle/>
          <a:p>
            <a:pPr>
              <a:buClr>
                <a:srgbClr val="00B0F0"/>
              </a:buClr>
            </a:pPr>
            <a:r>
              <a:rPr lang="en-GB" sz="2200" dirty="0">
                <a:solidFill>
                  <a:schemeClr val="tx1"/>
                </a:solidFill>
              </a:rPr>
              <a:t>safe working practices</a:t>
            </a:r>
          </a:p>
        </p:txBody>
      </p:sp>
      <p:sp>
        <p:nvSpPr>
          <p:cNvPr id="14" name="Oval 13">
            <a:hlinkClick r:id="rId7" action="ppaction://hlinksldjump"/>
            <a:extLst>
              <a:ext uri="{FF2B5EF4-FFF2-40B4-BE49-F238E27FC236}">
                <a16:creationId xmlns:a16="http://schemas.microsoft.com/office/drawing/2014/main" xmlns="" id="{C3FA4F8D-7ACB-F646-ADB4-5A4647CFEF4F}"/>
              </a:ext>
            </a:extLst>
          </p:cNvPr>
          <p:cNvSpPr>
            <a:spLocks noChangeArrowheads="1"/>
          </p:cNvSpPr>
          <p:nvPr/>
        </p:nvSpPr>
        <p:spPr bwMode="auto">
          <a:xfrm>
            <a:off x="249403" y="4866738"/>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1:5</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15" name="Rectangle 14">
            <a:extLst>
              <a:ext uri="{FF2B5EF4-FFF2-40B4-BE49-F238E27FC236}">
                <a16:creationId xmlns:a16="http://schemas.microsoft.com/office/drawing/2014/main" xmlns="" id="{32B22B49-4636-9048-859D-9FCF7BCF9053}"/>
              </a:ext>
            </a:extLst>
          </p:cNvPr>
          <p:cNvSpPr/>
          <p:nvPr/>
        </p:nvSpPr>
        <p:spPr>
          <a:xfrm>
            <a:off x="1115616" y="4910265"/>
            <a:ext cx="3456384" cy="430887"/>
          </a:xfrm>
          <a:prstGeom prst="rect">
            <a:avLst/>
          </a:prstGeom>
        </p:spPr>
        <p:txBody>
          <a:bodyPr wrap="square">
            <a:spAutoFit/>
          </a:bodyPr>
          <a:lstStyle/>
          <a:p>
            <a:pPr>
              <a:buClr>
                <a:srgbClr val="00B0F0"/>
              </a:buClr>
            </a:pPr>
            <a:r>
              <a:rPr lang="en-GB" sz="2200" dirty="0">
                <a:solidFill>
                  <a:schemeClr val="tx1"/>
                </a:solidFill>
              </a:rPr>
              <a:t>fire procedures</a:t>
            </a:r>
          </a:p>
        </p:txBody>
      </p:sp>
      <p:sp>
        <p:nvSpPr>
          <p:cNvPr id="16" name="Oval 15">
            <a:hlinkClick r:id="rId8" action="ppaction://hlinksldjump"/>
            <a:extLst>
              <a:ext uri="{FF2B5EF4-FFF2-40B4-BE49-F238E27FC236}">
                <a16:creationId xmlns:a16="http://schemas.microsoft.com/office/drawing/2014/main" xmlns="" id="{8565ED1C-568A-A147-A300-163EC56A36A2}"/>
              </a:ext>
            </a:extLst>
          </p:cNvPr>
          <p:cNvSpPr>
            <a:spLocks noChangeArrowheads="1"/>
          </p:cNvSpPr>
          <p:nvPr/>
        </p:nvSpPr>
        <p:spPr bwMode="auto">
          <a:xfrm>
            <a:off x="249403" y="5503346"/>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1:6</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17" name="Rectangle 16">
            <a:extLst>
              <a:ext uri="{FF2B5EF4-FFF2-40B4-BE49-F238E27FC236}">
                <a16:creationId xmlns:a16="http://schemas.microsoft.com/office/drawing/2014/main" xmlns="" id="{9A44E03D-4B5E-B54D-A8E0-2E37651B90D9}"/>
              </a:ext>
            </a:extLst>
          </p:cNvPr>
          <p:cNvSpPr/>
          <p:nvPr/>
        </p:nvSpPr>
        <p:spPr>
          <a:xfrm>
            <a:off x="1115616" y="5546873"/>
            <a:ext cx="3456384" cy="430887"/>
          </a:xfrm>
          <a:prstGeom prst="rect">
            <a:avLst/>
          </a:prstGeom>
        </p:spPr>
        <p:txBody>
          <a:bodyPr wrap="square">
            <a:spAutoFit/>
          </a:bodyPr>
          <a:lstStyle/>
          <a:p>
            <a:pPr>
              <a:buClr>
                <a:srgbClr val="00B0F0"/>
              </a:buClr>
            </a:pPr>
            <a:r>
              <a:rPr lang="en-GB" sz="2200" dirty="0">
                <a:solidFill>
                  <a:schemeClr val="tx1"/>
                </a:solidFill>
              </a:rPr>
              <a:t>emergencies</a:t>
            </a:r>
          </a:p>
        </p:txBody>
      </p:sp>
      <p:sp>
        <p:nvSpPr>
          <p:cNvPr id="18" name="Oval 17">
            <a:hlinkClick r:id="rId9" action="ppaction://hlinksldjump"/>
            <a:extLst>
              <a:ext uri="{FF2B5EF4-FFF2-40B4-BE49-F238E27FC236}">
                <a16:creationId xmlns:a16="http://schemas.microsoft.com/office/drawing/2014/main" xmlns="" id="{AC85A840-A0B3-4440-B0B9-57C324D2EDEE}"/>
              </a:ext>
            </a:extLst>
          </p:cNvPr>
          <p:cNvSpPr>
            <a:spLocks noChangeArrowheads="1"/>
          </p:cNvSpPr>
          <p:nvPr/>
        </p:nvSpPr>
        <p:spPr bwMode="auto">
          <a:xfrm>
            <a:off x="4821403" y="2092123"/>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1:7</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19" name="Rectangle 18">
            <a:extLst>
              <a:ext uri="{FF2B5EF4-FFF2-40B4-BE49-F238E27FC236}">
                <a16:creationId xmlns:a16="http://schemas.microsoft.com/office/drawing/2014/main" xmlns="" id="{C3700BAD-AF36-994D-80FB-3ACAD549AD7A}"/>
              </a:ext>
            </a:extLst>
          </p:cNvPr>
          <p:cNvSpPr/>
          <p:nvPr/>
        </p:nvSpPr>
        <p:spPr>
          <a:xfrm>
            <a:off x="5687616" y="2123929"/>
            <a:ext cx="3456384" cy="430887"/>
          </a:xfrm>
          <a:prstGeom prst="rect">
            <a:avLst/>
          </a:prstGeom>
        </p:spPr>
        <p:txBody>
          <a:bodyPr wrap="square">
            <a:spAutoFit/>
          </a:bodyPr>
          <a:lstStyle/>
          <a:p>
            <a:pPr>
              <a:buClr>
                <a:srgbClr val="00B0F0"/>
              </a:buClr>
            </a:pPr>
            <a:r>
              <a:rPr lang="en-GB" sz="2200" dirty="0">
                <a:solidFill>
                  <a:schemeClr val="tx1"/>
                </a:solidFill>
              </a:rPr>
              <a:t>communication skills</a:t>
            </a:r>
          </a:p>
        </p:txBody>
      </p:sp>
      <p:sp>
        <p:nvSpPr>
          <p:cNvPr id="20" name="Oval 19">
            <a:hlinkClick r:id="rId10" action="ppaction://hlinksldjump"/>
            <a:extLst>
              <a:ext uri="{FF2B5EF4-FFF2-40B4-BE49-F238E27FC236}">
                <a16:creationId xmlns:a16="http://schemas.microsoft.com/office/drawing/2014/main" xmlns="" id="{C56F3B45-EA3E-8947-8CB7-AD32C67E0E7D}"/>
              </a:ext>
            </a:extLst>
          </p:cNvPr>
          <p:cNvSpPr>
            <a:spLocks noChangeArrowheads="1"/>
          </p:cNvSpPr>
          <p:nvPr/>
        </p:nvSpPr>
        <p:spPr bwMode="auto">
          <a:xfrm>
            <a:off x="4821403" y="2807547"/>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1:8</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21" name="Rectangle 20">
            <a:extLst>
              <a:ext uri="{FF2B5EF4-FFF2-40B4-BE49-F238E27FC236}">
                <a16:creationId xmlns:a16="http://schemas.microsoft.com/office/drawing/2014/main" xmlns="" id="{38E4ACC4-70F3-AB4A-883C-50DA01A36429}"/>
              </a:ext>
            </a:extLst>
          </p:cNvPr>
          <p:cNvSpPr/>
          <p:nvPr/>
        </p:nvSpPr>
        <p:spPr>
          <a:xfrm>
            <a:off x="5687616" y="2851074"/>
            <a:ext cx="3456384" cy="430887"/>
          </a:xfrm>
          <a:prstGeom prst="rect">
            <a:avLst/>
          </a:prstGeom>
        </p:spPr>
        <p:txBody>
          <a:bodyPr wrap="square">
            <a:spAutoFit/>
          </a:bodyPr>
          <a:lstStyle/>
          <a:p>
            <a:pPr>
              <a:buClr>
                <a:srgbClr val="00B0F0"/>
              </a:buClr>
            </a:pPr>
            <a:r>
              <a:rPr lang="en-GB" sz="2200" dirty="0">
                <a:solidFill>
                  <a:schemeClr val="tx1"/>
                </a:solidFill>
              </a:rPr>
              <a:t>record-keeping</a:t>
            </a:r>
          </a:p>
        </p:txBody>
      </p:sp>
      <p:sp>
        <p:nvSpPr>
          <p:cNvPr id="22" name="Oval 21">
            <a:hlinkClick r:id="rId11" action="ppaction://hlinksldjump"/>
            <a:extLst>
              <a:ext uri="{FF2B5EF4-FFF2-40B4-BE49-F238E27FC236}">
                <a16:creationId xmlns:a16="http://schemas.microsoft.com/office/drawing/2014/main" xmlns="" id="{773C4067-65A6-5549-8FBE-3F0B5DBEE651}"/>
              </a:ext>
            </a:extLst>
          </p:cNvPr>
          <p:cNvSpPr>
            <a:spLocks noChangeArrowheads="1"/>
          </p:cNvSpPr>
          <p:nvPr/>
        </p:nvSpPr>
        <p:spPr bwMode="auto">
          <a:xfrm>
            <a:off x="4821403" y="3477909"/>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1:9</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23" name="Rectangle 22">
            <a:extLst>
              <a:ext uri="{FF2B5EF4-FFF2-40B4-BE49-F238E27FC236}">
                <a16:creationId xmlns:a16="http://schemas.microsoft.com/office/drawing/2014/main" xmlns="" id="{2240A4AB-BB42-4744-B06C-401E78025C0F}"/>
              </a:ext>
            </a:extLst>
          </p:cNvPr>
          <p:cNvSpPr/>
          <p:nvPr/>
        </p:nvSpPr>
        <p:spPr>
          <a:xfrm>
            <a:off x="5687616" y="3521436"/>
            <a:ext cx="3456384" cy="430887"/>
          </a:xfrm>
          <a:prstGeom prst="rect">
            <a:avLst/>
          </a:prstGeom>
        </p:spPr>
        <p:txBody>
          <a:bodyPr wrap="square">
            <a:spAutoFit/>
          </a:bodyPr>
          <a:lstStyle/>
          <a:p>
            <a:pPr>
              <a:buClr>
                <a:srgbClr val="00B0F0"/>
              </a:buClr>
            </a:pPr>
            <a:r>
              <a:rPr lang="en-GB" sz="2200" dirty="0">
                <a:solidFill>
                  <a:schemeClr val="tx1"/>
                </a:solidFill>
              </a:rPr>
              <a:t>terror threats</a:t>
            </a:r>
          </a:p>
        </p:txBody>
      </p:sp>
      <p:sp>
        <p:nvSpPr>
          <p:cNvPr id="24" name="Oval 23">
            <a:hlinkClick r:id="rId12" action="ppaction://hlinksldjump"/>
            <a:extLst>
              <a:ext uri="{FF2B5EF4-FFF2-40B4-BE49-F238E27FC236}">
                <a16:creationId xmlns:a16="http://schemas.microsoft.com/office/drawing/2014/main" xmlns="" id="{6B59529C-D375-8445-B1E6-36D564635BCB}"/>
              </a:ext>
            </a:extLst>
          </p:cNvPr>
          <p:cNvSpPr>
            <a:spLocks noChangeArrowheads="1"/>
          </p:cNvSpPr>
          <p:nvPr/>
        </p:nvSpPr>
        <p:spPr bwMode="auto">
          <a:xfrm>
            <a:off x="4821403" y="4162445"/>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1:10</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25" name="Rectangle 24">
            <a:extLst>
              <a:ext uri="{FF2B5EF4-FFF2-40B4-BE49-F238E27FC236}">
                <a16:creationId xmlns:a16="http://schemas.microsoft.com/office/drawing/2014/main" xmlns="" id="{DDEA1FE2-1905-9B4B-BD16-29C1DA250FA9}"/>
              </a:ext>
            </a:extLst>
          </p:cNvPr>
          <p:cNvSpPr/>
          <p:nvPr/>
        </p:nvSpPr>
        <p:spPr>
          <a:xfrm>
            <a:off x="5687616" y="4205972"/>
            <a:ext cx="3456384" cy="430887"/>
          </a:xfrm>
          <a:prstGeom prst="rect">
            <a:avLst/>
          </a:prstGeom>
        </p:spPr>
        <p:txBody>
          <a:bodyPr wrap="square">
            <a:spAutoFit/>
          </a:bodyPr>
          <a:lstStyle/>
          <a:p>
            <a:pPr>
              <a:buClr>
                <a:srgbClr val="00B0F0"/>
              </a:buClr>
            </a:pPr>
            <a:r>
              <a:rPr lang="en-GB" sz="2200" dirty="0">
                <a:solidFill>
                  <a:schemeClr val="tx1"/>
                </a:solidFill>
              </a:rPr>
              <a:t>vulnerable people</a:t>
            </a:r>
          </a:p>
        </p:txBody>
      </p:sp>
      <p:sp>
        <p:nvSpPr>
          <p:cNvPr id="26" name="Oval 25">
            <a:hlinkClick r:id="rId13" action="ppaction://hlinksldjump"/>
            <a:extLst>
              <a:ext uri="{FF2B5EF4-FFF2-40B4-BE49-F238E27FC236}">
                <a16:creationId xmlns:a16="http://schemas.microsoft.com/office/drawing/2014/main" xmlns="" id="{AAA51BA5-2A2C-8340-B5B2-CE7D91FB7B83}"/>
              </a:ext>
            </a:extLst>
          </p:cNvPr>
          <p:cNvSpPr>
            <a:spLocks noChangeArrowheads="1"/>
          </p:cNvSpPr>
          <p:nvPr/>
        </p:nvSpPr>
        <p:spPr bwMode="auto">
          <a:xfrm>
            <a:off x="4821403" y="4848641"/>
            <a:ext cx="675850" cy="517942"/>
          </a:xfrm>
          <a:prstGeom prst="ellipse">
            <a:avLst/>
          </a:prstGeom>
          <a:solidFill>
            <a:schemeClr val="tx1"/>
          </a:solidFill>
          <a:ln w="31750">
            <a:solidFill>
              <a:srgbClr val="00B0F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0" cap="none" spc="0" normalizeH="0" baseline="0" noProof="0" dirty="0">
                <a:ln>
                  <a:noFill/>
                </a:ln>
                <a:solidFill>
                  <a:prstClr val="white"/>
                </a:solidFill>
                <a:effectLst/>
                <a:uLnTx/>
                <a:uFillTx/>
                <a:latin typeface="Arial" charset="0"/>
                <a:ea typeface="+mn-ea"/>
                <a:cs typeface="Arial" charset="0"/>
              </a:rPr>
              <a:t>1:11</a:t>
            </a:r>
            <a:endParaRPr kumimoji="0" lang="en-US" altLang="en-US" sz="2200" b="1" i="0" u="none" strike="noStrike" kern="0" cap="none" spc="0" normalizeH="0" baseline="0" noProof="0" dirty="0">
              <a:ln>
                <a:noFill/>
              </a:ln>
              <a:solidFill>
                <a:prstClr val="white"/>
              </a:solidFill>
              <a:effectLst/>
              <a:uLnTx/>
              <a:uFillTx/>
              <a:latin typeface="Arial" charset="0"/>
              <a:ea typeface="+mn-ea"/>
              <a:cs typeface="Arial" charset="0"/>
            </a:endParaRPr>
          </a:p>
        </p:txBody>
      </p:sp>
      <p:sp>
        <p:nvSpPr>
          <p:cNvPr id="27" name="Rectangle 26">
            <a:extLst>
              <a:ext uri="{FF2B5EF4-FFF2-40B4-BE49-F238E27FC236}">
                <a16:creationId xmlns:a16="http://schemas.microsoft.com/office/drawing/2014/main" xmlns="" id="{BB98BEC0-7DA8-4948-880A-5C00939B8F25}"/>
              </a:ext>
            </a:extLst>
          </p:cNvPr>
          <p:cNvSpPr/>
          <p:nvPr/>
        </p:nvSpPr>
        <p:spPr>
          <a:xfrm>
            <a:off x="5687616" y="4722892"/>
            <a:ext cx="3204864" cy="769441"/>
          </a:xfrm>
          <a:prstGeom prst="rect">
            <a:avLst/>
          </a:prstGeom>
        </p:spPr>
        <p:txBody>
          <a:bodyPr wrap="square">
            <a:spAutoFit/>
          </a:bodyPr>
          <a:lstStyle/>
          <a:p>
            <a:pPr>
              <a:buClr>
                <a:srgbClr val="00B0F0"/>
              </a:buClr>
            </a:pPr>
            <a:r>
              <a:rPr lang="en-GB" sz="2200" dirty="0">
                <a:solidFill>
                  <a:schemeClr val="tx1"/>
                </a:solidFill>
              </a:rPr>
              <a:t>post-incident management.</a:t>
            </a:r>
          </a:p>
        </p:txBody>
      </p:sp>
    </p:spTree>
    <p:extLst>
      <p:ext uri="{BB962C8B-B14F-4D97-AF65-F5344CB8AC3E}">
        <p14:creationId xmlns:p14="http://schemas.microsoft.com/office/powerpoint/2010/main" val="162231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xmlns="" id="{5836274C-9847-7546-AEC3-2B2226712279}"/>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xmlns="" id="{A4E70C91-BBDA-0E4C-B590-2B0C02A80797}"/>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4" name="TextBox 13">
            <a:extLst>
              <a:ext uri="{FF2B5EF4-FFF2-40B4-BE49-F238E27FC236}">
                <a16:creationId xmlns:a16="http://schemas.microsoft.com/office/drawing/2014/main" xmlns="" id="{50C40EE9-4502-3841-A828-3F1CFA1634A1}"/>
              </a:ext>
            </a:extLst>
          </p:cNvPr>
          <p:cNvSpPr txBox="1"/>
          <p:nvPr/>
        </p:nvSpPr>
        <p:spPr>
          <a:xfrm>
            <a:off x="902644" y="2059967"/>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Explain how the data protection regulation impacts your role as a security operative.</a:t>
            </a:r>
            <a:endParaRPr lang="en-US" sz="2200" dirty="0">
              <a:solidFill>
                <a:srgbClr val="000000"/>
              </a:solidFill>
            </a:endParaRPr>
          </a:p>
        </p:txBody>
      </p:sp>
      <p:sp>
        <p:nvSpPr>
          <p:cNvPr id="15" name="Oval 14">
            <a:extLst>
              <a:ext uri="{FF2B5EF4-FFF2-40B4-BE49-F238E27FC236}">
                <a16:creationId xmlns:a16="http://schemas.microsoft.com/office/drawing/2014/main" xmlns="" id="{BFB75122-6C3A-1041-85C1-4AF2E41A30BC}"/>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6" name="Rounded Rectangle 4">
            <a:extLst>
              <a:ext uri="{FF2B5EF4-FFF2-40B4-BE49-F238E27FC236}">
                <a16:creationId xmlns:a16="http://schemas.microsoft.com/office/drawing/2014/main" xmlns="" id="{06AE19A4-5FBA-7B47-8A4F-F64CCFCFADBB}"/>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7" name="Picture 16">
            <a:extLst>
              <a:ext uri="{FF2B5EF4-FFF2-40B4-BE49-F238E27FC236}">
                <a16:creationId xmlns:a16="http://schemas.microsoft.com/office/drawing/2014/main" xmlns="" id="{3FF209DD-1C48-7840-BF16-1D081D1C5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8" name="TextBox 17">
            <a:extLst>
              <a:ext uri="{FF2B5EF4-FFF2-40B4-BE49-F238E27FC236}">
                <a16:creationId xmlns:a16="http://schemas.microsoft.com/office/drawing/2014/main" xmlns="" id="{2743891D-6C3D-9E41-9615-0208CD7106E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2</a:t>
            </a:r>
          </a:p>
        </p:txBody>
      </p:sp>
    </p:spTree>
    <p:extLst>
      <p:ext uri="{BB962C8B-B14F-4D97-AF65-F5344CB8AC3E}">
        <p14:creationId xmlns:p14="http://schemas.microsoft.com/office/powerpoint/2010/main" val="322649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xmlns="" id="{5836274C-9847-7546-AEC3-2B2226712279}"/>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xmlns="" id="{A4E70C91-BBDA-0E4C-B590-2B0C02A80797}"/>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4" name="TextBox 13">
            <a:extLst>
              <a:ext uri="{FF2B5EF4-FFF2-40B4-BE49-F238E27FC236}">
                <a16:creationId xmlns:a16="http://schemas.microsoft.com/office/drawing/2014/main" xmlns="" id="{50C40EE9-4502-3841-A828-3F1CFA1634A1}"/>
              </a:ext>
            </a:extLst>
          </p:cNvPr>
          <p:cNvSpPr txBox="1"/>
          <p:nvPr/>
        </p:nvSpPr>
        <p:spPr>
          <a:xfrm>
            <a:off x="902644" y="2059967"/>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Explain how the data protection regulation impacts your role as a security operative.</a:t>
            </a:r>
            <a:endParaRPr lang="en-US" sz="2200" dirty="0">
              <a:solidFill>
                <a:srgbClr val="000000"/>
              </a:solidFill>
            </a:endParaRPr>
          </a:p>
        </p:txBody>
      </p:sp>
      <p:sp>
        <p:nvSpPr>
          <p:cNvPr id="15" name="Oval 14">
            <a:extLst>
              <a:ext uri="{FF2B5EF4-FFF2-40B4-BE49-F238E27FC236}">
                <a16:creationId xmlns:a16="http://schemas.microsoft.com/office/drawing/2014/main" xmlns="" id="{BFB75122-6C3A-1041-85C1-4AF2E41A30BC}"/>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6" name="Rounded Rectangle 4">
            <a:extLst>
              <a:ext uri="{FF2B5EF4-FFF2-40B4-BE49-F238E27FC236}">
                <a16:creationId xmlns:a16="http://schemas.microsoft.com/office/drawing/2014/main" xmlns="" id="{06AE19A4-5FBA-7B47-8A4F-F64CCFCFADBB}"/>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7" name="Picture 16">
            <a:extLst>
              <a:ext uri="{FF2B5EF4-FFF2-40B4-BE49-F238E27FC236}">
                <a16:creationId xmlns:a16="http://schemas.microsoft.com/office/drawing/2014/main" xmlns="" id="{3FF209DD-1C48-7840-BF16-1D081D1C5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8" name="TextBox 17">
            <a:extLst>
              <a:ext uri="{FF2B5EF4-FFF2-40B4-BE49-F238E27FC236}">
                <a16:creationId xmlns:a16="http://schemas.microsoft.com/office/drawing/2014/main" xmlns="" id="{2743891D-6C3D-9E41-9615-0208CD7106E5}"/>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2</a:t>
            </a:r>
          </a:p>
        </p:txBody>
      </p:sp>
      <p:sp>
        <p:nvSpPr>
          <p:cNvPr id="9" name="TextBox 8">
            <a:extLst>
              <a:ext uri="{FF2B5EF4-FFF2-40B4-BE49-F238E27FC236}">
                <a16:creationId xmlns:a16="http://schemas.microsoft.com/office/drawing/2014/main" xmlns="" id="{17A21047-8BD1-D44B-BE5E-087BB517C696}"/>
              </a:ext>
            </a:extLst>
          </p:cNvPr>
          <p:cNvSpPr txBox="1"/>
          <p:nvPr/>
        </p:nvSpPr>
        <p:spPr>
          <a:xfrm>
            <a:off x="436988" y="3071942"/>
            <a:ext cx="8055896" cy="1287468"/>
          </a:xfrm>
          <a:prstGeom prst="rect">
            <a:avLst/>
          </a:prstGeom>
          <a:noFill/>
        </p:spPr>
        <p:txBody>
          <a:bodyPr wrap="square" rtlCol="0">
            <a:spAutoFit/>
          </a:bodyPr>
          <a:lstStyle/>
          <a:p>
            <a:pPr>
              <a:lnSpc>
                <a:spcPct val="150000"/>
              </a:lnSpc>
              <a:spcBef>
                <a:spcPts val="600"/>
              </a:spcBef>
              <a:buClr>
                <a:srgbClr val="00B0F0"/>
              </a:buClr>
            </a:pPr>
            <a:r>
              <a:rPr lang="en-US" sz="1800" dirty="0">
                <a:solidFill>
                  <a:srgbClr val="FF0000"/>
                </a:solidFill>
              </a:rPr>
              <a:t>The legislation covers any information related to a person or ‘data subject’ that can be used directly or indirectly to identify them e.g. incident reports, notebooks, identification, CCTV. </a:t>
            </a:r>
          </a:p>
        </p:txBody>
      </p:sp>
    </p:spTree>
    <p:extLst>
      <p:ext uri="{BB962C8B-B14F-4D97-AF65-F5344CB8AC3E}">
        <p14:creationId xmlns:p14="http://schemas.microsoft.com/office/powerpoint/2010/main" val="138731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prstClr val="white"/>
                </a:solidFill>
              </a:rPr>
              <a:t>Arrest Procedures</a:t>
            </a: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grpSp>
        <p:nvGrpSpPr>
          <p:cNvPr id="6" name="Group 5">
            <a:extLst>
              <a:ext uri="{FF2B5EF4-FFF2-40B4-BE49-F238E27FC236}">
                <a16:creationId xmlns:a16="http://schemas.microsoft.com/office/drawing/2014/main" xmlns="" id="{E705B3C4-F854-4A74-99BF-10C826F94894}"/>
              </a:ext>
            </a:extLst>
          </p:cNvPr>
          <p:cNvGrpSpPr/>
          <p:nvPr/>
        </p:nvGrpSpPr>
        <p:grpSpPr>
          <a:xfrm>
            <a:off x="7148569" y="4455358"/>
            <a:ext cx="1976777" cy="1638035"/>
            <a:chOff x="7221769" y="4437151"/>
            <a:chExt cx="1976777" cy="1638035"/>
          </a:xfrm>
        </p:grpSpPr>
        <p:sp>
          <p:nvSpPr>
            <p:cNvPr id="7" name="Oval 5">
              <a:hlinkClick r:id="" action="ppaction://noaction"/>
              <a:extLst>
                <a:ext uri="{FF2B5EF4-FFF2-40B4-BE49-F238E27FC236}">
                  <a16:creationId xmlns:a16="http://schemas.microsoft.com/office/drawing/2014/main" xmlns="" id="{DCA00819-3090-437C-9766-1F89A10D6E2D}"/>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a:t>
              </a:r>
              <a:r>
                <a:rPr lang="en-US" altLang="en-US" sz="6600" dirty="0">
                  <a:solidFill>
                    <a:prstClr val="white"/>
                  </a:solidFill>
                  <a:ea typeface="MS PGothic" pitchFamily="34" charset="-128"/>
                </a:rPr>
                <a:t>3</a:t>
              </a:r>
              <a:endParaRPr lang="en-US" altLang="en-US" sz="6600" b="1" dirty="0">
                <a:solidFill>
                  <a:prstClr val="white"/>
                </a:solidFill>
                <a:ea typeface="MS PGothic" pitchFamily="34" charset="-128"/>
              </a:endParaRPr>
            </a:p>
          </p:txBody>
        </p:sp>
        <p:pic>
          <p:nvPicPr>
            <p:cNvPr id="8" name="Picture 7">
              <a:extLst>
                <a:ext uri="{FF2B5EF4-FFF2-40B4-BE49-F238E27FC236}">
                  <a16:creationId xmlns:a16="http://schemas.microsoft.com/office/drawing/2014/main" xmlns="" id="{FCB6FE2E-6495-4B2B-9020-793C947FE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extLst>
      <p:ext uri="{BB962C8B-B14F-4D97-AF65-F5344CB8AC3E}">
        <p14:creationId xmlns:p14="http://schemas.microsoft.com/office/powerpoint/2010/main" val="261053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Arrest</a:t>
            </a:r>
          </a:p>
        </p:txBody>
      </p:sp>
      <p:sp>
        <p:nvSpPr>
          <p:cNvPr id="5" name="Rounded Rectangle 5"/>
          <p:cNvSpPr>
            <a:spLocks noChangeArrowheads="1"/>
          </p:cNvSpPr>
          <p:nvPr/>
        </p:nvSpPr>
        <p:spPr bwMode="auto">
          <a:xfrm>
            <a:off x="483286" y="2592703"/>
            <a:ext cx="8337186" cy="1634490"/>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en-US" b="1" dirty="0"/>
              <a:t>	</a:t>
            </a:r>
            <a:r>
              <a:rPr lang="en-GB" altLang="en-US" sz="2200" dirty="0"/>
              <a:t>An </a:t>
            </a:r>
            <a:r>
              <a:rPr lang="en-GB" altLang="en-US" sz="2200" dirty="0">
                <a:solidFill>
                  <a:schemeClr val="bg1"/>
                </a:solidFill>
              </a:rPr>
              <a:t>arrest</a:t>
            </a:r>
            <a:r>
              <a:rPr lang="en-GB" altLang="en-US" sz="2200" dirty="0"/>
              <a:t> or apprehension is </a:t>
            </a:r>
          </a:p>
          <a:p>
            <a:pPr algn="r" eaLnBrk="1" hangingPunct="1"/>
            <a:r>
              <a:rPr lang="en-GB" altLang="en-US" sz="2200" dirty="0"/>
              <a:t>the taking or restraint of a person from his liberty </a:t>
            </a:r>
            <a:br>
              <a:rPr lang="en-GB" altLang="en-US" sz="2200" dirty="0"/>
            </a:br>
            <a:r>
              <a:rPr lang="en-GB" altLang="en-US" sz="2200" dirty="0"/>
              <a:t>in order that he shall be forthcoming to answer an </a:t>
            </a:r>
            <a:br>
              <a:rPr lang="en-GB" altLang="en-US" sz="2200" dirty="0"/>
            </a:br>
            <a:r>
              <a:rPr lang="en-GB" altLang="en-US" sz="2200" dirty="0"/>
              <a:t>alleged crime or offence.</a:t>
            </a:r>
          </a:p>
        </p:txBody>
      </p:sp>
      <p:grpSp>
        <p:nvGrpSpPr>
          <p:cNvPr id="8" name="Group 63">
            <a:extLst>
              <a:ext uri="{FF2B5EF4-FFF2-40B4-BE49-F238E27FC236}">
                <a16:creationId xmlns:a16="http://schemas.microsoft.com/office/drawing/2014/main" xmlns="" id="{7846B3B4-FE33-420A-9988-403280317759}"/>
              </a:ext>
            </a:extLst>
          </p:cNvPr>
          <p:cNvGrpSpPr>
            <a:grpSpLocks/>
          </p:cNvGrpSpPr>
          <p:nvPr/>
        </p:nvGrpSpPr>
        <p:grpSpPr bwMode="auto">
          <a:xfrm>
            <a:off x="271555" y="2348880"/>
            <a:ext cx="790575" cy="657225"/>
            <a:chOff x="2166297" y="4501361"/>
            <a:chExt cx="792000" cy="658801"/>
          </a:xfrm>
          <a:solidFill>
            <a:srgbClr val="F58305"/>
          </a:solidFill>
        </p:grpSpPr>
        <p:sp>
          <p:nvSpPr>
            <p:cNvPr id="9" name="Oval 8">
              <a:extLst>
                <a:ext uri="{FF2B5EF4-FFF2-40B4-BE49-F238E27FC236}">
                  <a16:creationId xmlns:a16="http://schemas.microsoft.com/office/drawing/2014/main" xmlns="" id="{AFA1AC64-C422-4BC2-B8E9-856A0F411033}"/>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0" name="Picture 65" descr="A close up of a logo&#10;&#10;Description automatically generated">
              <a:extLst>
                <a:ext uri="{FF2B5EF4-FFF2-40B4-BE49-F238E27FC236}">
                  <a16:creationId xmlns:a16="http://schemas.microsoft.com/office/drawing/2014/main" xmlns="" id="{DB458760-E2EF-43DD-9604-46DB2CE2D7A2}"/>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7933705-5157-4ED5-BEB9-81F4C9B66A48}"/>
              </a:ext>
            </a:extLst>
          </p:cNvPr>
          <p:cNvSpPr>
            <a:spLocks noGrp="1"/>
          </p:cNvSpPr>
          <p:nvPr>
            <p:ph type="title"/>
          </p:nvPr>
        </p:nvSpPr>
        <p:spPr/>
        <p:txBody>
          <a:bodyPr/>
          <a:lstStyle/>
          <a:p>
            <a:r>
              <a:rPr lang="en-US" dirty="0"/>
              <a:t>Arrest is a last resort</a:t>
            </a:r>
            <a:endParaRPr lang="en-GB" dirty="0"/>
          </a:p>
        </p:txBody>
      </p:sp>
      <p:sp>
        <p:nvSpPr>
          <p:cNvPr id="4" name="Content Placeholder 3">
            <a:extLst>
              <a:ext uri="{FF2B5EF4-FFF2-40B4-BE49-F238E27FC236}">
                <a16:creationId xmlns:a16="http://schemas.microsoft.com/office/drawing/2014/main" xmlns="" id="{8DB2CED3-FF97-479E-9D3A-734AEECBCCD3}"/>
              </a:ext>
            </a:extLst>
          </p:cNvPr>
          <p:cNvSpPr>
            <a:spLocks noGrp="1"/>
          </p:cNvSpPr>
          <p:nvPr>
            <p:ph idx="4294967295"/>
          </p:nvPr>
        </p:nvSpPr>
        <p:spPr>
          <a:xfrm>
            <a:off x="251520" y="2049462"/>
            <a:ext cx="8642350" cy="2759075"/>
          </a:xfrm>
          <a:prstGeom prst="roundRect">
            <a:avLst>
              <a:gd name="adj" fmla="val 14946"/>
            </a:avLst>
          </a:prstGeom>
          <a:solidFill>
            <a:srgbClr val="ABE9FF"/>
          </a:solidFill>
        </p:spPr>
        <p:txBody>
          <a:bodyPr/>
          <a:lstStyle/>
          <a:p>
            <a:pPr>
              <a:buClr>
                <a:srgbClr val="00B0F0"/>
              </a:buClr>
            </a:pPr>
            <a:r>
              <a:rPr lang="en-US" sz="2000" dirty="0"/>
              <a:t>whether you have powers of arrest (is it an indictable offence?)</a:t>
            </a:r>
          </a:p>
          <a:p>
            <a:pPr>
              <a:buClr>
                <a:srgbClr val="00B0F0"/>
              </a:buClr>
            </a:pPr>
            <a:r>
              <a:rPr lang="en-US" sz="2000" dirty="0"/>
              <a:t>how long until/can the police attend?</a:t>
            </a:r>
          </a:p>
          <a:p>
            <a:pPr>
              <a:buClr>
                <a:srgbClr val="00B0F0"/>
              </a:buClr>
            </a:pPr>
            <a:r>
              <a:rPr lang="en-US" sz="2000" dirty="0"/>
              <a:t>how you are going to stop the person from leaving and where are you going to this?</a:t>
            </a:r>
          </a:p>
          <a:p>
            <a:pPr>
              <a:buClr>
                <a:srgbClr val="00B0F0"/>
              </a:buClr>
            </a:pPr>
            <a:r>
              <a:rPr lang="en-US" sz="2000" dirty="0"/>
              <a:t>whether you have a colleague to act as your witness</a:t>
            </a:r>
          </a:p>
          <a:p>
            <a:pPr>
              <a:buClr>
                <a:srgbClr val="00B0F0"/>
              </a:buClr>
            </a:pPr>
            <a:r>
              <a:rPr lang="en-US" sz="2000" dirty="0"/>
              <a:t>if you are covered by CCTV</a:t>
            </a:r>
          </a:p>
          <a:p>
            <a:pPr>
              <a:buClr>
                <a:srgbClr val="00B0F0"/>
              </a:buClr>
            </a:pPr>
            <a:r>
              <a:rPr lang="en-US" sz="2000" dirty="0"/>
              <a:t>if the person is likely to attempt to assault you</a:t>
            </a:r>
          </a:p>
          <a:p>
            <a:pPr>
              <a:buClr>
                <a:srgbClr val="00B0F0"/>
              </a:buClr>
            </a:pPr>
            <a:endParaRPr lang="en-US" sz="2000" dirty="0"/>
          </a:p>
        </p:txBody>
      </p:sp>
      <p:sp>
        <p:nvSpPr>
          <p:cNvPr id="2" name="Rectangle 1">
            <a:extLst>
              <a:ext uri="{FF2B5EF4-FFF2-40B4-BE49-F238E27FC236}">
                <a16:creationId xmlns:a16="http://schemas.microsoft.com/office/drawing/2014/main" xmlns="" id="{13B57C14-94A9-4654-9941-A3AD397424E5}"/>
              </a:ext>
            </a:extLst>
          </p:cNvPr>
          <p:cNvSpPr/>
          <p:nvPr/>
        </p:nvSpPr>
        <p:spPr>
          <a:xfrm>
            <a:off x="251520" y="1233627"/>
            <a:ext cx="8640960" cy="707886"/>
          </a:xfrm>
          <a:prstGeom prst="rect">
            <a:avLst/>
          </a:prstGeom>
        </p:spPr>
        <p:txBody>
          <a:bodyPr wrap="square">
            <a:spAutoFit/>
          </a:bodyPr>
          <a:lstStyle/>
          <a:p>
            <a:pPr marL="0" indent="0">
              <a:buNone/>
            </a:pPr>
            <a:r>
              <a:rPr lang="en-US" sz="2000" dirty="0">
                <a:solidFill>
                  <a:schemeClr val="tx1"/>
                </a:solidFill>
              </a:rPr>
              <a:t>Taking away someone’s liberty is a very serious matter. Prior to acting, you must consider:</a:t>
            </a:r>
          </a:p>
        </p:txBody>
      </p:sp>
      <p:sp>
        <p:nvSpPr>
          <p:cNvPr id="5" name="Rectangle: Rounded Corners 4">
            <a:extLst>
              <a:ext uri="{FF2B5EF4-FFF2-40B4-BE49-F238E27FC236}">
                <a16:creationId xmlns:a16="http://schemas.microsoft.com/office/drawing/2014/main" xmlns="" id="{AABBE2E1-BC6B-4583-AF40-FCB1CCFC5C75}"/>
              </a:ext>
            </a:extLst>
          </p:cNvPr>
          <p:cNvSpPr/>
          <p:nvPr/>
        </p:nvSpPr>
        <p:spPr>
          <a:xfrm>
            <a:off x="251520" y="5181699"/>
            <a:ext cx="8640960" cy="442674"/>
          </a:xfrm>
          <a:prstGeom prst="roundRect">
            <a:avLst/>
          </a:prstGeom>
          <a:solidFill>
            <a:schemeClr val="tx1"/>
          </a:solidFill>
        </p:spPr>
        <p:txBody>
          <a:bodyPr wrap="square">
            <a:spAutoFit/>
          </a:bodyPr>
          <a:lstStyle/>
          <a:p>
            <a:pPr marL="0" indent="0" algn="ctr">
              <a:buNone/>
            </a:pPr>
            <a:r>
              <a:rPr lang="en-US" sz="2000" dirty="0"/>
              <a:t>Remember, your safety is as important as a customer’s safety.</a:t>
            </a:r>
            <a:endParaRPr lang="en-GB" sz="2000" dirty="0"/>
          </a:p>
        </p:txBody>
      </p:sp>
    </p:spTree>
    <p:extLst>
      <p:ext uri="{BB962C8B-B14F-4D97-AF65-F5344CB8AC3E}">
        <p14:creationId xmlns:p14="http://schemas.microsoft.com/office/powerpoint/2010/main" val="81840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Indictable offences</a:t>
            </a:r>
          </a:p>
        </p:txBody>
      </p:sp>
      <p:sp>
        <p:nvSpPr>
          <p:cNvPr id="5" name="Rounded Rectangle 4"/>
          <p:cNvSpPr/>
          <p:nvPr/>
        </p:nvSpPr>
        <p:spPr>
          <a:xfrm>
            <a:off x="251520" y="1880672"/>
            <a:ext cx="8640960" cy="851297"/>
          </a:xfrm>
          <a:prstGeom prst="roundRect">
            <a:avLst/>
          </a:prstGeom>
          <a:solidFill>
            <a:srgbClr val="00B0F0"/>
          </a:solidFill>
          <a:ln w="38100">
            <a:solidFill>
              <a:schemeClr val="bg1"/>
            </a:solidFill>
          </a:ln>
        </p:spPr>
        <p:txBody>
          <a:bodyPr wrap="square" anchor="ctr">
            <a:spAutoFit/>
          </a:bodyPr>
          <a:lstStyle/>
          <a:p>
            <a:pPr lvl="0" algn="ctr"/>
            <a:r>
              <a:rPr lang="en-GB" sz="2200" b="1" dirty="0"/>
              <a:t>Certain serious offences have been given a special condition within the criminal law and are known as ‘indictable offences’</a:t>
            </a:r>
          </a:p>
        </p:txBody>
      </p:sp>
      <p:sp>
        <p:nvSpPr>
          <p:cNvPr id="6" name="Rounded Rectangle 5"/>
          <p:cNvSpPr/>
          <p:nvPr/>
        </p:nvSpPr>
        <p:spPr>
          <a:xfrm>
            <a:off x="251520" y="3083312"/>
            <a:ext cx="8640960" cy="851297"/>
          </a:xfrm>
          <a:prstGeom prst="roundRect">
            <a:avLst/>
          </a:prstGeom>
          <a:solidFill>
            <a:schemeClr val="tx1"/>
          </a:solidFill>
          <a:ln w="38100">
            <a:solidFill>
              <a:schemeClr val="bg1"/>
            </a:solidFill>
          </a:ln>
        </p:spPr>
        <p:txBody>
          <a:bodyPr wrap="square" anchor="ctr">
            <a:spAutoFit/>
          </a:bodyPr>
          <a:lstStyle/>
          <a:p>
            <a:pPr lvl="0" algn="ctr"/>
            <a:r>
              <a:rPr lang="en-GB" sz="2200" b="1" dirty="0"/>
              <a:t>The majority of serious crimes that </a:t>
            </a:r>
            <a:r>
              <a:rPr lang="en-GB" sz="2200" dirty="0"/>
              <a:t>security operatives</a:t>
            </a:r>
            <a:r>
              <a:rPr lang="en-GB" sz="2200" b="1" dirty="0"/>
              <a:t> </a:t>
            </a:r>
            <a:br>
              <a:rPr lang="en-GB" sz="2200" b="1" dirty="0"/>
            </a:br>
            <a:r>
              <a:rPr lang="en-GB" sz="2200" b="1" dirty="0"/>
              <a:t>come across will fall within this category</a:t>
            </a:r>
          </a:p>
        </p:txBody>
      </p:sp>
      <p:sp>
        <p:nvSpPr>
          <p:cNvPr id="7" name="Rounded Rectangle 6"/>
          <p:cNvSpPr/>
          <p:nvPr/>
        </p:nvSpPr>
        <p:spPr>
          <a:xfrm>
            <a:off x="251520" y="4285952"/>
            <a:ext cx="8640960" cy="851297"/>
          </a:xfrm>
          <a:prstGeom prst="roundRect">
            <a:avLst/>
          </a:prstGeom>
          <a:solidFill>
            <a:schemeClr val="bg2"/>
          </a:solidFill>
          <a:ln w="38100">
            <a:solidFill>
              <a:schemeClr val="bg1"/>
            </a:solidFill>
          </a:ln>
        </p:spPr>
        <p:txBody>
          <a:bodyPr wrap="square" anchor="ctr">
            <a:spAutoFit/>
          </a:bodyPr>
          <a:lstStyle/>
          <a:p>
            <a:pPr lvl="0" algn="ctr"/>
            <a:r>
              <a:rPr lang="en-GB" sz="2200" b="1" dirty="0"/>
              <a:t>Indictable offences are those that may be tried at a </a:t>
            </a:r>
            <a:br>
              <a:rPr lang="en-GB" sz="2200" b="1" dirty="0"/>
            </a:br>
            <a:r>
              <a:rPr lang="en-GB" sz="2200" b="1" dirty="0"/>
              <a:t>Crown Court.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Arrest for indictable offences</a:t>
            </a:r>
          </a:p>
        </p:txBody>
      </p:sp>
      <p:sp>
        <p:nvSpPr>
          <p:cNvPr id="3" name="TextBox 2"/>
          <p:cNvSpPr txBox="1"/>
          <p:nvPr/>
        </p:nvSpPr>
        <p:spPr>
          <a:xfrm>
            <a:off x="251520" y="1866304"/>
            <a:ext cx="8640960" cy="420115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0"/>
              </a:spcAft>
              <a:buClr>
                <a:srgbClr val="00B0F0"/>
              </a:buClr>
              <a:buSzTx/>
              <a:buFont typeface="+mj-lt"/>
              <a:buAutoNum type="arabicParen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 person other than a constable (which includes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lang="en-GB" sz="2200" dirty="0">
                <a:solidFill>
                  <a:srgbClr val="000000"/>
                </a:solidFill>
                <a:latin typeface="Arial"/>
                <a:cs typeface="Arial"/>
              </a:rPr>
              <a:t>security operatives</a:t>
            </a:r>
            <a:r>
              <a:rPr kumimoji="0" lang="en-GB" sz="2200" b="1" i="0" u="none" strike="noStrike" kern="1200" cap="none" spc="0" normalizeH="0" baseline="0" noProof="0" dirty="0">
                <a:ln>
                  <a:noFill/>
                </a:ln>
                <a:solidFill>
                  <a:srgbClr val="000000"/>
                </a:solidFill>
                <a:effectLst/>
                <a:uLnTx/>
                <a:uFillTx/>
                <a:latin typeface="Arial"/>
                <a:ea typeface="+mn-ea"/>
                <a:cs typeface="Arial"/>
              </a:rPr>
              <a:t>) may arrest without a warrant:</a:t>
            </a:r>
          </a:p>
          <a:p>
            <a:pPr marL="914400" marR="0" lvl="1" indent="-457200" algn="l" defTabSz="914400" rtl="0" eaLnBrk="1" fontAlgn="auto" latinLnBrk="0" hangingPunct="1">
              <a:lnSpc>
                <a:spcPct val="100000"/>
              </a:lnSpc>
              <a:spcBef>
                <a:spcPts val="600"/>
              </a:spcBef>
              <a:spcAft>
                <a:spcPts val="0"/>
              </a:spcAft>
              <a:buClr>
                <a:srgbClr val="00B0F0"/>
              </a:buClr>
              <a:buSzTx/>
              <a:buFont typeface="+mj-lt"/>
              <a:buAutoNum type="alphaLcParen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Anyone who is in the act of committing an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indictable offence</a:t>
            </a:r>
          </a:p>
          <a:p>
            <a:pPr marL="914400" marR="0" lvl="1" indent="-457200" algn="l" defTabSz="914400" rtl="0" eaLnBrk="1" fontAlgn="auto" latinLnBrk="0" hangingPunct="1">
              <a:lnSpc>
                <a:spcPct val="100000"/>
              </a:lnSpc>
              <a:spcBef>
                <a:spcPts val="600"/>
              </a:spcBef>
              <a:spcAft>
                <a:spcPts val="0"/>
              </a:spcAft>
              <a:buClr>
                <a:srgbClr val="00B0F0"/>
              </a:buClr>
              <a:buSzTx/>
              <a:buFont typeface="+mj-lt"/>
              <a:buAutoNum type="alphaLcParen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Anyone whom he has reasonable grounds for suspecting to be committing an indictable offence</a:t>
            </a:r>
          </a:p>
          <a:p>
            <a:pPr marL="457200" marR="0" lvl="0" indent="-457200" algn="l" defTabSz="914400" rtl="0" eaLnBrk="1" fontAlgn="auto" latinLnBrk="0" hangingPunct="1">
              <a:lnSpc>
                <a:spcPct val="100000"/>
              </a:lnSpc>
              <a:spcBef>
                <a:spcPts val="600"/>
              </a:spcBef>
              <a:spcAft>
                <a:spcPts val="0"/>
              </a:spcAft>
              <a:buClr>
                <a:srgbClr val="00B0F0"/>
              </a:buClr>
              <a:buSzTx/>
              <a:buFont typeface="+mj-lt"/>
              <a:buAutoNum type="arabicParenR" startAt="2"/>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Where an indictable offence has been committed, a person other than a constable may arrest without a warrant:</a:t>
            </a:r>
          </a:p>
          <a:p>
            <a:pPr marL="914400" marR="0" lvl="1" indent="-457200" algn="l" defTabSz="914400" rtl="0" eaLnBrk="1" fontAlgn="auto" latinLnBrk="0" hangingPunct="1">
              <a:lnSpc>
                <a:spcPct val="100000"/>
              </a:lnSpc>
              <a:spcBef>
                <a:spcPts val="600"/>
              </a:spcBef>
              <a:spcAft>
                <a:spcPts val="0"/>
              </a:spcAft>
              <a:buClr>
                <a:srgbClr val="00B0F0"/>
              </a:buClr>
              <a:buSzTx/>
              <a:buFont typeface="+mj-lt"/>
              <a:buAutoNum type="alphaLcParen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Anyone who is guilty of the offence</a:t>
            </a:r>
          </a:p>
          <a:p>
            <a:pPr marL="914400" marR="0" lvl="1" indent="-457200" algn="l" defTabSz="914400" rtl="0" eaLnBrk="1" fontAlgn="auto" latinLnBrk="0" hangingPunct="1">
              <a:lnSpc>
                <a:spcPct val="100000"/>
              </a:lnSpc>
              <a:spcBef>
                <a:spcPts val="600"/>
              </a:spcBef>
              <a:spcAft>
                <a:spcPts val="0"/>
              </a:spcAft>
              <a:buClr>
                <a:srgbClr val="00B0F0"/>
              </a:buClr>
              <a:buSzTx/>
              <a:buFont typeface="+mj-lt"/>
              <a:buAutoNum type="alphaLcParen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Anyone whom he has reasonable grounds for suspecting to be guilty of it.</a:t>
            </a:r>
          </a:p>
        </p:txBody>
      </p:sp>
      <p:sp>
        <p:nvSpPr>
          <p:cNvPr id="4" name="Rounded Rectangle 3"/>
          <p:cNvSpPr/>
          <p:nvPr/>
        </p:nvSpPr>
        <p:spPr>
          <a:xfrm>
            <a:off x="251520" y="1292596"/>
            <a:ext cx="9289032" cy="476726"/>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i="0" u="none" strike="noStrike" baseline="0" dirty="0">
                <a:latin typeface="+mj-lt"/>
              </a:rPr>
              <a:t>Section 24a of the Police and Criminal Evidence Act 1984 </a:t>
            </a:r>
            <a:r>
              <a:rPr kumimoji="0" lang="en-GB" sz="2100" b="1" i="0" u="none" strike="noStrike" kern="1200" cap="none" spc="0" normalizeH="0" baseline="0" noProof="0" dirty="0">
                <a:ln>
                  <a:noFill/>
                </a:ln>
                <a:solidFill>
                  <a:srgbClr val="FFFFFF"/>
                </a:solidFill>
                <a:effectLst/>
                <a:uLnTx/>
                <a:uFillTx/>
                <a:latin typeface="+mj-lt"/>
                <a:ea typeface="+mn-ea"/>
                <a:cs typeface="Arial"/>
              </a:rPr>
              <a:t>says that: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Arrest for indictable offences cont.</a:t>
            </a:r>
          </a:p>
        </p:txBody>
      </p:sp>
      <p:sp>
        <p:nvSpPr>
          <p:cNvPr id="3" name="TextBox 2"/>
          <p:cNvSpPr txBox="1"/>
          <p:nvPr/>
        </p:nvSpPr>
        <p:spPr>
          <a:xfrm>
            <a:off x="251520" y="2028645"/>
            <a:ext cx="5328592" cy="32162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0"/>
              </a:spcAft>
              <a:buClr>
                <a:srgbClr val="00B0F0"/>
              </a:buClr>
              <a:buSzTx/>
              <a:buFont typeface="+mj-lt"/>
              <a:buAutoNum type="alphaLcParen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The person making the arrest has reasonable grounds for believing that for any of the reasons mentioned it is necessary to arrest the person in question</a:t>
            </a:r>
          </a:p>
          <a:p>
            <a:pPr marL="457200" marR="0" lvl="0" indent="-457200" algn="l" defTabSz="914400" rtl="0" eaLnBrk="1" fontAlgn="auto" latinLnBrk="0" hangingPunct="1">
              <a:lnSpc>
                <a:spcPct val="100000"/>
              </a:lnSpc>
              <a:spcBef>
                <a:spcPts val="600"/>
              </a:spcBef>
              <a:spcAft>
                <a:spcPts val="0"/>
              </a:spcAft>
              <a:buClr>
                <a:srgbClr val="00B0F0"/>
              </a:buClr>
              <a:buSzTx/>
              <a:buFont typeface="+mj-lt"/>
              <a:buAutoNum type="alphaLcParen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It appears to the person making the arrest that it is not reasonably practicable for a constable to make it instead</a:t>
            </a:r>
          </a:p>
        </p:txBody>
      </p:sp>
      <p:sp>
        <p:nvSpPr>
          <p:cNvPr id="4" name="Rounded Rectangle 3"/>
          <p:cNvSpPr/>
          <p:nvPr/>
        </p:nvSpPr>
        <p:spPr>
          <a:xfrm>
            <a:off x="251519" y="1260418"/>
            <a:ext cx="8442603" cy="510778"/>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Arial"/>
              </a:rPr>
              <a:t>But this power of arrest is only exercisable if:</a:t>
            </a:r>
          </a:p>
        </p:txBody>
      </p:sp>
      <p:sp>
        <p:nvSpPr>
          <p:cNvPr id="7" name="Rounded Rectangle 9">
            <a:extLst>
              <a:ext uri="{FF2B5EF4-FFF2-40B4-BE49-F238E27FC236}">
                <a16:creationId xmlns:a16="http://schemas.microsoft.com/office/drawing/2014/main" xmlns="" id="{46FF746D-9AD2-42F4-8B6D-67ACA7089E75}"/>
              </a:ext>
            </a:extLst>
          </p:cNvPr>
          <p:cNvSpPr>
            <a:spLocks noChangeArrowheads="1"/>
          </p:cNvSpPr>
          <p:nvPr/>
        </p:nvSpPr>
        <p:spPr bwMode="auto">
          <a:xfrm>
            <a:off x="251519" y="5340467"/>
            <a:ext cx="8442603" cy="766792"/>
          </a:xfrm>
          <a:prstGeom prst="roundRect">
            <a:avLst>
              <a:gd name="adj" fmla="val 16667"/>
            </a:avLst>
          </a:prstGeom>
          <a:solidFill>
            <a:schemeClr val="tx1"/>
          </a:solidFill>
          <a:ln w="38100">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eaLnBrk="1" fontAlgn="auto" hangingPunct="1">
              <a:spcBef>
                <a:spcPts val="600"/>
              </a:spcBef>
              <a:spcAft>
                <a:spcPts val="0"/>
              </a:spcAft>
              <a:buClr>
                <a:srgbClr val="00B0F0"/>
              </a:buClr>
              <a:defRPr/>
            </a:pPr>
            <a:r>
              <a:rPr lang="en-GB" sz="2000" dirty="0">
                <a:solidFill>
                  <a:schemeClr val="bg1"/>
                </a:solidFill>
                <a:latin typeface="Arial"/>
                <a:cs typeface="Arial"/>
              </a:rPr>
              <a:t>Security operatives have no more powers of arrest than any other citizen.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xmlns="" id="{1E1AF9E8-2038-4054-8297-1620C56DD15B}"/>
              </a:ext>
            </a:extLst>
          </p:cNvPr>
          <p:cNvSpPr/>
          <p:nvPr/>
        </p:nvSpPr>
        <p:spPr>
          <a:xfrm>
            <a:off x="251521" y="2233624"/>
            <a:ext cx="7776864" cy="3384000"/>
          </a:xfrm>
          <a:prstGeom prst="roundRect">
            <a:avLst/>
          </a:prstGeom>
          <a:solidFill>
            <a:srgbClr val="ABE9FF"/>
          </a:solidFill>
          <a:ln w="38100">
            <a:solidFill>
              <a:srgbClr val="ABE9FF"/>
            </a:solidFill>
          </a:ln>
        </p:spPr>
        <p:txBody>
          <a:bodyPr wrap="square" anchor="ctr">
            <a:spAutoFit/>
          </a:bodyPr>
          <a:lstStyle/>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a:p>
            <a:pPr marR="0" lvl="0" algn="l" defTabSz="914400" rtl="0" eaLnBrk="0" fontAlgn="base" latinLnBrk="0" hangingPunct="0">
              <a:lnSpc>
                <a:spcPct val="100000"/>
              </a:lnSpc>
              <a:spcBef>
                <a:spcPct val="20000"/>
              </a:spcBef>
              <a:spcAft>
                <a:spcPct val="0"/>
              </a:spcAft>
              <a:buClr>
                <a:srgbClr val="00B0F0"/>
              </a:buClr>
              <a:buSzTx/>
              <a:tabLst/>
              <a:defRPr/>
            </a:pPr>
            <a:endParaRPr lang="en-GB" sz="2200" dirty="0">
              <a:solidFill>
                <a:srgbClr val="000000"/>
              </a:solidFill>
              <a:latin typeface="Arial"/>
              <a:cs typeface="Arial"/>
            </a:endParaRPr>
          </a:p>
        </p:txBody>
      </p:sp>
      <p:sp>
        <p:nvSpPr>
          <p:cNvPr id="2" name="Title 1"/>
          <p:cNvSpPr>
            <a:spLocks noGrp="1"/>
          </p:cNvSpPr>
          <p:nvPr>
            <p:ph type="title"/>
          </p:nvPr>
        </p:nvSpPr>
        <p:spPr/>
        <p:txBody>
          <a:bodyPr/>
          <a:lstStyle/>
          <a:p>
            <a:r>
              <a:rPr lang="en-GB" dirty="0"/>
              <a:t>Reasons to arrest</a:t>
            </a:r>
          </a:p>
        </p:txBody>
      </p:sp>
      <p:sp>
        <p:nvSpPr>
          <p:cNvPr id="3" name="TextBox 2"/>
          <p:cNvSpPr txBox="1"/>
          <p:nvPr/>
        </p:nvSpPr>
        <p:spPr>
          <a:xfrm>
            <a:off x="251520" y="2276872"/>
            <a:ext cx="7992888" cy="3354110"/>
          </a:xfrm>
          <a:prstGeom prst="round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200" dirty="0">
                <a:solidFill>
                  <a:srgbClr val="000000"/>
                </a:solidFill>
                <a:latin typeface="Arial"/>
                <a:cs typeface="Arial"/>
              </a:rPr>
              <a:t>causing</a:t>
            </a:r>
            <a:r>
              <a:rPr kumimoji="0" lang="en-GB" sz="2200" b="1" i="0" u="none" strike="noStrike" kern="1200" cap="none" spc="0" normalizeH="0" baseline="0" noProof="0" dirty="0">
                <a:ln>
                  <a:noFill/>
                </a:ln>
                <a:solidFill>
                  <a:srgbClr val="000000"/>
                </a:solidFill>
                <a:effectLst/>
                <a:uLnTx/>
                <a:uFillTx/>
                <a:latin typeface="Arial"/>
                <a:ea typeface="+mn-ea"/>
                <a:cs typeface="Arial"/>
              </a:rPr>
              <a:t> physical injury to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themselves or any other person</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200" dirty="0">
                <a:solidFill>
                  <a:srgbClr val="000000"/>
                </a:solidFill>
                <a:latin typeface="Arial"/>
                <a:cs typeface="Arial"/>
              </a:rPr>
              <a:t>suffering</a:t>
            </a:r>
            <a:r>
              <a:rPr kumimoji="0" lang="en-GB" sz="2200" b="1" i="0" u="none" strike="noStrike" kern="1200" cap="none" spc="0" normalizeH="0" baseline="0" noProof="0" dirty="0">
                <a:ln>
                  <a:noFill/>
                </a:ln>
                <a:solidFill>
                  <a:srgbClr val="000000"/>
                </a:solidFill>
                <a:effectLst/>
                <a:uLnTx/>
                <a:uFillTx/>
                <a:latin typeface="Arial"/>
                <a:ea typeface="+mn-ea"/>
                <a:cs typeface="Arial"/>
              </a:rPr>
              <a:t> physical injury</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causing loss of or damage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to property</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making off before a constable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can assume responsibility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for them.</a:t>
            </a:r>
          </a:p>
        </p:txBody>
      </p:sp>
      <p:sp>
        <p:nvSpPr>
          <p:cNvPr id="4" name="Rounded Rectangle 3"/>
          <p:cNvSpPr/>
          <p:nvPr/>
        </p:nvSpPr>
        <p:spPr>
          <a:xfrm>
            <a:off x="251520" y="1302812"/>
            <a:ext cx="9289032" cy="851297"/>
          </a:xfrm>
          <a:prstGeom prst="round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Arial"/>
                <a:ea typeface="+mn-ea"/>
                <a:cs typeface="Arial"/>
              </a:rPr>
              <a:t>The reasons to arrest are to prevent </a:t>
            </a:r>
            <a:br>
              <a:rPr kumimoji="0" lang="en-GB" sz="2200" b="1" i="0" u="none" strike="noStrike" kern="1200" cap="none" spc="0" normalizeH="0" baseline="0" noProof="0" dirty="0">
                <a:ln>
                  <a:noFill/>
                </a:ln>
                <a:solidFill>
                  <a:schemeClr val="tx1"/>
                </a:solidFill>
                <a:effectLst/>
                <a:uLnTx/>
                <a:uFillTx/>
                <a:latin typeface="Arial"/>
                <a:ea typeface="+mn-ea"/>
                <a:cs typeface="Arial"/>
              </a:rPr>
            </a:br>
            <a:r>
              <a:rPr kumimoji="0" lang="en-GB" sz="2200" b="1" i="0" u="none" strike="noStrike" kern="1200" cap="none" spc="0" normalizeH="0" baseline="0" noProof="0" dirty="0">
                <a:ln>
                  <a:noFill/>
                </a:ln>
                <a:solidFill>
                  <a:schemeClr val="tx1"/>
                </a:solidFill>
                <a:effectLst/>
                <a:uLnTx/>
                <a:uFillTx/>
                <a:latin typeface="Arial"/>
                <a:ea typeface="+mn-ea"/>
                <a:cs typeface="Arial"/>
              </a:rPr>
              <a:t>the person from: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70570" y="2444784"/>
            <a:ext cx="8621910" cy="3428508"/>
          </a:xfrm>
          <a:prstGeom prst="roundRect">
            <a:avLst>
              <a:gd name="adj" fmla="val 14757"/>
            </a:avLst>
          </a:prstGeom>
          <a:solidFill>
            <a:srgbClr val="ABE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sp>
        <p:nvSpPr>
          <p:cNvPr id="2" name="Title 1"/>
          <p:cNvSpPr>
            <a:spLocks noGrp="1"/>
          </p:cNvSpPr>
          <p:nvPr>
            <p:ph type="title"/>
          </p:nvPr>
        </p:nvSpPr>
        <p:spPr/>
        <p:txBody>
          <a:bodyPr/>
          <a:lstStyle/>
          <a:p>
            <a:r>
              <a:rPr lang="en-GB" dirty="0"/>
              <a:t>Power of arrest</a:t>
            </a:r>
          </a:p>
        </p:txBody>
      </p:sp>
      <p:sp>
        <p:nvSpPr>
          <p:cNvPr id="3" name="TextBox 2"/>
          <p:cNvSpPr txBox="1"/>
          <p:nvPr/>
        </p:nvSpPr>
        <p:spPr>
          <a:xfrm>
            <a:off x="395536" y="1188210"/>
            <a:ext cx="8358703" cy="1107996"/>
          </a:xfrm>
          <a:prstGeom prst="rect">
            <a:avLst/>
          </a:prstGeom>
          <a:noFill/>
        </p:spPr>
        <p:txBody>
          <a:bodyPr wrap="square" rtlCol="0">
            <a:spAutoFit/>
          </a:bodyPr>
          <a:lstStyle/>
          <a:p>
            <a:pPr>
              <a:spcBef>
                <a:spcPts val="600"/>
              </a:spcBef>
            </a:pPr>
            <a:r>
              <a:rPr lang="en-GB" sz="2200" b="1" dirty="0">
                <a:solidFill>
                  <a:schemeClr val="tx1"/>
                </a:solidFill>
              </a:rPr>
              <a:t>Offences under this section, for which all </a:t>
            </a:r>
            <a:r>
              <a:rPr lang="en-GB" sz="2200" dirty="0">
                <a:solidFill>
                  <a:schemeClr val="tx1"/>
                </a:solidFill>
              </a:rPr>
              <a:t>security operatives</a:t>
            </a:r>
            <a:r>
              <a:rPr lang="en-GB" sz="2200" b="1" dirty="0">
                <a:solidFill>
                  <a:schemeClr val="tx1"/>
                </a:solidFill>
              </a:rPr>
              <a:t> have the same powers of arrest as other members of the public include:</a:t>
            </a:r>
          </a:p>
        </p:txBody>
      </p:sp>
      <p:sp>
        <p:nvSpPr>
          <p:cNvPr id="4" name="Rectangle 3"/>
          <p:cNvSpPr/>
          <p:nvPr/>
        </p:nvSpPr>
        <p:spPr>
          <a:xfrm>
            <a:off x="611560" y="2613637"/>
            <a:ext cx="4320480" cy="2846933"/>
          </a:xfrm>
          <a:prstGeom prst="rect">
            <a:avLst/>
          </a:prstGeom>
        </p:spPr>
        <p:txBody>
          <a:bodyPr wrap="square">
            <a:spAutoFit/>
          </a:bodyPr>
          <a:lstStyle/>
          <a:p>
            <a:pPr marL="342900" lvl="0" indent="-342900">
              <a:spcBef>
                <a:spcPts val="600"/>
              </a:spcBef>
              <a:buClr>
                <a:srgbClr val="00B0F0"/>
              </a:buClr>
              <a:buFont typeface="Arial" panose="020B0604020202020204" pitchFamily="34" charset="0"/>
              <a:buChar char="●"/>
            </a:pPr>
            <a:r>
              <a:rPr lang="en-GB" sz="2200" dirty="0">
                <a:solidFill>
                  <a:srgbClr val="000000"/>
                </a:solidFill>
              </a:rPr>
              <a:t>m</a:t>
            </a:r>
            <a:r>
              <a:rPr lang="en-GB" sz="2200" b="1" dirty="0">
                <a:solidFill>
                  <a:srgbClr val="000000"/>
                </a:solidFill>
              </a:rPr>
              <a:t>urder/homicide</a:t>
            </a:r>
          </a:p>
          <a:p>
            <a:pPr marL="342900" indent="-342900">
              <a:spcBef>
                <a:spcPts val="600"/>
              </a:spcBef>
              <a:buClr>
                <a:srgbClr val="00B0F0"/>
              </a:buClr>
              <a:buFont typeface="Arial" panose="020B0604020202020204" pitchFamily="34" charset="0"/>
              <a:buChar char="●"/>
            </a:pPr>
            <a:r>
              <a:rPr lang="en-GB" sz="2200" dirty="0">
                <a:solidFill>
                  <a:srgbClr val="000000"/>
                </a:solidFill>
              </a:rPr>
              <a:t>c</a:t>
            </a:r>
            <a:r>
              <a:rPr lang="en-GB" sz="2200" b="1" dirty="0">
                <a:solidFill>
                  <a:srgbClr val="000000"/>
                </a:solidFill>
              </a:rPr>
              <a:t>ulpable homicide</a:t>
            </a:r>
          </a:p>
          <a:p>
            <a:pPr marL="342900" lvl="0" indent="-342900">
              <a:spcBef>
                <a:spcPts val="600"/>
              </a:spcBef>
              <a:buClr>
                <a:srgbClr val="00B0F0"/>
              </a:buClr>
              <a:buFont typeface="Arial" panose="020B0604020202020204" pitchFamily="34" charset="0"/>
              <a:buChar char="●"/>
            </a:pPr>
            <a:r>
              <a:rPr lang="en-GB" sz="2200" dirty="0">
                <a:solidFill>
                  <a:srgbClr val="000000"/>
                </a:solidFill>
              </a:rPr>
              <a:t>a</a:t>
            </a:r>
            <a:r>
              <a:rPr lang="en-GB" sz="2200" b="1" dirty="0">
                <a:solidFill>
                  <a:srgbClr val="000000"/>
                </a:solidFill>
              </a:rPr>
              <a:t>ssault (ABH, GBH </a:t>
            </a:r>
            <a:br>
              <a:rPr lang="en-GB" sz="2200" b="1" dirty="0">
                <a:solidFill>
                  <a:srgbClr val="000000"/>
                </a:solidFill>
              </a:rPr>
            </a:br>
            <a:r>
              <a:rPr lang="en-GB" sz="2200" b="1" dirty="0">
                <a:solidFill>
                  <a:srgbClr val="000000"/>
                </a:solidFill>
              </a:rPr>
              <a:t>and GBH w/</a:t>
            </a:r>
            <a:r>
              <a:rPr lang="en-GB" sz="2200" b="1" dirty="0" err="1">
                <a:solidFill>
                  <a:srgbClr val="000000"/>
                </a:solidFill>
              </a:rPr>
              <a:t>i</a:t>
            </a:r>
            <a:r>
              <a:rPr lang="en-GB" sz="2200" b="1" dirty="0">
                <a:solidFill>
                  <a:srgbClr val="000000"/>
                </a:solidFill>
              </a:rPr>
              <a:t>)</a:t>
            </a:r>
          </a:p>
          <a:p>
            <a:pPr marL="342900" indent="-342900">
              <a:spcBef>
                <a:spcPts val="600"/>
              </a:spcBef>
              <a:buClr>
                <a:srgbClr val="00B0F0"/>
              </a:buClr>
              <a:buFont typeface="Arial" panose="020B0604020202020204" pitchFamily="34" charset="0"/>
              <a:buChar char="●"/>
            </a:pPr>
            <a:r>
              <a:rPr lang="en-GB" sz="2200" dirty="0">
                <a:solidFill>
                  <a:srgbClr val="000000"/>
                </a:solidFill>
              </a:rPr>
              <a:t>rape</a:t>
            </a:r>
          </a:p>
          <a:p>
            <a:pPr marL="342900" lvl="0" indent="-342900">
              <a:spcBef>
                <a:spcPts val="600"/>
              </a:spcBef>
              <a:buClr>
                <a:srgbClr val="00B0F0"/>
              </a:buClr>
              <a:buFont typeface="Arial" panose="020B0604020202020204" pitchFamily="34" charset="0"/>
              <a:buChar char="●"/>
            </a:pPr>
            <a:r>
              <a:rPr lang="en-GB" sz="2200" dirty="0">
                <a:solidFill>
                  <a:srgbClr val="000000"/>
                </a:solidFill>
              </a:rPr>
              <a:t>s</a:t>
            </a:r>
            <a:r>
              <a:rPr lang="en-GB" sz="2200" b="1" dirty="0">
                <a:solidFill>
                  <a:srgbClr val="000000"/>
                </a:solidFill>
              </a:rPr>
              <a:t>exual assault</a:t>
            </a:r>
          </a:p>
          <a:p>
            <a:pPr marL="342900" lvl="0" indent="-342900">
              <a:spcBef>
                <a:spcPts val="600"/>
              </a:spcBef>
              <a:buClr>
                <a:srgbClr val="00B0F0"/>
              </a:buClr>
              <a:buFont typeface="Arial" panose="020B0604020202020204" pitchFamily="34" charset="0"/>
              <a:buChar char="●"/>
            </a:pPr>
            <a:r>
              <a:rPr lang="en-GB" sz="2200" dirty="0">
                <a:solidFill>
                  <a:srgbClr val="000000"/>
                </a:solidFill>
              </a:rPr>
              <a:t>f</a:t>
            </a:r>
            <a:r>
              <a:rPr lang="en-GB" sz="2200" b="1" dirty="0">
                <a:solidFill>
                  <a:srgbClr val="000000"/>
                </a:solidFill>
              </a:rPr>
              <a:t>irearms offences</a:t>
            </a:r>
          </a:p>
        </p:txBody>
      </p:sp>
      <p:sp>
        <p:nvSpPr>
          <p:cNvPr id="5" name="Rectangle 4"/>
          <p:cNvSpPr/>
          <p:nvPr/>
        </p:nvSpPr>
        <p:spPr>
          <a:xfrm>
            <a:off x="4355976" y="2532872"/>
            <a:ext cx="4398263" cy="3185487"/>
          </a:xfrm>
          <a:prstGeom prst="rect">
            <a:avLst/>
          </a:prstGeom>
        </p:spPr>
        <p:txBody>
          <a:bodyPr wrap="square">
            <a:spAutoFit/>
          </a:bodyPr>
          <a:lstStyle/>
          <a:p>
            <a:pPr marL="342900" indent="-342900">
              <a:spcBef>
                <a:spcPts val="600"/>
              </a:spcBef>
              <a:buClr>
                <a:srgbClr val="00B0F0"/>
              </a:buClr>
              <a:buFont typeface="Arial" panose="020B0604020202020204" pitchFamily="34" charset="0"/>
              <a:buChar char="●"/>
            </a:pPr>
            <a:r>
              <a:rPr lang="en-GB" sz="2200" dirty="0">
                <a:solidFill>
                  <a:srgbClr val="000000"/>
                </a:solidFill>
              </a:rPr>
              <a:t>drugs offences</a:t>
            </a:r>
            <a:endParaRPr lang="en-GB" sz="2200" b="1" dirty="0">
              <a:solidFill>
                <a:srgbClr val="000000"/>
              </a:solidFill>
            </a:endParaRPr>
          </a:p>
          <a:p>
            <a:pPr marL="342900" lvl="0" indent="-342900">
              <a:spcBef>
                <a:spcPts val="600"/>
              </a:spcBef>
              <a:buClr>
                <a:srgbClr val="00B0F0"/>
              </a:buClr>
              <a:buFont typeface="Arial" panose="020B0604020202020204" pitchFamily="34" charset="0"/>
              <a:buChar char="●"/>
            </a:pPr>
            <a:r>
              <a:rPr lang="en-GB" sz="2200" dirty="0">
                <a:solidFill>
                  <a:srgbClr val="000000"/>
                </a:solidFill>
              </a:rPr>
              <a:t>r</a:t>
            </a:r>
            <a:r>
              <a:rPr lang="en-GB" sz="2200" b="1" dirty="0">
                <a:solidFill>
                  <a:srgbClr val="000000"/>
                </a:solidFill>
              </a:rPr>
              <a:t>obbery</a:t>
            </a:r>
          </a:p>
          <a:p>
            <a:pPr marL="342900" lvl="0" indent="-342900">
              <a:spcBef>
                <a:spcPts val="600"/>
              </a:spcBef>
              <a:buClr>
                <a:srgbClr val="00B0F0"/>
              </a:buClr>
              <a:buFont typeface="Arial" panose="020B0604020202020204" pitchFamily="34" charset="0"/>
              <a:buChar char="●"/>
            </a:pPr>
            <a:r>
              <a:rPr lang="en-GB" sz="2200" dirty="0">
                <a:solidFill>
                  <a:srgbClr val="000000"/>
                </a:solidFill>
              </a:rPr>
              <a:t>t</a:t>
            </a:r>
            <a:r>
              <a:rPr lang="en-GB" sz="2200" b="1" dirty="0">
                <a:solidFill>
                  <a:srgbClr val="000000"/>
                </a:solidFill>
              </a:rPr>
              <a:t>heft</a:t>
            </a:r>
          </a:p>
          <a:p>
            <a:pPr marL="342900" lvl="0" indent="-342900">
              <a:spcBef>
                <a:spcPts val="600"/>
              </a:spcBef>
              <a:buClr>
                <a:srgbClr val="00B0F0"/>
              </a:buClr>
              <a:buFont typeface="Arial" panose="020B0604020202020204" pitchFamily="34" charset="0"/>
              <a:buChar char="●"/>
            </a:pPr>
            <a:r>
              <a:rPr lang="en-GB" sz="2200" dirty="0">
                <a:solidFill>
                  <a:srgbClr val="000000"/>
                </a:solidFill>
              </a:rPr>
              <a:t>b</a:t>
            </a:r>
            <a:r>
              <a:rPr lang="en-GB" sz="2200" b="1" dirty="0">
                <a:solidFill>
                  <a:srgbClr val="000000"/>
                </a:solidFill>
              </a:rPr>
              <a:t>urglary/housebreaking</a:t>
            </a:r>
          </a:p>
          <a:p>
            <a:pPr marL="342900" lvl="0" indent="-342900">
              <a:spcBef>
                <a:spcPts val="600"/>
              </a:spcBef>
              <a:buClr>
                <a:srgbClr val="00B0F0"/>
              </a:buClr>
              <a:buFont typeface="Arial" panose="020B0604020202020204" pitchFamily="34" charset="0"/>
              <a:buChar char="●"/>
            </a:pPr>
            <a:r>
              <a:rPr lang="en-GB" sz="2200" dirty="0">
                <a:solidFill>
                  <a:srgbClr val="000000"/>
                </a:solidFill>
              </a:rPr>
              <a:t>f</a:t>
            </a:r>
            <a:r>
              <a:rPr lang="en-GB" sz="2200" b="1" dirty="0">
                <a:solidFill>
                  <a:srgbClr val="000000"/>
                </a:solidFill>
              </a:rPr>
              <a:t>raud</a:t>
            </a:r>
          </a:p>
          <a:p>
            <a:pPr marL="342900" lvl="0" indent="-342900">
              <a:spcBef>
                <a:spcPts val="600"/>
              </a:spcBef>
              <a:buClr>
                <a:srgbClr val="00B0F0"/>
              </a:buClr>
              <a:buFont typeface="Arial" panose="020B0604020202020204" pitchFamily="34" charset="0"/>
              <a:buChar char="●"/>
            </a:pPr>
            <a:r>
              <a:rPr lang="en-GB" sz="2200" b="1" dirty="0">
                <a:solidFill>
                  <a:srgbClr val="000000"/>
                </a:solidFill>
              </a:rPr>
              <a:t>criminal damage and malicious mischief (Scotland).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GB" sz="2800" dirty="0">
                <a:solidFill>
                  <a:prstClr val="white"/>
                </a:solidFill>
              </a:rPr>
              <a:t>The private security industry</a:t>
            </a:r>
          </a:p>
        </p:txBody>
      </p:sp>
      <p:pic>
        <p:nvPicPr>
          <p:cNvPr id="6" name="Picture 5" descr="A close up of a mask&#10;&#10;Description automatically generated">
            <a:extLst>
              <a:ext uri="{FF2B5EF4-FFF2-40B4-BE49-F238E27FC236}">
                <a16:creationId xmlns:a16="http://schemas.microsoft.com/office/drawing/2014/main" xmlns="" id="{2BA50213-C99A-4485-B558-50C0FE101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880" y="402024"/>
            <a:ext cx="2419728" cy="4125280"/>
          </a:xfrm>
          <a:prstGeom prst="rect">
            <a:avLst/>
          </a:prstGeom>
        </p:spPr>
      </p:pic>
      <p:grpSp>
        <p:nvGrpSpPr>
          <p:cNvPr id="7" name="Group 6">
            <a:extLst>
              <a:ext uri="{FF2B5EF4-FFF2-40B4-BE49-F238E27FC236}">
                <a16:creationId xmlns:a16="http://schemas.microsoft.com/office/drawing/2014/main" xmlns="" id="{DFCC3455-3A79-4B6A-A73C-2E5B55F4BF4C}"/>
              </a:ext>
            </a:extLst>
          </p:cNvPr>
          <p:cNvGrpSpPr/>
          <p:nvPr/>
        </p:nvGrpSpPr>
        <p:grpSpPr>
          <a:xfrm>
            <a:off x="7148569" y="4455358"/>
            <a:ext cx="1976777" cy="1638035"/>
            <a:chOff x="7221769" y="4437151"/>
            <a:chExt cx="1976777" cy="1638035"/>
          </a:xfrm>
        </p:grpSpPr>
        <p:sp>
          <p:nvSpPr>
            <p:cNvPr id="8" name="Oval 5">
              <a:hlinkClick r:id="" action="ppaction://noaction"/>
              <a:extLst>
                <a:ext uri="{FF2B5EF4-FFF2-40B4-BE49-F238E27FC236}">
                  <a16:creationId xmlns:a16="http://schemas.microsoft.com/office/drawing/2014/main" xmlns="" id="{8E3A00A8-3AD2-42D9-8C53-94EA5310BE0C}"/>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1:1</a:t>
              </a:r>
            </a:p>
          </p:txBody>
        </p:sp>
        <p:pic>
          <p:nvPicPr>
            <p:cNvPr id="9" name="Picture 8">
              <a:extLst>
                <a:ext uri="{FF2B5EF4-FFF2-40B4-BE49-F238E27FC236}">
                  <a16:creationId xmlns:a16="http://schemas.microsoft.com/office/drawing/2014/main" xmlns="" id="{8AA28076-EECC-40AD-826E-E4A677F3B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Breach of the peace</a:t>
            </a:r>
          </a:p>
        </p:txBody>
      </p:sp>
      <p:sp>
        <p:nvSpPr>
          <p:cNvPr id="5" name="Rounded Rectangle 4"/>
          <p:cNvSpPr/>
          <p:nvPr/>
        </p:nvSpPr>
        <p:spPr>
          <a:xfrm>
            <a:off x="217862" y="1916832"/>
            <a:ext cx="7128793" cy="851297"/>
          </a:xfrm>
          <a:prstGeom prst="roundRect">
            <a:avLst/>
          </a:prstGeom>
          <a:solidFill>
            <a:srgbClr val="ABE9FF"/>
          </a:solidFill>
          <a:ln w="38100">
            <a:solidFill>
              <a:srgbClr val="00B0F0"/>
            </a:solidFill>
          </a:ln>
        </p:spPr>
        <p:txBody>
          <a:bodyPr wrap="square" anchor="ctr">
            <a:spAutoFit/>
          </a:bodyPr>
          <a:lstStyle/>
          <a:p>
            <a:pPr lvl="0"/>
            <a:r>
              <a:rPr lang="en-GB" sz="2200" b="1" dirty="0">
                <a:solidFill>
                  <a:srgbClr val="000000"/>
                </a:solidFill>
              </a:rPr>
              <a:t>A breach of the peace is a common law </a:t>
            </a:r>
            <a:br>
              <a:rPr lang="en-GB" sz="2200" b="1" dirty="0">
                <a:solidFill>
                  <a:srgbClr val="000000"/>
                </a:solidFill>
              </a:rPr>
            </a:br>
            <a:r>
              <a:rPr lang="en-GB" sz="2200" b="1" dirty="0">
                <a:solidFill>
                  <a:srgbClr val="000000"/>
                </a:solidFill>
              </a:rPr>
              <a:t>concept that has very ancient roots</a:t>
            </a:r>
          </a:p>
        </p:txBody>
      </p:sp>
      <p:sp>
        <p:nvSpPr>
          <p:cNvPr id="6" name="Rounded Rectangle 5"/>
          <p:cNvSpPr/>
          <p:nvPr/>
        </p:nvSpPr>
        <p:spPr>
          <a:xfrm>
            <a:off x="217158" y="3018587"/>
            <a:ext cx="5904656" cy="493752"/>
          </a:xfrm>
          <a:prstGeom prst="roundRect">
            <a:avLst/>
          </a:prstGeom>
          <a:noFill/>
          <a:ln w="38100">
            <a:noFill/>
          </a:ln>
        </p:spPr>
        <p:txBody>
          <a:bodyPr wrap="square">
            <a:spAutoFit/>
          </a:bodyPr>
          <a:lstStyle/>
          <a:p>
            <a:pPr lvl="0"/>
            <a:r>
              <a:rPr lang="en-GB" sz="2200" b="1" dirty="0">
                <a:solidFill>
                  <a:schemeClr val="tx1"/>
                </a:solidFill>
              </a:rPr>
              <a:t>In general terms it is considered to be:</a:t>
            </a:r>
          </a:p>
        </p:txBody>
      </p:sp>
      <p:sp>
        <p:nvSpPr>
          <p:cNvPr id="7" name="Rounded Rectangle 6"/>
          <p:cNvSpPr/>
          <p:nvPr/>
        </p:nvSpPr>
        <p:spPr>
          <a:xfrm>
            <a:off x="217158" y="3762797"/>
            <a:ext cx="7561545" cy="1600438"/>
          </a:xfrm>
          <a:prstGeom prst="roundRect">
            <a:avLst/>
          </a:prstGeom>
          <a:solidFill>
            <a:schemeClr val="bg1">
              <a:lumMod val="85000"/>
            </a:schemeClr>
          </a:solidFill>
          <a:ln w="38100">
            <a:solidFill>
              <a:schemeClr val="tx1"/>
            </a:solidFill>
          </a:ln>
        </p:spPr>
        <p:txBody>
          <a:bodyPr wrap="square">
            <a:spAutoFit/>
          </a:bodyPr>
          <a:lstStyle/>
          <a:p>
            <a:pPr lvl="0"/>
            <a:r>
              <a:rPr lang="en-GB" sz="2200" b="1" dirty="0">
                <a:solidFill>
                  <a:schemeClr val="tx1"/>
                </a:solidFill>
              </a:rPr>
              <a:t>‘</a:t>
            </a:r>
            <a:r>
              <a:rPr lang="en-GB" sz="2200" b="1" i="1" dirty="0">
                <a:solidFill>
                  <a:schemeClr val="tx1"/>
                </a:solidFill>
              </a:rPr>
              <a:t>any disorder or disruption to the peace </a:t>
            </a:r>
            <a:br>
              <a:rPr lang="en-GB" sz="2200" b="1" i="1" dirty="0">
                <a:solidFill>
                  <a:schemeClr val="tx1"/>
                </a:solidFill>
              </a:rPr>
            </a:br>
            <a:r>
              <a:rPr lang="en-GB" sz="2200" b="1" i="1" dirty="0">
                <a:solidFill>
                  <a:schemeClr val="tx1"/>
                </a:solidFill>
              </a:rPr>
              <a:t>in public or in private that results in </a:t>
            </a:r>
            <a:br>
              <a:rPr lang="en-GB" sz="2200" b="1" i="1" dirty="0">
                <a:solidFill>
                  <a:schemeClr val="tx1"/>
                </a:solidFill>
              </a:rPr>
            </a:br>
            <a:r>
              <a:rPr lang="en-GB" sz="2200" b="1" i="1" dirty="0">
                <a:solidFill>
                  <a:schemeClr val="tx1"/>
                </a:solidFill>
              </a:rPr>
              <a:t>violence, threat of violence or provokes </a:t>
            </a:r>
            <a:br>
              <a:rPr lang="en-GB" sz="2200" b="1" i="1" dirty="0">
                <a:solidFill>
                  <a:schemeClr val="tx1"/>
                </a:solidFill>
              </a:rPr>
            </a:br>
            <a:r>
              <a:rPr lang="en-GB" sz="2200" b="1" i="1" dirty="0">
                <a:solidFill>
                  <a:schemeClr val="tx1"/>
                </a:solidFill>
              </a:rPr>
              <a:t>violence from another’</a:t>
            </a:r>
            <a:r>
              <a:rPr lang="en-GB" sz="2200" b="1" dirty="0">
                <a:solidFill>
                  <a:schemeClr val="tx1"/>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When to arrest</a:t>
            </a:r>
          </a:p>
        </p:txBody>
      </p:sp>
      <p:sp>
        <p:nvSpPr>
          <p:cNvPr id="5" name="Rounded Rectangle 4"/>
          <p:cNvSpPr/>
          <p:nvPr/>
        </p:nvSpPr>
        <p:spPr>
          <a:xfrm>
            <a:off x="211981" y="1675328"/>
            <a:ext cx="8664599" cy="3507343"/>
          </a:xfrm>
          <a:prstGeom prst="roundRect">
            <a:avLst/>
          </a:prstGeom>
          <a:solidFill>
            <a:srgbClr val="ABE9FF"/>
          </a:solidFill>
          <a:ln w="38100">
            <a:solidFill>
              <a:srgbClr val="00B0F0"/>
            </a:solidFill>
          </a:ln>
        </p:spPr>
        <p:txBody>
          <a:bodyPr wrap="square" anchor="ctr">
            <a:spAutoFit/>
          </a:bodyPr>
          <a:lstStyle/>
          <a:p>
            <a:pPr lvl="0"/>
            <a:r>
              <a:rPr lang="en-GB" dirty="0">
                <a:solidFill>
                  <a:schemeClr val="tx1"/>
                </a:solidFill>
              </a:rPr>
              <a:t>Security operatives</a:t>
            </a:r>
            <a:r>
              <a:rPr lang="en-GB" sz="2400" b="1" dirty="0">
                <a:solidFill>
                  <a:schemeClr val="tx1"/>
                </a:solidFill>
              </a:rPr>
              <a:t> should only arrest someone </a:t>
            </a:r>
            <a:br>
              <a:rPr lang="en-GB" sz="2400" b="1" dirty="0">
                <a:solidFill>
                  <a:schemeClr val="tx1"/>
                </a:solidFill>
              </a:rPr>
            </a:br>
            <a:r>
              <a:rPr lang="en-GB" sz="2400" b="1" dirty="0">
                <a:solidFill>
                  <a:schemeClr val="tx1"/>
                </a:solidFill>
              </a:rPr>
              <a:t>for one of the following reasons:</a:t>
            </a:r>
          </a:p>
          <a:p>
            <a:pPr lvl="0"/>
            <a:endParaRPr lang="en-GB" sz="1200" dirty="0">
              <a:solidFill>
                <a:schemeClr val="tx1"/>
              </a:solidFill>
            </a:endParaRPr>
          </a:p>
          <a:p>
            <a:pPr marL="457200" lvl="0" indent="-457200">
              <a:spcBef>
                <a:spcPts val="600"/>
              </a:spcBef>
              <a:buClr>
                <a:srgbClr val="00B0F0"/>
              </a:buClr>
              <a:buFont typeface="+mj-lt"/>
              <a:buAutoNum type="alphaLcParenR"/>
            </a:pPr>
            <a:r>
              <a:rPr lang="en-GB" dirty="0">
                <a:solidFill>
                  <a:srgbClr val="000000"/>
                </a:solidFill>
              </a:rPr>
              <a:t>To prevent an offence being committed</a:t>
            </a:r>
          </a:p>
          <a:p>
            <a:pPr marL="457200" lvl="0" indent="-457200">
              <a:spcBef>
                <a:spcPts val="600"/>
              </a:spcBef>
              <a:buClr>
                <a:srgbClr val="00B0F0"/>
              </a:buClr>
              <a:buFont typeface="+mj-lt"/>
              <a:buAutoNum type="alphaLcParenR"/>
            </a:pPr>
            <a:r>
              <a:rPr lang="en-GB" dirty="0">
                <a:solidFill>
                  <a:srgbClr val="000000"/>
                </a:solidFill>
              </a:rPr>
              <a:t>To prevent the continuance of an offence</a:t>
            </a:r>
          </a:p>
          <a:p>
            <a:pPr marL="457200" lvl="0" indent="-457200">
              <a:spcBef>
                <a:spcPts val="600"/>
              </a:spcBef>
              <a:buClr>
                <a:srgbClr val="00B0F0"/>
              </a:buClr>
              <a:buFont typeface="+mj-lt"/>
              <a:buAutoNum type="alphaLcParenR"/>
            </a:pPr>
            <a:r>
              <a:rPr lang="en-GB" dirty="0">
                <a:solidFill>
                  <a:srgbClr val="000000"/>
                </a:solidFill>
              </a:rPr>
              <a:t>To prevent the renewal of an offence</a:t>
            </a:r>
          </a:p>
          <a:p>
            <a:pPr marL="457200" lvl="0" indent="-457200">
              <a:spcBef>
                <a:spcPts val="600"/>
              </a:spcBef>
              <a:buClr>
                <a:srgbClr val="00B0F0"/>
              </a:buClr>
              <a:buFont typeface="+mj-lt"/>
              <a:buAutoNum type="alphaLcParenR"/>
            </a:pPr>
            <a:r>
              <a:rPr lang="en-GB" dirty="0">
                <a:solidFill>
                  <a:srgbClr val="000000"/>
                </a:solidFill>
              </a:rPr>
              <a:t>To detain someone for an offence already committed.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arrest</a:t>
            </a:r>
          </a:p>
        </p:txBody>
      </p:sp>
      <p:sp>
        <p:nvSpPr>
          <p:cNvPr id="3" name="TextBox 2"/>
          <p:cNvSpPr txBox="1"/>
          <p:nvPr/>
        </p:nvSpPr>
        <p:spPr>
          <a:xfrm>
            <a:off x="323528" y="1286473"/>
            <a:ext cx="6264696" cy="5016758"/>
          </a:xfrm>
          <a:prstGeom prst="rect">
            <a:avLst/>
          </a:prstGeom>
          <a:noFill/>
        </p:spPr>
        <p:txBody>
          <a:bodyPr wrap="square" numCol="2" rtlCol="0">
            <a:spAutoFit/>
          </a:bodyPr>
          <a:lstStyle/>
          <a:p>
            <a:pPr lvl="0"/>
            <a:r>
              <a:rPr lang="en-GB" sz="2000" b="1" dirty="0">
                <a:solidFill>
                  <a:schemeClr val="tx1"/>
                </a:solidFill>
              </a:rPr>
              <a:t>The person must be told:</a:t>
            </a:r>
          </a:p>
          <a:p>
            <a:pPr lvl="0"/>
            <a:endParaRPr lang="en-GB" sz="2000" b="1" dirty="0">
              <a:solidFill>
                <a:schemeClr val="bg1"/>
              </a:solidFill>
            </a:endParaRPr>
          </a:p>
          <a:p>
            <a:pPr>
              <a:buClr>
                <a:srgbClr val="00B0F0"/>
              </a:buClr>
            </a:pPr>
            <a:r>
              <a:rPr lang="en-GB" sz="2000" b="1" dirty="0">
                <a:solidFill>
                  <a:srgbClr val="00B0F0"/>
                </a:solidFill>
              </a:rPr>
              <a:t>Who you are </a:t>
            </a:r>
            <a:br>
              <a:rPr lang="en-GB" sz="2000" b="1" dirty="0">
                <a:solidFill>
                  <a:srgbClr val="00B0F0"/>
                </a:solidFill>
              </a:rPr>
            </a:br>
            <a:r>
              <a:rPr lang="en-GB" sz="2000" b="1" dirty="0">
                <a:solidFill>
                  <a:srgbClr val="00B0F0"/>
                </a:solidFill>
              </a:rPr>
              <a:t>(if not obvious);</a:t>
            </a:r>
          </a:p>
          <a:p>
            <a:r>
              <a:rPr lang="en-GB" sz="2000" b="1" i="1" dirty="0">
                <a:solidFill>
                  <a:schemeClr val="tx1"/>
                </a:solidFill>
              </a:rPr>
              <a:t>‘I am a member of the security team here</a:t>
            </a:r>
            <a:r>
              <a:rPr lang="en-GB" sz="2000" b="1" dirty="0">
                <a:solidFill>
                  <a:schemeClr val="tx1"/>
                </a:solidFill>
              </a:rPr>
              <a:t>’</a:t>
            </a:r>
          </a:p>
          <a:p>
            <a:r>
              <a:rPr lang="en-GB" sz="2000" b="1" dirty="0">
                <a:solidFill>
                  <a:schemeClr val="bg1"/>
                </a:solidFill>
              </a:rPr>
              <a:t> </a:t>
            </a:r>
          </a:p>
          <a:p>
            <a:pPr lvl="0">
              <a:buClr>
                <a:srgbClr val="00B0F0"/>
              </a:buClr>
            </a:pPr>
            <a:r>
              <a:rPr lang="en-GB" sz="2000" b="1" dirty="0">
                <a:solidFill>
                  <a:srgbClr val="00B0F0"/>
                </a:solidFill>
              </a:rPr>
              <a:t>That they are under arrest;</a:t>
            </a:r>
          </a:p>
          <a:p>
            <a:r>
              <a:rPr lang="en-GB" sz="2000" b="1" dirty="0">
                <a:solidFill>
                  <a:schemeClr val="tx1"/>
                </a:solidFill>
              </a:rPr>
              <a:t>‘</a:t>
            </a:r>
            <a:r>
              <a:rPr lang="en-GB" sz="2000" b="1" i="1" dirty="0">
                <a:solidFill>
                  <a:schemeClr val="tx1"/>
                </a:solidFill>
              </a:rPr>
              <a:t>You are under arrest……...’</a:t>
            </a:r>
            <a:endParaRPr lang="en-GB" sz="2000" b="1" dirty="0">
              <a:solidFill>
                <a:schemeClr val="tx1"/>
              </a:solidFill>
            </a:endParaRPr>
          </a:p>
          <a:p>
            <a:r>
              <a:rPr lang="en-GB" sz="2000" b="1" dirty="0">
                <a:solidFill>
                  <a:schemeClr val="bg1"/>
                </a:solidFill>
              </a:rPr>
              <a:t> </a:t>
            </a:r>
          </a:p>
          <a:p>
            <a:pPr lvl="0">
              <a:buClr>
                <a:srgbClr val="00B0F0"/>
              </a:buClr>
            </a:pPr>
            <a:r>
              <a:rPr lang="en-GB" sz="2000" b="1" dirty="0">
                <a:solidFill>
                  <a:srgbClr val="00B0F0"/>
                </a:solidFill>
              </a:rPr>
              <a:t>What they are being arrested for;</a:t>
            </a:r>
          </a:p>
          <a:p>
            <a:r>
              <a:rPr lang="en-GB" sz="2000" b="1" dirty="0">
                <a:solidFill>
                  <a:schemeClr val="tx1"/>
                </a:solidFill>
              </a:rPr>
              <a:t>‘</a:t>
            </a:r>
            <a:r>
              <a:rPr lang="en-GB" sz="2000" b="1" i="1" dirty="0">
                <a:solidFill>
                  <a:schemeClr val="tx1"/>
                </a:solidFill>
              </a:rPr>
              <a:t>…….for criminal damage’</a:t>
            </a:r>
            <a:endParaRPr lang="en-GB" sz="2000" b="1" dirty="0">
              <a:solidFill>
                <a:schemeClr val="tx1"/>
              </a:solidFill>
            </a:endParaRPr>
          </a:p>
          <a:p>
            <a:r>
              <a:rPr lang="en-GB" sz="2000" b="1" dirty="0">
                <a:solidFill>
                  <a:schemeClr val="bg1"/>
                </a:solidFill>
              </a:rPr>
              <a:t> </a:t>
            </a:r>
          </a:p>
          <a:p>
            <a:endParaRPr lang="en-GB" sz="2000" b="1" dirty="0">
              <a:solidFill>
                <a:schemeClr val="bg1"/>
              </a:solidFill>
            </a:endParaRPr>
          </a:p>
          <a:p>
            <a:pPr lvl="0">
              <a:buClr>
                <a:srgbClr val="00B0F0"/>
              </a:buClr>
            </a:pPr>
            <a:r>
              <a:rPr lang="en-GB" sz="2000" b="1" dirty="0">
                <a:solidFill>
                  <a:srgbClr val="00B0F0"/>
                </a:solidFill>
              </a:rPr>
              <a:t>The grounds for the arrest;</a:t>
            </a:r>
          </a:p>
          <a:p>
            <a:r>
              <a:rPr lang="en-GB" sz="2000" b="1" dirty="0">
                <a:solidFill>
                  <a:schemeClr val="tx1"/>
                </a:solidFill>
              </a:rPr>
              <a:t>‘</a:t>
            </a:r>
            <a:r>
              <a:rPr lang="en-GB" sz="2000" b="1" i="1" dirty="0">
                <a:solidFill>
                  <a:schemeClr val="tx1"/>
                </a:solidFill>
              </a:rPr>
              <a:t>I have just seen you breaking that window</a:t>
            </a:r>
            <a:r>
              <a:rPr lang="en-GB" sz="2000" b="1" dirty="0">
                <a:solidFill>
                  <a:schemeClr val="tx1"/>
                </a:solidFill>
              </a:rPr>
              <a:t>’</a:t>
            </a:r>
          </a:p>
          <a:p>
            <a:r>
              <a:rPr lang="en-GB" sz="2000" b="1" dirty="0">
                <a:solidFill>
                  <a:schemeClr val="bg1"/>
                </a:solidFill>
              </a:rPr>
              <a:t> </a:t>
            </a:r>
          </a:p>
          <a:p>
            <a:pPr lvl="0">
              <a:buClr>
                <a:srgbClr val="00B0F0"/>
              </a:buClr>
            </a:pPr>
            <a:r>
              <a:rPr lang="en-GB" sz="2000" b="1" dirty="0">
                <a:solidFill>
                  <a:srgbClr val="00B0F0"/>
                </a:solidFill>
              </a:rPr>
              <a:t>That the police will be called.</a:t>
            </a:r>
          </a:p>
          <a:p>
            <a:r>
              <a:rPr lang="en-GB" sz="2000" b="1" dirty="0">
                <a:solidFill>
                  <a:schemeClr val="tx1"/>
                </a:solidFill>
              </a:rPr>
              <a:t>‘</a:t>
            </a:r>
            <a:r>
              <a:rPr lang="en-GB" sz="2000" b="1" i="1" dirty="0">
                <a:solidFill>
                  <a:schemeClr val="tx1"/>
                </a:solidFill>
              </a:rPr>
              <a:t>We are calling the police and you must wait here until they arrive’</a:t>
            </a:r>
            <a:r>
              <a:rPr lang="en-GB" sz="2000" b="1" dirty="0">
                <a:solidFill>
                  <a:schemeClr val="tx1"/>
                </a:solidFill>
              </a:rPr>
              <a:t>.</a:t>
            </a:r>
          </a:p>
        </p:txBody>
      </p:sp>
      <p:cxnSp>
        <p:nvCxnSpPr>
          <p:cNvPr id="5" name="Straight Connector 4">
            <a:extLst>
              <a:ext uri="{FF2B5EF4-FFF2-40B4-BE49-F238E27FC236}">
                <a16:creationId xmlns:a16="http://schemas.microsoft.com/office/drawing/2014/main" xmlns="" id="{3BEE71C0-FF9D-4C9E-94A3-9314D438442B}"/>
              </a:ext>
            </a:extLst>
          </p:cNvPr>
          <p:cNvCxnSpPr/>
          <p:nvPr/>
        </p:nvCxnSpPr>
        <p:spPr bwMode="auto">
          <a:xfrm>
            <a:off x="251520" y="3284984"/>
            <a:ext cx="2880320" cy="0"/>
          </a:xfrm>
          <a:prstGeom prst="line">
            <a:avLst/>
          </a:prstGeom>
          <a:ln w="1905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xmlns="" id="{79CE05BE-D99C-435D-B195-C3DC710C88D6}"/>
              </a:ext>
            </a:extLst>
          </p:cNvPr>
          <p:cNvCxnSpPr/>
          <p:nvPr/>
        </p:nvCxnSpPr>
        <p:spPr bwMode="auto">
          <a:xfrm>
            <a:off x="251520" y="4797152"/>
            <a:ext cx="2880320" cy="0"/>
          </a:xfrm>
          <a:prstGeom prst="line">
            <a:avLst/>
          </a:prstGeom>
          <a:ln w="1905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43553FA1-C1A3-4CC0-BE7B-625A3CAD0037}"/>
              </a:ext>
            </a:extLst>
          </p:cNvPr>
          <p:cNvCxnSpPr/>
          <p:nvPr/>
        </p:nvCxnSpPr>
        <p:spPr bwMode="auto">
          <a:xfrm>
            <a:off x="251520" y="6303231"/>
            <a:ext cx="2880320" cy="0"/>
          </a:xfrm>
          <a:prstGeom prst="line">
            <a:avLst/>
          </a:prstGeom>
          <a:ln w="1905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xmlns="" id="{F3AD484E-1B41-43D9-8854-A2C0AD648CEA}"/>
              </a:ext>
            </a:extLst>
          </p:cNvPr>
          <p:cNvCxnSpPr/>
          <p:nvPr/>
        </p:nvCxnSpPr>
        <p:spPr bwMode="auto">
          <a:xfrm>
            <a:off x="3275856" y="3284984"/>
            <a:ext cx="2880320" cy="0"/>
          </a:xfrm>
          <a:prstGeom prst="line">
            <a:avLst/>
          </a:prstGeom>
          <a:ln w="1905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xmlns="" id="{275159E8-EA55-4B40-8343-C6D01E115582}"/>
              </a:ext>
            </a:extLst>
          </p:cNvPr>
          <p:cNvCxnSpPr/>
          <p:nvPr/>
        </p:nvCxnSpPr>
        <p:spPr bwMode="auto">
          <a:xfrm>
            <a:off x="3275856" y="5157192"/>
            <a:ext cx="2880320" cy="0"/>
          </a:xfrm>
          <a:prstGeom prst="line">
            <a:avLst/>
          </a:prstGeom>
          <a:ln w="1905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6B9F833E-5E4D-4934-9408-2D81DACC8A3A}"/>
              </a:ext>
            </a:extLst>
          </p:cNvPr>
          <p:cNvCxnSpPr/>
          <p:nvPr/>
        </p:nvCxnSpPr>
        <p:spPr bwMode="auto">
          <a:xfrm>
            <a:off x="251520" y="1844824"/>
            <a:ext cx="2880320" cy="0"/>
          </a:xfrm>
          <a:prstGeom prst="line">
            <a:avLst/>
          </a:prstGeom>
          <a:ln w="1905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A7635742-52EC-4600-8599-61DBD5847369}"/>
              </a:ext>
            </a:extLst>
          </p:cNvPr>
          <p:cNvCxnSpPr/>
          <p:nvPr/>
        </p:nvCxnSpPr>
        <p:spPr bwMode="auto">
          <a:xfrm>
            <a:off x="3275856" y="1844824"/>
            <a:ext cx="2880320" cy="0"/>
          </a:xfrm>
          <a:prstGeom prst="line">
            <a:avLst/>
          </a:prstGeom>
          <a:ln w="19050">
            <a:prstDash val="sysDot"/>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During an arrest</a:t>
            </a:r>
          </a:p>
        </p:txBody>
      </p:sp>
      <p:sp>
        <p:nvSpPr>
          <p:cNvPr id="3" name="TextBox 2"/>
          <p:cNvSpPr txBox="1"/>
          <p:nvPr/>
        </p:nvSpPr>
        <p:spPr>
          <a:xfrm>
            <a:off x="251521" y="2132856"/>
            <a:ext cx="8640960" cy="284693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200" dirty="0">
                <a:solidFill>
                  <a:srgbClr val="000000"/>
                </a:solidFill>
                <a:latin typeface="Arial"/>
                <a:cs typeface="Arial"/>
              </a:rPr>
              <a:t>u</a:t>
            </a:r>
            <a:r>
              <a:rPr kumimoji="0" lang="en-GB" sz="2200" b="1" i="0" u="none" strike="noStrike" kern="1200" cap="none" spc="0" normalizeH="0" baseline="0" noProof="0" dirty="0">
                <a:ln>
                  <a:noFill/>
                </a:ln>
                <a:solidFill>
                  <a:srgbClr val="000000"/>
                </a:solidFill>
                <a:effectLst/>
                <a:uLnTx/>
                <a:uFillTx/>
                <a:latin typeface="Arial"/>
                <a:ea typeface="+mn-ea"/>
                <a:cs typeface="Arial"/>
              </a:rPr>
              <a:t>se everyday words</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200" dirty="0">
                <a:solidFill>
                  <a:srgbClr val="000000"/>
                </a:solidFill>
                <a:latin typeface="Arial"/>
                <a:cs typeface="Arial"/>
              </a:rPr>
              <a:t>do</a:t>
            </a:r>
            <a:r>
              <a:rPr kumimoji="0" lang="en-GB" sz="2200" b="1" i="0" u="none" strike="noStrike" kern="1200" cap="none" spc="0" normalizeH="0" baseline="0" noProof="0" dirty="0">
                <a:ln>
                  <a:noFill/>
                </a:ln>
                <a:solidFill>
                  <a:srgbClr val="000000"/>
                </a:solidFill>
                <a:effectLst/>
                <a:uLnTx/>
                <a:uFillTx/>
                <a:latin typeface="Arial"/>
                <a:ea typeface="+mn-ea"/>
                <a:cs typeface="Arial"/>
              </a:rPr>
              <a:t> not ‘caution’ the suspect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explain the reasons for the arrest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200" dirty="0">
                <a:solidFill>
                  <a:srgbClr val="000000"/>
                </a:solidFill>
                <a:latin typeface="Arial"/>
                <a:cs typeface="Arial"/>
              </a:rPr>
              <a:t>only</a:t>
            </a:r>
            <a:r>
              <a:rPr kumimoji="0" lang="en-GB" sz="2200" b="1" i="0" u="none" strike="noStrike" kern="1200" cap="none" spc="0" normalizeH="0" baseline="0" noProof="0" dirty="0">
                <a:ln>
                  <a:noFill/>
                </a:ln>
                <a:solidFill>
                  <a:srgbClr val="000000"/>
                </a:solidFill>
                <a:effectLst/>
                <a:uLnTx/>
                <a:uFillTx/>
                <a:latin typeface="Arial"/>
                <a:ea typeface="+mn-ea"/>
                <a:cs typeface="Arial"/>
              </a:rPr>
              <a:t> use force, if necessary, to prevent escape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or assault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200" dirty="0">
                <a:solidFill>
                  <a:srgbClr val="000000"/>
                </a:solidFill>
                <a:latin typeface="Arial"/>
                <a:cs typeface="Arial"/>
              </a:rPr>
              <a:t>treat</a:t>
            </a:r>
            <a:r>
              <a:rPr kumimoji="0" lang="en-GB" sz="2200" b="1" i="0" u="none" strike="noStrike" kern="1200" cap="none" spc="0" normalizeH="0" baseline="0" noProof="0" dirty="0">
                <a:ln>
                  <a:noFill/>
                </a:ln>
                <a:solidFill>
                  <a:srgbClr val="000000"/>
                </a:solidFill>
                <a:effectLst/>
                <a:uLnTx/>
                <a:uFillTx/>
                <a:latin typeface="Arial"/>
                <a:ea typeface="+mn-ea"/>
                <a:cs typeface="Arial"/>
              </a:rPr>
              <a:t> the person reasonably</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GB" sz="2200" dirty="0">
                <a:solidFill>
                  <a:srgbClr val="000000"/>
                </a:solidFill>
                <a:latin typeface="Arial"/>
                <a:cs typeface="Arial"/>
              </a:rPr>
              <a:t>you</a:t>
            </a:r>
            <a:r>
              <a:rPr kumimoji="0" lang="en-GB" sz="2200" b="1" i="0" u="none" strike="noStrike" kern="1200" cap="none" spc="0" normalizeH="0" baseline="0" noProof="0" dirty="0">
                <a:ln>
                  <a:noFill/>
                </a:ln>
                <a:solidFill>
                  <a:srgbClr val="000000"/>
                </a:solidFill>
                <a:effectLst/>
                <a:uLnTx/>
                <a:uFillTx/>
                <a:latin typeface="Arial"/>
                <a:ea typeface="+mn-ea"/>
                <a:cs typeface="Arial"/>
              </a:rPr>
              <a:t> are in charge of their welfare until the police arrive.</a:t>
            </a:r>
          </a:p>
        </p:txBody>
      </p:sp>
      <p:sp>
        <p:nvSpPr>
          <p:cNvPr id="4" name="Rounded Rectangle 3"/>
          <p:cNvSpPr/>
          <p:nvPr/>
        </p:nvSpPr>
        <p:spPr>
          <a:xfrm>
            <a:off x="251521" y="1412776"/>
            <a:ext cx="9289031" cy="476726"/>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1"/>
                </a:solidFill>
                <a:effectLst/>
                <a:uLnTx/>
                <a:uFillTx/>
                <a:latin typeface="Arial"/>
                <a:ea typeface="+mn-ea"/>
                <a:cs typeface="Arial"/>
              </a:rPr>
              <a:t>When carrying out an arrest: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The arrest</a:t>
            </a:r>
          </a:p>
        </p:txBody>
      </p:sp>
      <p:sp>
        <p:nvSpPr>
          <p:cNvPr id="3" name="TextBox 2"/>
          <p:cNvSpPr txBox="1"/>
          <p:nvPr/>
        </p:nvSpPr>
        <p:spPr>
          <a:xfrm>
            <a:off x="354240" y="1196752"/>
            <a:ext cx="6617841" cy="5016758"/>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
                <a:srgbClr val="00B0F0"/>
              </a:buClr>
              <a:buSzTx/>
              <a:tabLst/>
              <a:defRPr/>
            </a:pPr>
            <a:r>
              <a:rPr kumimoji="0" lang="en-US" sz="2000" b="1" i="0" u="none" strike="noStrike" kern="1200" cap="none" spc="0" normalizeH="0" baseline="0" noProof="0" dirty="0">
                <a:ln>
                  <a:noFill/>
                </a:ln>
                <a:solidFill>
                  <a:srgbClr val="000000"/>
                </a:solidFill>
                <a:effectLst/>
                <a:uLnTx/>
                <a:uFillTx/>
                <a:latin typeface="Arial"/>
                <a:cs typeface="Arial"/>
              </a:rPr>
              <a:t>After an arrest, you are responsible for the person</a:t>
            </a:r>
            <a:endParaRPr lang="en-US" sz="2000" dirty="0">
              <a:solidFill>
                <a:srgbClr val="000000"/>
              </a:solidFill>
              <a:latin typeface="Arial"/>
              <a:cs typeface="Arial"/>
            </a:endParaRPr>
          </a:p>
          <a:p>
            <a:pPr marR="0" lvl="0" algn="l" defTabSz="914400" rtl="0" eaLnBrk="1" fontAlgn="auto" latinLnBrk="0" hangingPunct="1">
              <a:lnSpc>
                <a:spcPct val="100000"/>
              </a:lnSpc>
              <a:spcBef>
                <a:spcPts val="600"/>
              </a:spcBef>
              <a:spcAft>
                <a:spcPts val="0"/>
              </a:spcAft>
              <a:buClr>
                <a:srgbClr val="00B0F0"/>
              </a:buClr>
              <a:buSzTx/>
              <a:tabLst/>
              <a:defRPr/>
            </a:pPr>
            <a:r>
              <a:rPr lang="en-US" sz="2000" dirty="0">
                <a:solidFill>
                  <a:srgbClr val="000000"/>
                </a:solidFill>
                <a:latin typeface="Arial"/>
                <a:cs typeface="Arial"/>
              </a:rPr>
              <a:t> </a:t>
            </a:r>
          </a:p>
          <a:p>
            <a:pPr marR="0" lvl="0" algn="l" defTabSz="914400" rtl="0" eaLnBrk="1" fontAlgn="auto" latinLnBrk="0" hangingPunct="1">
              <a:lnSpc>
                <a:spcPct val="100000"/>
              </a:lnSpc>
              <a:spcBef>
                <a:spcPts val="600"/>
              </a:spcBef>
              <a:spcAft>
                <a:spcPts val="0"/>
              </a:spcAft>
              <a:buClr>
                <a:srgbClr val="00B0F0"/>
              </a:buClr>
              <a:buSzTx/>
              <a:tabLst/>
              <a:defRPr/>
            </a:pPr>
            <a:endParaRPr lang="en-US" sz="1000" dirty="0">
              <a:solidFill>
                <a:srgbClr val="000000"/>
              </a:solidFill>
              <a:latin typeface="Arial"/>
              <a:cs typeface="Arial"/>
            </a:endParaRP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ensure</a:t>
            </a:r>
            <a:r>
              <a:rPr kumimoji="0" lang="en-US" sz="2000" b="1" i="0" u="none" strike="noStrike" kern="1200" cap="none" spc="0" normalizeH="0" baseline="0" noProof="0" dirty="0">
                <a:ln>
                  <a:noFill/>
                </a:ln>
                <a:solidFill>
                  <a:srgbClr val="000000"/>
                </a:solidFill>
                <a:effectLst/>
                <a:uLnTx/>
                <a:uFillTx/>
                <a:latin typeface="Arial"/>
                <a:cs typeface="Arial"/>
              </a:rPr>
              <a:t> own safety</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ensure the person’s safety</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ensure the evidence is preserved</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h</a:t>
            </a:r>
            <a:r>
              <a:rPr kumimoji="0" lang="en-US" sz="2000" b="1" i="0" u="none" strike="noStrike" kern="1200" cap="none" spc="0" normalizeH="0" baseline="0" noProof="0" dirty="0">
                <a:ln>
                  <a:noFill/>
                </a:ln>
                <a:solidFill>
                  <a:srgbClr val="000000"/>
                </a:solidFill>
                <a:effectLst/>
                <a:uLnTx/>
                <a:uFillTx/>
                <a:latin typeface="Arial"/>
                <a:cs typeface="Arial"/>
              </a:rPr>
              <a:t>and over</a:t>
            </a:r>
            <a:r>
              <a:rPr kumimoji="0" lang="en-US" sz="2000" b="1" i="0" u="none" strike="noStrike" kern="1200" cap="none" spc="0" normalizeH="0" noProof="0" dirty="0">
                <a:ln>
                  <a:noFill/>
                </a:ln>
                <a:solidFill>
                  <a:srgbClr val="000000"/>
                </a:solidFill>
                <a:effectLst/>
                <a:uLnTx/>
                <a:uFillTx/>
                <a:latin typeface="Arial"/>
                <a:cs typeface="Arial"/>
              </a:rPr>
              <a:t> the</a:t>
            </a:r>
            <a:r>
              <a:rPr lang="en-US" sz="2000" dirty="0">
                <a:solidFill>
                  <a:srgbClr val="000000"/>
                </a:solidFill>
                <a:latin typeface="Arial"/>
                <a:cs typeface="Arial"/>
              </a:rPr>
              <a:t> person and the evidence </a:t>
            </a:r>
            <a:br>
              <a:rPr lang="en-US" sz="2000" dirty="0">
                <a:solidFill>
                  <a:srgbClr val="000000"/>
                </a:solidFill>
                <a:latin typeface="Arial"/>
                <a:cs typeface="Arial"/>
              </a:rPr>
            </a:br>
            <a:r>
              <a:rPr lang="en-US" sz="2000" dirty="0">
                <a:solidFill>
                  <a:srgbClr val="000000"/>
                </a:solidFill>
                <a:latin typeface="Arial"/>
                <a:cs typeface="Arial"/>
              </a:rPr>
              <a:t>to the police; explain reason for arrest in </a:t>
            </a:r>
            <a:br>
              <a:rPr lang="en-US" sz="2000" dirty="0">
                <a:solidFill>
                  <a:srgbClr val="000000"/>
                </a:solidFill>
                <a:latin typeface="Arial"/>
                <a:cs typeface="Arial"/>
              </a:rPr>
            </a:br>
            <a:r>
              <a:rPr lang="en-US" sz="2000" dirty="0">
                <a:solidFill>
                  <a:srgbClr val="000000"/>
                </a:solidFill>
                <a:latin typeface="Arial"/>
                <a:cs typeface="Arial"/>
              </a:rPr>
              <a:t>front of person and police</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record</a:t>
            </a:r>
            <a:r>
              <a:rPr kumimoji="0" lang="en-US" sz="2000" b="1" i="0" u="none" strike="noStrike" kern="1200" cap="none" spc="0" normalizeH="0" noProof="0" dirty="0">
                <a:ln>
                  <a:noFill/>
                </a:ln>
                <a:solidFill>
                  <a:srgbClr val="000000"/>
                </a:solidFill>
                <a:effectLst/>
                <a:uLnTx/>
                <a:uFillTx/>
                <a:latin typeface="Arial"/>
                <a:cs typeface="Arial"/>
              </a:rPr>
              <a:t> the arrest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a</a:t>
            </a:r>
            <a:r>
              <a:rPr lang="en-US" sz="2000" baseline="0" dirty="0">
                <a:solidFill>
                  <a:srgbClr val="000000"/>
                </a:solidFill>
                <a:latin typeface="Arial"/>
                <a:cs typeface="Arial"/>
              </a:rPr>
              <a:t>ssist</a:t>
            </a:r>
            <a:r>
              <a:rPr lang="en-US" sz="2000" dirty="0">
                <a:solidFill>
                  <a:srgbClr val="000000"/>
                </a:solidFill>
                <a:latin typeface="Arial"/>
                <a:cs typeface="Arial"/>
              </a:rPr>
              <a:t> police with a statement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possibly attend court to give evidence</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lang="en-US" sz="2000" dirty="0">
                <a:solidFill>
                  <a:srgbClr val="000000"/>
                </a:solidFill>
                <a:latin typeface="Arial"/>
                <a:cs typeface="Arial"/>
              </a:rPr>
              <a:t>discuss the arrest procedure with </a:t>
            </a:r>
            <a:br>
              <a:rPr lang="en-US" sz="2000" dirty="0">
                <a:solidFill>
                  <a:srgbClr val="000000"/>
                </a:solidFill>
                <a:latin typeface="Arial"/>
                <a:cs typeface="Arial"/>
              </a:rPr>
            </a:br>
            <a:r>
              <a:rPr lang="en-US" sz="2000" dirty="0">
                <a:solidFill>
                  <a:srgbClr val="000000"/>
                </a:solidFill>
                <a:latin typeface="Arial"/>
                <a:cs typeface="Arial"/>
              </a:rPr>
              <a:t>the police.</a:t>
            </a:r>
          </a:p>
        </p:txBody>
      </p:sp>
      <p:sp>
        <p:nvSpPr>
          <p:cNvPr id="6" name="Rounded Rectangle 5">
            <a:extLst>
              <a:ext uri="{FF2B5EF4-FFF2-40B4-BE49-F238E27FC236}">
                <a16:creationId xmlns:a16="http://schemas.microsoft.com/office/drawing/2014/main" xmlns="" id="{04CE3592-66ED-AA4E-BEC3-236E68E07A18}"/>
              </a:ext>
            </a:extLst>
          </p:cNvPr>
          <p:cNvSpPr/>
          <p:nvPr/>
        </p:nvSpPr>
        <p:spPr>
          <a:xfrm>
            <a:off x="354241" y="1648517"/>
            <a:ext cx="7530128" cy="442674"/>
          </a:xfrm>
          <a:prstGeom prst="roundRect">
            <a:avLst/>
          </a:prstGeom>
          <a:solidFill>
            <a:srgbClr val="ABE9FF"/>
          </a:solidFill>
          <a:ln w="38100">
            <a:solidFill>
              <a:srgbClr val="00B0F0"/>
            </a:solidFill>
          </a:ln>
        </p:spPr>
        <p:txBody>
          <a:bodyPr wrap="square" anchor="ctr">
            <a:spAutoFit/>
          </a:bodyPr>
          <a:lstStyle/>
          <a:p>
            <a:pPr lvl="0" fontAlgn="auto">
              <a:spcBef>
                <a:spcPts val="0"/>
              </a:spcBef>
              <a:spcAft>
                <a:spcPts val="0"/>
              </a:spcAft>
              <a:defRPr/>
            </a:pPr>
            <a:r>
              <a:rPr lang="en-GB" sz="2000" dirty="0">
                <a:solidFill>
                  <a:schemeClr val="tx1"/>
                </a:solidFill>
                <a:latin typeface="Arial"/>
                <a:cs typeface="Arial"/>
              </a:rPr>
              <a:t>You must: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xmlns="" id="{BC0809B0-6B0C-4383-909D-70698CB5954A}"/>
              </a:ext>
            </a:extLst>
          </p:cNvPr>
          <p:cNvSpPr/>
          <p:nvPr/>
        </p:nvSpPr>
        <p:spPr>
          <a:xfrm>
            <a:off x="239700" y="1340768"/>
            <a:ext cx="8664599" cy="4597003"/>
          </a:xfrm>
          <a:prstGeom prst="roundRect">
            <a:avLst/>
          </a:prstGeom>
          <a:solidFill>
            <a:srgbClr val="ABE9FF"/>
          </a:solidFill>
          <a:ln w="38100">
            <a:solidFill>
              <a:srgbClr val="00B0F0"/>
            </a:solidFill>
          </a:ln>
        </p:spPr>
        <p:txBody>
          <a:bodyPr wrap="square" anchor="ctr">
            <a:spAutoFit/>
          </a:bodyPr>
          <a:lstStyle/>
          <a:p>
            <a:pPr lvl="0"/>
            <a:endParaRPr lang="en-GB" dirty="0">
              <a:solidFill>
                <a:schemeClr val="tx1"/>
              </a:solidFill>
            </a:endParaRPr>
          </a:p>
          <a:p>
            <a:pPr lvl="0"/>
            <a:endParaRPr lang="en-GB" sz="2400" b="1" dirty="0">
              <a:solidFill>
                <a:schemeClr val="tx1"/>
              </a:solidFill>
            </a:endParaRPr>
          </a:p>
          <a:p>
            <a:pPr lvl="0"/>
            <a:endParaRPr lang="en-GB" dirty="0">
              <a:solidFill>
                <a:schemeClr val="tx1"/>
              </a:solidFill>
            </a:endParaRPr>
          </a:p>
          <a:p>
            <a:pPr lvl="0"/>
            <a:endParaRPr lang="en-GB" sz="2400" b="1" dirty="0">
              <a:solidFill>
                <a:schemeClr val="tx1"/>
              </a:solidFill>
            </a:endParaRPr>
          </a:p>
          <a:p>
            <a:pPr lvl="0"/>
            <a:endParaRPr lang="en-GB" dirty="0">
              <a:solidFill>
                <a:schemeClr val="tx1"/>
              </a:solidFill>
            </a:endParaRPr>
          </a:p>
          <a:p>
            <a:pPr lvl="0"/>
            <a:endParaRPr lang="en-GB" sz="2400" b="1" dirty="0">
              <a:solidFill>
                <a:schemeClr val="tx1"/>
              </a:solidFill>
            </a:endParaRPr>
          </a:p>
          <a:p>
            <a:pPr lvl="0"/>
            <a:endParaRPr lang="en-GB" dirty="0">
              <a:solidFill>
                <a:schemeClr val="tx1"/>
              </a:solidFill>
            </a:endParaRPr>
          </a:p>
          <a:p>
            <a:pPr lvl="0"/>
            <a:endParaRPr lang="en-GB" sz="2400" b="1" dirty="0">
              <a:solidFill>
                <a:schemeClr val="tx1"/>
              </a:solidFill>
            </a:endParaRPr>
          </a:p>
          <a:p>
            <a:pPr lvl="0"/>
            <a:endParaRPr lang="en-GB" dirty="0">
              <a:solidFill>
                <a:schemeClr val="tx1"/>
              </a:solidFill>
            </a:endParaRPr>
          </a:p>
          <a:p>
            <a:pPr lvl="0"/>
            <a:endParaRPr lang="en-GB" sz="2400" b="1" dirty="0">
              <a:solidFill>
                <a:schemeClr val="tx1"/>
              </a:solidFill>
            </a:endParaRPr>
          </a:p>
          <a:p>
            <a:pPr lvl="0"/>
            <a:endParaRPr lang="en-GB" sz="2400" b="1" dirty="0">
              <a:solidFill>
                <a:schemeClr val="tx1"/>
              </a:solidFill>
            </a:endParaRPr>
          </a:p>
        </p:txBody>
      </p:sp>
      <p:sp>
        <p:nvSpPr>
          <p:cNvPr id="2" name="Title 1"/>
          <p:cNvSpPr>
            <a:spLocks noGrp="1"/>
          </p:cNvSpPr>
          <p:nvPr>
            <p:ph type="title"/>
          </p:nvPr>
        </p:nvSpPr>
        <p:spPr/>
        <p:txBody>
          <a:bodyPr/>
          <a:lstStyle/>
          <a:p>
            <a:r>
              <a:rPr lang="en-GB" dirty="0"/>
              <a:t>Unlawful arrest</a:t>
            </a:r>
          </a:p>
        </p:txBody>
      </p:sp>
      <p:sp>
        <p:nvSpPr>
          <p:cNvPr id="3" name="TextBox 2"/>
          <p:cNvSpPr txBox="1"/>
          <p:nvPr/>
        </p:nvSpPr>
        <p:spPr>
          <a:xfrm>
            <a:off x="395536" y="1784915"/>
            <a:ext cx="8640960" cy="37087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You can use your powers of arrest in the course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of crime prevention and detection</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Relatively few successful civil/criminal actions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have been taken against security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staff for</a:t>
            </a:r>
            <a:r>
              <a:rPr kumimoji="0" lang="en-GB" sz="2200" b="1" i="0" u="none" strike="noStrike" kern="1200" cap="none" spc="0" normalizeH="0" noProof="0" dirty="0">
                <a:ln>
                  <a:noFill/>
                </a:ln>
                <a:solidFill>
                  <a:srgbClr val="000000"/>
                </a:solidFill>
                <a:effectLst/>
                <a:uLnTx/>
                <a:uFillTx/>
                <a:latin typeface="Arial"/>
                <a:ea typeface="+mn-ea"/>
                <a:cs typeface="Arial"/>
              </a:rPr>
              <a:t> </a:t>
            </a:r>
            <a:r>
              <a:rPr kumimoji="0" lang="en-GB" sz="2200" b="1" i="0" u="none" strike="noStrike" kern="1200" cap="none" spc="0" normalizeH="0" baseline="0" noProof="0" dirty="0">
                <a:ln>
                  <a:noFill/>
                </a:ln>
                <a:solidFill>
                  <a:srgbClr val="000000"/>
                </a:solidFill>
                <a:effectLst/>
                <a:uLnTx/>
                <a:uFillTx/>
                <a:latin typeface="Arial"/>
                <a:ea typeface="+mn-ea"/>
                <a:cs typeface="Arial"/>
              </a:rPr>
              <a:t>unlawful arrest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Use discretion and common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sense when deciding when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to effect an arrest</a:t>
            </a:r>
          </a:p>
          <a:p>
            <a:pPr marL="342900" marR="0" lvl="0" indent="-342900" algn="l" defTabSz="914400" rtl="0" eaLnBrk="1" fontAlgn="auto" latinLnBrk="0" hangingPunct="1">
              <a:lnSpc>
                <a:spcPct val="100000"/>
              </a:lnSpc>
              <a:spcBef>
                <a:spcPts val="600"/>
              </a:spcBef>
              <a:spcAft>
                <a:spcPts val="0"/>
              </a:spcAft>
              <a:buClr>
                <a:srgbClr val="00B0F0"/>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Ensure you have the power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to arrest in the first place.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 safety</a:t>
            </a:r>
          </a:p>
        </p:txBody>
      </p:sp>
      <p:sp>
        <p:nvSpPr>
          <p:cNvPr id="9" name="Rounded Rectangle 5">
            <a:extLst>
              <a:ext uri="{FF2B5EF4-FFF2-40B4-BE49-F238E27FC236}">
                <a16:creationId xmlns:a16="http://schemas.microsoft.com/office/drawing/2014/main" xmlns="" id="{17422450-3880-40EF-BA69-C43D7B08227F}"/>
              </a:ext>
            </a:extLst>
          </p:cNvPr>
          <p:cNvSpPr/>
          <p:nvPr/>
        </p:nvSpPr>
        <p:spPr bwMode="auto">
          <a:xfrm>
            <a:off x="323528" y="1498476"/>
            <a:ext cx="7488832" cy="908719"/>
          </a:xfrm>
          <a:prstGeom prst="roundRect">
            <a:avLst/>
          </a:prstGeom>
          <a:solidFill>
            <a:srgbClr val="ABE9FF"/>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fontAlgn="auto">
              <a:spcBef>
                <a:spcPts val="0"/>
              </a:spcBef>
              <a:spcAft>
                <a:spcPts val="0"/>
              </a:spcAft>
              <a:defRPr/>
            </a:pPr>
            <a:r>
              <a:rPr lang="en-GB" sz="2200" dirty="0">
                <a:solidFill>
                  <a:schemeClr val="tx1"/>
                </a:solidFill>
                <a:latin typeface="Arial"/>
                <a:cs typeface="Arial"/>
              </a:rPr>
              <a:t>Never put yourself in any unnecessary </a:t>
            </a:r>
            <a:br>
              <a:rPr lang="en-GB" sz="2200" dirty="0">
                <a:solidFill>
                  <a:schemeClr val="tx1"/>
                </a:solidFill>
                <a:latin typeface="Arial"/>
                <a:cs typeface="Arial"/>
              </a:rPr>
            </a:br>
            <a:r>
              <a:rPr lang="en-GB" sz="2200" dirty="0">
                <a:solidFill>
                  <a:schemeClr val="tx1"/>
                </a:solidFill>
                <a:latin typeface="Arial"/>
                <a:cs typeface="Arial"/>
              </a:rPr>
              <a:t>danger while effecting an arrest</a:t>
            </a:r>
          </a:p>
        </p:txBody>
      </p:sp>
      <p:sp>
        <p:nvSpPr>
          <p:cNvPr id="11" name="Rounded Rectangle 5">
            <a:extLst>
              <a:ext uri="{FF2B5EF4-FFF2-40B4-BE49-F238E27FC236}">
                <a16:creationId xmlns:a16="http://schemas.microsoft.com/office/drawing/2014/main" xmlns="" id="{8CFAC775-0469-406A-9233-50BEBE4F0977}"/>
              </a:ext>
            </a:extLst>
          </p:cNvPr>
          <p:cNvSpPr/>
          <p:nvPr/>
        </p:nvSpPr>
        <p:spPr bwMode="auto">
          <a:xfrm>
            <a:off x="323528" y="2852936"/>
            <a:ext cx="5688632" cy="2736304"/>
          </a:xfrm>
          <a:prstGeom prst="roundRect">
            <a:avLst/>
          </a:prstGeom>
          <a:solidFill>
            <a:schemeClr val="bg1">
              <a:lumMod val="85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fontAlgn="auto">
              <a:spcBef>
                <a:spcPts val="0"/>
              </a:spcBef>
              <a:spcAft>
                <a:spcPts val="0"/>
              </a:spcAft>
              <a:defRPr/>
            </a:pPr>
            <a:r>
              <a:rPr lang="en-GB" sz="2200" dirty="0">
                <a:solidFill>
                  <a:schemeClr val="tx1"/>
                </a:solidFill>
                <a:latin typeface="Arial"/>
                <a:cs typeface="Arial"/>
              </a:rPr>
              <a:t>If you are in any doubt about your ability to make the arrest, or about your personal safety, then the police should be called to:</a:t>
            </a:r>
          </a:p>
          <a:p>
            <a:pPr lvl="0" fontAlgn="auto">
              <a:spcBef>
                <a:spcPts val="0"/>
              </a:spcBef>
              <a:spcAft>
                <a:spcPts val="0"/>
              </a:spcAft>
              <a:defRPr/>
            </a:pPr>
            <a:endParaRPr lang="en-GB" sz="1100" dirty="0">
              <a:solidFill>
                <a:schemeClr val="tx1"/>
              </a:solidFill>
              <a:latin typeface="Arial"/>
              <a:cs typeface="Arial"/>
            </a:endParaRPr>
          </a:p>
          <a:p>
            <a:pPr marL="342900" indent="-342900" fontAlgn="auto">
              <a:spcBef>
                <a:spcPts val="0"/>
              </a:spcBef>
              <a:spcAft>
                <a:spcPts val="0"/>
              </a:spcAft>
              <a:buClr>
                <a:srgbClr val="00B0F0"/>
              </a:buClr>
              <a:buFont typeface="Arial" panose="020B0604020202020204" pitchFamily="34" charset="0"/>
              <a:buChar char="●"/>
              <a:defRPr/>
            </a:pPr>
            <a:r>
              <a:rPr lang="en-GB" sz="2200" dirty="0">
                <a:solidFill>
                  <a:schemeClr val="tx1"/>
                </a:solidFill>
                <a:latin typeface="Arial"/>
                <a:cs typeface="Arial"/>
              </a:rPr>
              <a:t>assist with the arrest</a:t>
            </a:r>
          </a:p>
          <a:p>
            <a:pPr marL="342900" indent="-342900" fontAlgn="auto">
              <a:spcBef>
                <a:spcPts val="0"/>
              </a:spcBef>
              <a:spcAft>
                <a:spcPts val="0"/>
              </a:spcAft>
              <a:buClr>
                <a:srgbClr val="00B0F0"/>
              </a:buClr>
              <a:buFont typeface="Arial" panose="020B0604020202020204" pitchFamily="34" charset="0"/>
              <a:buChar char="●"/>
              <a:defRPr/>
            </a:pPr>
            <a:r>
              <a:rPr lang="en-GB" sz="2200" dirty="0">
                <a:solidFill>
                  <a:schemeClr val="tx1"/>
                </a:solidFill>
                <a:latin typeface="Arial"/>
                <a:cs typeface="Arial"/>
              </a:rPr>
              <a:t>make the arrest themselves.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Self-defence</a:t>
            </a:r>
          </a:p>
        </p:txBody>
      </p:sp>
      <p:sp>
        <p:nvSpPr>
          <p:cNvPr id="5" name="Rounded Rectangle 5"/>
          <p:cNvSpPr>
            <a:spLocks noChangeArrowheads="1"/>
          </p:cNvSpPr>
          <p:nvPr/>
        </p:nvSpPr>
        <p:spPr bwMode="auto">
          <a:xfrm>
            <a:off x="483286" y="2728001"/>
            <a:ext cx="8337186" cy="1634490"/>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schemeClr val="bg1"/>
                </a:solidFill>
                <a:effectLst/>
                <a:uLnTx/>
                <a:uFillTx/>
                <a:latin typeface="Arial" charset="0"/>
                <a:ea typeface="+mn-ea"/>
                <a:cs typeface="Arial" charset="0"/>
              </a:rPr>
              <a:t>	</a:t>
            </a:r>
            <a:r>
              <a:rPr kumimoji="0" lang="en-GB" altLang="en-US" sz="2200" b="1" i="0" u="none" strike="noStrike" kern="1200" cap="none" spc="0" normalizeH="0" baseline="0" noProof="0" dirty="0">
                <a:ln>
                  <a:noFill/>
                </a:ln>
                <a:solidFill>
                  <a:schemeClr val="bg1"/>
                </a:solidFill>
                <a:effectLst/>
                <a:uLnTx/>
                <a:uFillTx/>
                <a:latin typeface="Arial" charset="0"/>
                <a:ea typeface="+mn-ea"/>
                <a:cs typeface="Arial" charset="0"/>
              </a:rPr>
              <a:t>Common law – the rules of self-defence:</a:t>
            </a:r>
          </a:p>
          <a:p>
            <a:pPr marL="0" marR="0" lvl="0" indent="0" algn="r" defTabSz="914400" rtl="0" eaLnBrk="1" fontAlgn="auto" latinLnBrk="0" hangingPunct="1">
              <a:lnSpc>
                <a:spcPct val="100000"/>
              </a:lnSpc>
              <a:spcBef>
                <a:spcPts val="0"/>
              </a:spcBef>
              <a:spcAft>
                <a:spcPts val="0"/>
              </a:spcAft>
              <a:buClrTx/>
              <a:buSzTx/>
              <a:buFontTx/>
              <a:buNone/>
              <a:tabLst/>
              <a:defRPr/>
            </a:pPr>
            <a:r>
              <a:rPr lang="en-GB" altLang="en-US" sz="2200" dirty="0"/>
              <a:t>i</a:t>
            </a:r>
            <a:r>
              <a:rPr kumimoji="0" lang="en-GB" altLang="en-US" sz="2200" i="0" u="none" strike="noStrike" kern="1200" cap="none" spc="0" normalizeH="0" baseline="0" noProof="0" dirty="0">
                <a:ln>
                  <a:noFill/>
                </a:ln>
                <a:effectLst/>
                <a:uLnTx/>
                <a:uFillTx/>
                <a:latin typeface="Arial" charset="0"/>
                <a:ea typeface="+mn-ea"/>
                <a:cs typeface="Arial" charset="0"/>
              </a:rPr>
              <a:t>f any person has an honestly held belief that he </a:t>
            </a:r>
            <a:br>
              <a:rPr kumimoji="0" lang="en-GB" altLang="en-US" sz="2200" i="0" u="none" strike="noStrike" kern="1200" cap="none" spc="0" normalizeH="0" baseline="0" noProof="0" dirty="0">
                <a:ln>
                  <a:noFill/>
                </a:ln>
                <a:effectLst/>
                <a:uLnTx/>
                <a:uFillTx/>
                <a:latin typeface="Arial" charset="0"/>
                <a:ea typeface="+mn-ea"/>
                <a:cs typeface="Arial" charset="0"/>
              </a:rPr>
            </a:br>
            <a:r>
              <a:rPr kumimoji="0" lang="en-GB" altLang="en-US" sz="2200" i="0" u="none" strike="noStrike" kern="1200" cap="none" spc="0" normalizeH="0" baseline="0" noProof="0" dirty="0">
                <a:ln>
                  <a:noFill/>
                </a:ln>
                <a:effectLst/>
                <a:uLnTx/>
                <a:uFillTx/>
                <a:latin typeface="Arial" charset="0"/>
                <a:ea typeface="+mn-ea"/>
                <a:cs typeface="Arial" charset="0"/>
              </a:rPr>
              <a:t>or another is in imminent danger, then he may use such force as is reasonable and necessary to avert that danger.</a:t>
            </a:r>
          </a:p>
        </p:txBody>
      </p:sp>
      <p:grpSp>
        <p:nvGrpSpPr>
          <p:cNvPr id="8" name="Group 63">
            <a:extLst>
              <a:ext uri="{FF2B5EF4-FFF2-40B4-BE49-F238E27FC236}">
                <a16:creationId xmlns:a16="http://schemas.microsoft.com/office/drawing/2014/main" xmlns="" id="{46823DDF-6990-4ECD-B1ED-92D7328B07CE}"/>
              </a:ext>
            </a:extLst>
          </p:cNvPr>
          <p:cNvGrpSpPr>
            <a:grpSpLocks/>
          </p:cNvGrpSpPr>
          <p:nvPr/>
        </p:nvGrpSpPr>
        <p:grpSpPr bwMode="auto">
          <a:xfrm>
            <a:off x="323528" y="2348310"/>
            <a:ext cx="790575" cy="657225"/>
            <a:chOff x="2166297" y="4501361"/>
            <a:chExt cx="792000" cy="658801"/>
          </a:xfrm>
          <a:solidFill>
            <a:srgbClr val="F58305"/>
          </a:solidFill>
        </p:grpSpPr>
        <p:sp>
          <p:nvSpPr>
            <p:cNvPr id="9" name="Oval 8">
              <a:extLst>
                <a:ext uri="{FF2B5EF4-FFF2-40B4-BE49-F238E27FC236}">
                  <a16:creationId xmlns:a16="http://schemas.microsoft.com/office/drawing/2014/main" xmlns="" id="{9A200870-8796-459A-8AC3-DD09D4BB2512}"/>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0" name="Picture 65" descr="A close up of a logo&#10;&#10;Description automatically generated">
              <a:extLst>
                <a:ext uri="{FF2B5EF4-FFF2-40B4-BE49-F238E27FC236}">
                  <a16:creationId xmlns:a16="http://schemas.microsoft.com/office/drawing/2014/main" xmlns="" id="{AAF596D7-7AE0-40A4-8025-29CA60C8236F}"/>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use of force</a:t>
            </a:r>
          </a:p>
        </p:txBody>
      </p:sp>
      <p:sp>
        <p:nvSpPr>
          <p:cNvPr id="4" name="Rounded Rectangle 3"/>
          <p:cNvSpPr/>
          <p:nvPr/>
        </p:nvSpPr>
        <p:spPr>
          <a:xfrm>
            <a:off x="251520" y="1575226"/>
            <a:ext cx="7920880" cy="4188381"/>
          </a:xfrm>
          <a:prstGeom prst="roundRect">
            <a:avLst/>
          </a:prstGeom>
          <a:solidFill>
            <a:srgbClr val="ABE9FF"/>
          </a:solidFill>
          <a:ln w="38100">
            <a:solidFill>
              <a:srgbClr val="00B0F0"/>
            </a:solidFill>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Arial"/>
                <a:cs typeface="Arial"/>
              </a:rPr>
              <a:t>Security operatives</a:t>
            </a:r>
            <a:r>
              <a:rPr kumimoji="0" lang="en-GB" sz="2200" b="1" i="0" u="none" strike="noStrike" kern="1200" cap="none" spc="0" normalizeH="0" baseline="0" noProof="0" dirty="0">
                <a:ln>
                  <a:noFill/>
                </a:ln>
                <a:solidFill>
                  <a:schemeClr val="tx1"/>
                </a:solidFill>
                <a:effectLst/>
                <a:uLnTx/>
                <a:uFillTx/>
                <a:latin typeface="Arial"/>
                <a:ea typeface="+mn-ea"/>
                <a:cs typeface="Arial"/>
              </a:rPr>
              <a:t> do occasionally </a:t>
            </a:r>
            <a:br>
              <a:rPr kumimoji="0" lang="en-GB" sz="2200" b="1" i="0" u="none" strike="noStrike" kern="1200" cap="none" spc="0" normalizeH="0" baseline="0" noProof="0" dirty="0">
                <a:ln>
                  <a:noFill/>
                </a:ln>
                <a:solidFill>
                  <a:schemeClr val="tx1"/>
                </a:solidFill>
                <a:effectLst/>
                <a:uLnTx/>
                <a:uFillTx/>
                <a:latin typeface="Arial"/>
                <a:ea typeface="+mn-ea"/>
                <a:cs typeface="Arial"/>
              </a:rPr>
            </a:br>
            <a:r>
              <a:rPr kumimoji="0" lang="en-GB" sz="2200" b="1" i="0" u="none" strike="noStrike" kern="1200" cap="none" spc="0" normalizeH="0" baseline="0" noProof="0" dirty="0">
                <a:ln>
                  <a:noFill/>
                </a:ln>
                <a:solidFill>
                  <a:schemeClr val="tx1"/>
                </a:solidFill>
                <a:effectLst/>
                <a:uLnTx/>
                <a:uFillTx/>
                <a:latin typeface="Arial"/>
                <a:ea typeface="+mn-ea"/>
                <a:cs typeface="Arial"/>
              </a:rPr>
              <a:t>need to use force to carry out </a:t>
            </a:r>
            <a:br>
              <a:rPr kumimoji="0" lang="en-GB" sz="2200" b="1" i="0" u="none" strike="noStrike" kern="1200" cap="none" spc="0" normalizeH="0" baseline="0" noProof="0" dirty="0">
                <a:ln>
                  <a:noFill/>
                </a:ln>
                <a:solidFill>
                  <a:schemeClr val="tx1"/>
                </a:solidFill>
                <a:effectLst/>
                <a:uLnTx/>
                <a:uFillTx/>
                <a:latin typeface="Arial"/>
                <a:ea typeface="+mn-ea"/>
                <a:cs typeface="Arial"/>
              </a:rPr>
            </a:br>
            <a:r>
              <a:rPr kumimoji="0" lang="en-GB" sz="2200" b="1" i="0" u="none" strike="noStrike" kern="1200" cap="none" spc="0" normalizeH="0" baseline="0" noProof="0" dirty="0">
                <a:ln>
                  <a:noFill/>
                </a:ln>
                <a:solidFill>
                  <a:schemeClr val="tx1"/>
                </a:solidFill>
                <a:effectLst/>
                <a:uLnTx/>
                <a:uFillTx/>
                <a:latin typeface="Arial"/>
                <a:ea typeface="+mn-ea"/>
                <a:cs typeface="Arial"/>
              </a:rPr>
              <a:t>their duties and, under certain </a:t>
            </a:r>
            <a:br>
              <a:rPr kumimoji="0" lang="en-GB" sz="2200" b="1" i="0" u="none" strike="noStrike" kern="1200" cap="none" spc="0" normalizeH="0" baseline="0" noProof="0" dirty="0">
                <a:ln>
                  <a:noFill/>
                </a:ln>
                <a:solidFill>
                  <a:schemeClr val="tx1"/>
                </a:solidFill>
                <a:effectLst/>
                <a:uLnTx/>
                <a:uFillTx/>
                <a:latin typeface="Arial"/>
                <a:ea typeface="+mn-ea"/>
                <a:cs typeface="Arial"/>
              </a:rPr>
            </a:br>
            <a:r>
              <a:rPr kumimoji="0" lang="en-GB" sz="2200" b="1" i="0" u="none" strike="noStrike" kern="1200" cap="none" spc="0" normalizeH="0" baseline="0" noProof="0" dirty="0">
                <a:ln>
                  <a:noFill/>
                </a:ln>
                <a:solidFill>
                  <a:schemeClr val="tx1"/>
                </a:solidFill>
                <a:effectLst/>
                <a:uLnTx/>
                <a:uFillTx/>
                <a:latin typeface="Arial"/>
                <a:ea typeface="+mn-ea"/>
                <a:cs typeface="Arial"/>
              </a:rPr>
              <a:t>circumstances, are legally </a:t>
            </a:r>
            <a:br>
              <a:rPr kumimoji="0" lang="en-GB" sz="2200" b="1" i="0" u="none" strike="noStrike" kern="1200" cap="none" spc="0" normalizeH="0" baseline="0" noProof="0" dirty="0">
                <a:ln>
                  <a:noFill/>
                </a:ln>
                <a:solidFill>
                  <a:schemeClr val="tx1"/>
                </a:solidFill>
                <a:effectLst/>
                <a:uLnTx/>
                <a:uFillTx/>
                <a:latin typeface="Arial"/>
                <a:ea typeface="+mn-ea"/>
                <a:cs typeface="Arial"/>
              </a:rPr>
            </a:br>
            <a:r>
              <a:rPr kumimoji="0" lang="en-GB" sz="2200" b="1" i="0" u="none" strike="noStrike" kern="1200" cap="none" spc="0" normalizeH="0" baseline="0" noProof="0" dirty="0">
                <a:ln>
                  <a:noFill/>
                </a:ln>
                <a:solidFill>
                  <a:schemeClr val="tx1"/>
                </a:solidFill>
                <a:effectLst/>
                <a:uLnTx/>
                <a:uFillTx/>
                <a:latin typeface="Arial"/>
                <a:ea typeface="+mn-ea"/>
                <a:cs typeface="Arial"/>
              </a:rPr>
              <a:t>empowered to do so. </a:t>
            </a:r>
            <a:r>
              <a:rPr lang="en-GB" sz="2200" dirty="0">
                <a:solidFill>
                  <a:schemeClr val="tx1"/>
                </a:solidFill>
                <a:latin typeface="Arial"/>
                <a:cs typeface="Arial"/>
              </a:rPr>
              <a:t>Force </a:t>
            </a:r>
            <a:br>
              <a:rPr lang="en-GB" sz="2200" dirty="0">
                <a:solidFill>
                  <a:schemeClr val="tx1"/>
                </a:solidFill>
                <a:latin typeface="Arial"/>
                <a:cs typeface="Arial"/>
              </a:rPr>
            </a:br>
            <a:r>
              <a:rPr lang="en-GB" sz="2200" dirty="0">
                <a:solidFill>
                  <a:schemeClr val="tx1"/>
                </a:solidFill>
                <a:latin typeface="Arial"/>
                <a:cs typeface="Arial"/>
              </a:rPr>
              <a:t>can be used if: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chemeClr val="tx1"/>
              </a:solidFill>
              <a:effectLst/>
              <a:uLnTx/>
              <a:uFillTx/>
              <a:latin typeface="Arial"/>
              <a:ea typeface="+mn-ea"/>
              <a:cs typeface="Arial"/>
            </a:endParaRPr>
          </a:p>
          <a:p>
            <a:pPr marL="342900" indent="-342900" fontAlgn="auto">
              <a:spcBef>
                <a:spcPts val="0"/>
              </a:spcBef>
              <a:spcAft>
                <a:spcPts val="0"/>
              </a:spcAft>
              <a:buClr>
                <a:srgbClr val="00B0F0"/>
              </a:buClr>
              <a:buFont typeface="Arial" panose="020B0604020202020204" pitchFamily="34" charset="0"/>
              <a:buChar char="●"/>
              <a:defRPr/>
            </a:pPr>
            <a:r>
              <a:rPr lang="en-GB" sz="2200" dirty="0">
                <a:solidFill>
                  <a:schemeClr val="tx1"/>
                </a:solidFill>
                <a:latin typeface="Arial"/>
                <a:cs typeface="Arial"/>
              </a:rPr>
              <a:t>being used for self-defence</a:t>
            </a:r>
          </a:p>
          <a:p>
            <a:pPr marL="342900" indent="-342900" fontAlgn="auto">
              <a:spcBef>
                <a:spcPts val="0"/>
              </a:spcBef>
              <a:spcAft>
                <a:spcPts val="0"/>
              </a:spcAft>
              <a:buClr>
                <a:srgbClr val="00B0F0"/>
              </a:buClr>
              <a:buFont typeface="Arial" panose="020B0604020202020204" pitchFamily="34" charset="0"/>
              <a:buChar char="●"/>
              <a:defRPr/>
            </a:pPr>
            <a:r>
              <a:rPr lang="en-GB" sz="2200" dirty="0">
                <a:solidFill>
                  <a:schemeClr val="tx1"/>
                </a:solidFill>
                <a:latin typeface="Arial"/>
                <a:cs typeface="Arial"/>
              </a:rPr>
              <a:t>saving life/saving</a:t>
            </a:r>
            <a:r>
              <a:rPr lang="en-US" sz="2200" dirty="0">
                <a:solidFill>
                  <a:schemeClr val="tx1"/>
                </a:solidFill>
                <a:latin typeface="Arial"/>
                <a:cs typeface="Arial"/>
              </a:rPr>
              <a:t> others from harm</a:t>
            </a:r>
            <a:endParaRPr lang="en-GB" sz="2200" dirty="0">
              <a:solidFill>
                <a:schemeClr val="tx1"/>
              </a:solidFill>
              <a:latin typeface="Arial"/>
              <a:cs typeface="Arial"/>
            </a:endParaRPr>
          </a:p>
          <a:p>
            <a:pPr marL="342900" indent="-342900" fontAlgn="auto">
              <a:spcBef>
                <a:spcPts val="0"/>
              </a:spcBef>
              <a:spcAft>
                <a:spcPts val="0"/>
              </a:spcAft>
              <a:buClr>
                <a:srgbClr val="00B0F0"/>
              </a:buClr>
              <a:buFont typeface="Arial" panose="020B0604020202020204" pitchFamily="34" charset="0"/>
              <a:buChar char="●"/>
              <a:defRPr/>
            </a:pPr>
            <a:r>
              <a:rPr lang="en-US" sz="2200" dirty="0">
                <a:solidFill>
                  <a:schemeClr val="tx1"/>
                </a:solidFill>
                <a:latin typeface="Arial"/>
                <a:cs typeface="Arial"/>
              </a:rPr>
              <a:t>preventing someone from leaving </a:t>
            </a:r>
            <a:br>
              <a:rPr lang="en-US" sz="2200" dirty="0">
                <a:solidFill>
                  <a:schemeClr val="tx1"/>
                </a:solidFill>
                <a:latin typeface="Arial"/>
                <a:cs typeface="Arial"/>
              </a:rPr>
            </a:br>
            <a:r>
              <a:rPr lang="en-US" sz="2200" dirty="0">
                <a:solidFill>
                  <a:schemeClr val="tx1"/>
                </a:solidFill>
                <a:latin typeface="Arial"/>
                <a:cs typeface="Arial"/>
              </a:rPr>
              <a:t>after an arrest (citizen’s arrest).</a:t>
            </a:r>
            <a:endParaRPr lang="en-GB" sz="2200" dirty="0">
              <a:solidFill>
                <a:schemeClr val="tx1"/>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
            <a:extLst>
              <a:ext uri="{FF2B5EF4-FFF2-40B4-BE49-F238E27FC236}">
                <a16:creationId xmlns:a16="http://schemas.microsoft.com/office/drawing/2014/main" xmlns="" id="{FFCB2E79-505F-4C45-BF82-BECC2E6AA085}"/>
              </a:ext>
            </a:extLst>
          </p:cNvPr>
          <p:cNvSpPr/>
          <p:nvPr/>
        </p:nvSpPr>
        <p:spPr>
          <a:xfrm>
            <a:off x="251520" y="3209126"/>
            <a:ext cx="7704856" cy="2349579"/>
          </a:xfrm>
          <a:prstGeom prst="roundRect">
            <a:avLst/>
          </a:prstGeom>
          <a:solidFill>
            <a:schemeClr val="bg1">
              <a:lumMod val="85000"/>
            </a:schemeClr>
          </a:solidFill>
          <a:ln w="38100">
            <a:solidFill>
              <a:schemeClr val="tx1"/>
            </a:solidFill>
          </a:ln>
        </p:spPr>
        <p:txBody>
          <a:bodyPr wrap="square" anchor="ctr">
            <a:spAutoFit/>
          </a:bodyPr>
          <a:lstStyle/>
          <a:p>
            <a:pPr fontAlgn="auto">
              <a:spcBef>
                <a:spcPts val="0"/>
              </a:spcBef>
              <a:spcAft>
                <a:spcPts val="0"/>
              </a:spcAft>
              <a:defRPr/>
            </a:pPr>
            <a:r>
              <a:rPr lang="en-GB" sz="2200" i="1" dirty="0">
                <a:solidFill>
                  <a:schemeClr val="tx1"/>
                </a:solidFill>
                <a:latin typeface="Arial"/>
                <a:cs typeface="Arial"/>
              </a:rPr>
              <a:t>‘such force as is reasonable in the </a:t>
            </a:r>
            <a:br>
              <a:rPr lang="en-GB" sz="2200" i="1" dirty="0">
                <a:solidFill>
                  <a:schemeClr val="tx1"/>
                </a:solidFill>
                <a:latin typeface="Arial"/>
                <a:cs typeface="Arial"/>
              </a:rPr>
            </a:br>
            <a:r>
              <a:rPr lang="en-GB" sz="2200" i="1" dirty="0">
                <a:solidFill>
                  <a:schemeClr val="tx1"/>
                </a:solidFill>
                <a:latin typeface="Arial"/>
                <a:cs typeface="Arial"/>
              </a:rPr>
              <a:t>circumstances in the prevention of </a:t>
            </a:r>
            <a:br>
              <a:rPr lang="en-GB" sz="2200" i="1" dirty="0">
                <a:solidFill>
                  <a:schemeClr val="tx1"/>
                </a:solidFill>
                <a:latin typeface="Arial"/>
                <a:cs typeface="Arial"/>
              </a:rPr>
            </a:br>
            <a:r>
              <a:rPr lang="en-GB" sz="2200" i="1" dirty="0">
                <a:solidFill>
                  <a:schemeClr val="tx1"/>
                </a:solidFill>
                <a:latin typeface="Arial"/>
                <a:cs typeface="Arial"/>
              </a:rPr>
              <a:t>crime, or in effecting (or assisting in) </a:t>
            </a:r>
            <a:br>
              <a:rPr lang="en-GB" sz="2200" i="1" dirty="0">
                <a:solidFill>
                  <a:schemeClr val="tx1"/>
                </a:solidFill>
                <a:latin typeface="Arial"/>
                <a:cs typeface="Arial"/>
              </a:rPr>
            </a:br>
            <a:r>
              <a:rPr lang="en-GB" sz="2200" i="1" dirty="0">
                <a:solidFill>
                  <a:schemeClr val="tx1"/>
                </a:solidFill>
                <a:latin typeface="Arial"/>
                <a:cs typeface="Arial"/>
              </a:rPr>
              <a:t>the lawful arrest of offenders, </a:t>
            </a:r>
            <a:br>
              <a:rPr lang="en-GB" sz="2200" i="1" dirty="0">
                <a:solidFill>
                  <a:schemeClr val="tx1"/>
                </a:solidFill>
                <a:latin typeface="Arial"/>
                <a:cs typeface="Arial"/>
              </a:rPr>
            </a:br>
            <a:r>
              <a:rPr lang="en-GB" sz="2200" i="1" dirty="0">
                <a:solidFill>
                  <a:schemeClr val="tx1"/>
                </a:solidFill>
                <a:latin typeface="Arial"/>
                <a:cs typeface="Arial"/>
              </a:rPr>
              <a:t>suspected offenders or persons </a:t>
            </a:r>
            <a:br>
              <a:rPr lang="en-GB" sz="2200" i="1" dirty="0">
                <a:solidFill>
                  <a:schemeClr val="tx1"/>
                </a:solidFill>
                <a:latin typeface="Arial"/>
                <a:cs typeface="Arial"/>
              </a:rPr>
            </a:br>
            <a:r>
              <a:rPr lang="en-GB" sz="2200" i="1" dirty="0">
                <a:solidFill>
                  <a:schemeClr val="tx1"/>
                </a:solidFill>
                <a:latin typeface="Arial"/>
                <a:cs typeface="Arial"/>
              </a:rPr>
              <a:t>unlawfully at large’.</a:t>
            </a:r>
            <a:endParaRPr kumimoji="0" lang="en-GB" sz="2200" b="1" i="0" u="none" strike="noStrike" kern="1200" cap="none" spc="0" normalizeH="0" baseline="0" noProof="0" dirty="0">
              <a:ln>
                <a:noFill/>
              </a:ln>
              <a:solidFill>
                <a:srgbClr val="FFFFFF"/>
              </a:solidFill>
              <a:effectLst/>
              <a:uLnTx/>
              <a:uFillTx/>
              <a:latin typeface="Arial"/>
              <a:ea typeface="+mn-ea"/>
              <a:cs typeface="Arial"/>
            </a:endParaRPr>
          </a:p>
        </p:txBody>
      </p:sp>
      <p:sp>
        <p:nvSpPr>
          <p:cNvPr id="2" name="Title 1"/>
          <p:cNvSpPr>
            <a:spLocks noGrp="1"/>
          </p:cNvSpPr>
          <p:nvPr>
            <p:ph type="title"/>
          </p:nvPr>
        </p:nvSpPr>
        <p:spPr/>
        <p:txBody>
          <a:bodyPr/>
          <a:lstStyle/>
          <a:p>
            <a:r>
              <a:rPr lang="en-GB" dirty="0"/>
              <a:t>Criminal Law Act</a:t>
            </a:r>
          </a:p>
        </p:txBody>
      </p:sp>
      <p:sp>
        <p:nvSpPr>
          <p:cNvPr id="3" name="TextBox 2"/>
          <p:cNvSpPr txBox="1"/>
          <p:nvPr/>
        </p:nvSpPr>
        <p:spPr>
          <a:xfrm>
            <a:off x="251520" y="1958637"/>
            <a:ext cx="86409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This act gives everyone, including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US" sz="2200" b="1" i="0" u="none" strike="noStrike" kern="1200" cap="none" spc="0" normalizeH="0" baseline="0" noProof="0" dirty="0">
                <a:ln>
                  <a:noFill/>
                </a:ln>
                <a:solidFill>
                  <a:srgbClr val="000000"/>
                </a:solidFill>
                <a:effectLst/>
                <a:uLnTx/>
                <a:uFillTx/>
                <a:latin typeface="Arial"/>
                <a:ea typeface="+mn-ea"/>
                <a:cs typeface="Arial"/>
              </a:rPr>
              <a:t>door supervisors</a:t>
            </a:r>
            <a:r>
              <a:rPr kumimoji="0" lang="en-GB" sz="2200" b="1" i="0" u="none" strike="noStrike" kern="1200" cap="none" spc="0" normalizeH="0" baseline="0" noProof="0" dirty="0">
                <a:ln>
                  <a:noFill/>
                </a:ln>
                <a:solidFill>
                  <a:srgbClr val="000000"/>
                </a:solidFill>
                <a:effectLst/>
                <a:uLnTx/>
                <a:uFillTx/>
                <a:latin typeface="Arial"/>
                <a:ea typeface="+mn-ea"/>
                <a:cs typeface="Arial"/>
              </a:rPr>
              <a:t>, the authority to </a:t>
            </a:r>
            <a:br>
              <a:rPr kumimoji="0" lang="en-GB" sz="2200" b="1" i="0" u="none" strike="noStrike" kern="1200" cap="none" spc="0" normalizeH="0" baseline="0" noProof="0" dirty="0">
                <a:ln>
                  <a:noFill/>
                </a:ln>
                <a:solidFill>
                  <a:srgbClr val="000000"/>
                </a:solidFill>
                <a:effectLst/>
                <a:uLnTx/>
                <a:uFillTx/>
                <a:latin typeface="Arial"/>
                <a:ea typeface="+mn-ea"/>
                <a:cs typeface="Arial"/>
              </a:rPr>
            </a:br>
            <a:r>
              <a:rPr kumimoji="0" lang="en-GB" sz="2200" b="1" i="0" u="none" strike="noStrike" kern="1200" cap="none" spc="0" normalizeH="0" baseline="0" noProof="0" dirty="0">
                <a:ln>
                  <a:noFill/>
                </a:ln>
                <a:solidFill>
                  <a:srgbClr val="000000"/>
                </a:solidFill>
                <a:effectLst/>
                <a:uLnTx/>
                <a:uFillTx/>
                <a:latin typeface="Arial"/>
                <a:ea typeface="+mn-ea"/>
                <a:cs typeface="Arial"/>
              </a:rPr>
              <a:t>use:</a:t>
            </a:r>
          </a:p>
        </p:txBody>
      </p:sp>
      <p:sp>
        <p:nvSpPr>
          <p:cNvPr id="7" name="Rounded Rectangle 6"/>
          <p:cNvSpPr/>
          <p:nvPr/>
        </p:nvSpPr>
        <p:spPr>
          <a:xfrm>
            <a:off x="251520" y="1339418"/>
            <a:ext cx="8640046" cy="476726"/>
          </a:xfrm>
          <a:prstGeom prst="roundRect">
            <a:avLst/>
          </a:prstGeom>
          <a:solidFill>
            <a:srgbClr val="00B0F0"/>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a:ea typeface="+mn-ea"/>
                <a:cs typeface="Arial"/>
              </a:rPr>
              <a:t>Sec.3 Criminal Law Act, 1967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security?</a:t>
            </a:r>
          </a:p>
        </p:txBody>
      </p:sp>
      <p:sp>
        <p:nvSpPr>
          <p:cNvPr id="4" name="AutoShape 9"/>
          <p:cNvSpPr>
            <a:spLocks noChangeArrowheads="1"/>
          </p:cNvSpPr>
          <p:nvPr/>
        </p:nvSpPr>
        <p:spPr bwMode="auto">
          <a:xfrm>
            <a:off x="411278" y="3645024"/>
            <a:ext cx="6351472" cy="1152128"/>
          </a:xfrm>
          <a:prstGeom prst="roundRect">
            <a:avLst>
              <a:gd name="adj" fmla="val 16667"/>
            </a:avLst>
          </a:prstGeom>
          <a:noFill/>
          <a:ln w="38100" cap="sq">
            <a:solidFill>
              <a:srgbClr val="00B0F0"/>
            </a:solidFill>
            <a:round/>
            <a:headEnd type="none" w="sm" len="sm"/>
            <a:tailEnd type="none" w="sm" len="sm"/>
          </a:ln>
        </p:spPr>
        <p:txBody>
          <a:bodyPr lIns="90000" tIns="90000" rIns="90000" bIns="90000" anchor="ctr"/>
          <a:lstStyle/>
          <a:p>
            <a:pPr marL="0" marR="0" lvl="0" indent="0" algn="ctr" defTabSz="914400" rtl="0" eaLnBrk="1" fontAlgn="auto" latinLnBrk="0" hangingPunct="1">
              <a:lnSpc>
                <a:spcPct val="100000"/>
              </a:lnSpc>
              <a:spcBef>
                <a:spcPts val="1200"/>
              </a:spcBef>
              <a:spcAft>
                <a:spcPts val="0"/>
              </a:spcAft>
              <a:buClrTx/>
              <a:buSzTx/>
              <a:buFont typeface="Arial" charset="0"/>
              <a:buNone/>
              <a:tabLst/>
              <a:defRPr/>
            </a:pPr>
            <a:r>
              <a:rPr kumimoji="0" lang="en-GB" sz="2200" b="1" i="0" u="none" strike="noStrike" kern="1200" cap="none" spc="0" normalizeH="0" baseline="0" noProof="0" dirty="0">
                <a:ln>
                  <a:noFill/>
                </a:ln>
                <a:solidFill>
                  <a:srgbClr val="000000"/>
                </a:solidFill>
                <a:effectLst/>
                <a:uLnTx/>
                <a:uFillTx/>
                <a:latin typeface="Arial"/>
                <a:ea typeface="+mn-ea"/>
                <a:cs typeface="Arial"/>
              </a:rPr>
              <a:t>‘providing services to protect </a:t>
            </a:r>
            <a:r>
              <a:rPr kumimoji="0" lang="en-GB" sz="2200" b="1" i="0" u="none" strike="noStrike" kern="1200" cap="none" spc="0" normalizeH="0" baseline="0" noProof="0" dirty="0">
                <a:ln>
                  <a:noFill/>
                </a:ln>
                <a:solidFill>
                  <a:srgbClr val="00B0F0"/>
                </a:solidFill>
                <a:effectLst/>
                <a:uLnTx/>
                <a:uFillTx/>
                <a:latin typeface="Arial"/>
                <a:ea typeface="+mn-ea"/>
                <a:cs typeface="Arial"/>
              </a:rPr>
              <a:t>premises</a:t>
            </a:r>
            <a:r>
              <a:rPr kumimoji="0" lang="en-GB" sz="2200" b="1" i="0" u="none" strike="noStrike" kern="1200" cap="none" spc="0" normalizeH="0" baseline="0" noProof="0" dirty="0">
                <a:ln>
                  <a:noFill/>
                </a:ln>
                <a:solidFill>
                  <a:srgbClr val="000000"/>
                </a:solidFill>
                <a:effectLst/>
                <a:uLnTx/>
                <a:uFillTx/>
                <a:latin typeface="Arial"/>
                <a:ea typeface="+mn-ea"/>
                <a:cs typeface="Arial"/>
              </a:rPr>
              <a:t>,</a:t>
            </a:r>
            <a:r>
              <a:rPr kumimoji="0" lang="en-GB" sz="2200" b="1" i="0" u="none" strike="noStrike" kern="1200" cap="none" spc="0" normalizeH="0" noProof="0" dirty="0">
                <a:ln>
                  <a:noFill/>
                </a:ln>
                <a:solidFill>
                  <a:srgbClr val="000000"/>
                </a:solidFill>
                <a:effectLst/>
                <a:uLnTx/>
                <a:uFillTx/>
                <a:latin typeface="Arial"/>
                <a:ea typeface="+mn-ea"/>
                <a:cs typeface="Arial"/>
              </a:rPr>
              <a:t> </a:t>
            </a:r>
            <a:r>
              <a:rPr kumimoji="0" lang="en-GB" sz="2200" b="1" i="0" u="none" strike="noStrike" kern="1200" cap="none" spc="0" normalizeH="0" baseline="0" noProof="0" dirty="0">
                <a:ln>
                  <a:noFill/>
                </a:ln>
                <a:solidFill>
                  <a:srgbClr val="00B0F0"/>
                </a:solidFill>
                <a:effectLst/>
                <a:uLnTx/>
                <a:uFillTx/>
                <a:latin typeface="Arial"/>
                <a:ea typeface="+mn-ea"/>
                <a:cs typeface="Arial"/>
              </a:rPr>
              <a:t>people</a:t>
            </a:r>
            <a:r>
              <a:rPr kumimoji="0" lang="en-GB" sz="2200" b="1" i="0" u="none" strike="noStrike" kern="1200" cap="none" spc="0" normalizeH="0" baseline="0" noProof="0" dirty="0">
                <a:ln>
                  <a:noFill/>
                </a:ln>
                <a:solidFill>
                  <a:srgbClr val="FFC000"/>
                </a:solidFill>
                <a:effectLst/>
                <a:uLnTx/>
                <a:uFillTx/>
                <a:latin typeface="Arial"/>
                <a:ea typeface="+mn-ea"/>
                <a:cs typeface="Arial"/>
              </a:rPr>
              <a:t> </a:t>
            </a:r>
            <a:r>
              <a:rPr kumimoji="0" lang="en-GB" sz="2200" b="1" i="0" u="none" strike="noStrike" kern="1200" cap="none" spc="0" normalizeH="0" baseline="0" noProof="0" dirty="0">
                <a:ln>
                  <a:noFill/>
                </a:ln>
                <a:solidFill>
                  <a:srgbClr val="000000"/>
                </a:solidFill>
                <a:effectLst/>
                <a:uLnTx/>
                <a:uFillTx/>
                <a:latin typeface="Arial"/>
                <a:ea typeface="+mn-ea"/>
                <a:cs typeface="Arial"/>
              </a:rPr>
              <a:t>and their </a:t>
            </a:r>
            <a:r>
              <a:rPr kumimoji="0" lang="en-GB" sz="2200" b="1" i="0" u="none" strike="noStrike" kern="1200" cap="none" spc="0" normalizeH="0" baseline="0" noProof="0" dirty="0">
                <a:ln>
                  <a:noFill/>
                </a:ln>
                <a:solidFill>
                  <a:srgbClr val="00B0F0"/>
                </a:solidFill>
                <a:effectLst/>
                <a:uLnTx/>
                <a:uFillTx/>
                <a:latin typeface="Arial"/>
                <a:ea typeface="+mn-ea"/>
                <a:cs typeface="Arial"/>
              </a:rPr>
              <a:t>property</a:t>
            </a:r>
            <a:r>
              <a:rPr kumimoji="0" lang="en-GB" sz="2200" b="1" i="0" u="none" strike="noStrike" kern="1200" cap="none" spc="0" normalizeH="0" baseline="0" noProof="0" dirty="0">
                <a:ln>
                  <a:noFill/>
                </a:ln>
                <a:solidFill>
                  <a:srgbClr val="000000"/>
                </a:solidFill>
                <a:effectLst/>
                <a:uLnTx/>
                <a:uFillTx/>
                <a:latin typeface="Arial"/>
                <a:ea typeface="+mn-ea"/>
                <a:cs typeface="Arial"/>
              </a:rPr>
              <a: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251520" y="116632"/>
            <a:ext cx="792000" cy="657956"/>
          </a:xfrm>
          <a:prstGeom prst="ellipse">
            <a:avLst/>
          </a:prstGeom>
          <a:solidFill>
            <a:srgbClr val="00B0F0"/>
          </a:solidFill>
          <a:ln w="31750">
            <a:solidFill>
              <a:schemeClr val="bg1"/>
            </a:solidFill>
          </a:ln>
        </p:spPr>
      </p:pic>
      <p:pic>
        <p:nvPicPr>
          <p:cNvPr id="1026" name="Picture 2" descr="\\DESIGNARCHIVE\Archive\DESIGN FOLDER\MISC\SECURITY SUITE PRODUCTS FOLDER Oct 2014\Associated Graphics Infographics\Door Supervisors\DS Silo Female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1329333"/>
            <a:ext cx="1331643" cy="480065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A038459-A864-4E1D-A238-99354F9782FF}"/>
              </a:ext>
            </a:extLst>
          </p:cNvPr>
          <p:cNvGrpSpPr/>
          <p:nvPr/>
        </p:nvGrpSpPr>
        <p:grpSpPr>
          <a:xfrm>
            <a:off x="252945" y="1881193"/>
            <a:ext cx="6509805" cy="1183036"/>
            <a:chOff x="252945" y="1881193"/>
            <a:chExt cx="6509805" cy="1183036"/>
          </a:xfrm>
        </p:grpSpPr>
        <p:sp>
          <p:nvSpPr>
            <p:cNvPr id="7" name="Rounded Rectangle 5"/>
            <p:cNvSpPr>
              <a:spLocks noChangeArrowheads="1"/>
            </p:cNvSpPr>
            <p:nvPr/>
          </p:nvSpPr>
          <p:spPr bwMode="auto">
            <a:xfrm>
              <a:off x="411278" y="2212932"/>
              <a:ext cx="6351472" cy="851297"/>
            </a:xfrm>
            <a:prstGeom prst="roundRect">
              <a:avLst>
                <a:gd name="adj" fmla="val 16667"/>
              </a:avLst>
            </a:prstGeom>
            <a:solidFill>
              <a:srgbClr val="00B0F0"/>
            </a:solidFill>
            <a:ln w="38100">
              <a:solidFill>
                <a:srgbClr val="00B0F0"/>
              </a:solidFill>
              <a:round/>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200" i="0" u="none" strike="noStrike" kern="1200" cap="none" spc="0" normalizeH="0" baseline="0" noProof="0" dirty="0">
                  <a:ln>
                    <a:noFill/>
                  </a:ln>
                  <a:solidFill>
                    <a:schemeClr val="bg1"/>
                  </a:solidFill>
                  <a:effectLst/>
                  <a:uLnTx/>
                  <a:uFillTx/>
                  <a:latin typeface="Arial" charset="0"/>
                  <a:ea typeface="+mn-ea"/>
                  <a:cs typeface="Arial" charset="0"/>
                </a:rPr>
                <a:t>	Security is a state or feeling of being safe and secure</a:t>
              </a:r>
            </a:p>
          </p:txBody>
        </p:sp>
        <p:grpSp>
          <p:nvGrpSpPr>
            <p:cNvPr id="11" name="Group 63">
              <a:extLst>
                <a:ext uri="{FF2B5EF4-FFF2-40B4-BE49-F238E27FC236}">
                  <a16:creationId xmlns:a16="http://schemas.microsoft.com/office/drawing/2014/main" xmlns="" id="{5315D741-9189-4862-BCEF-EC7A4985D65A}"/>
                </a:ext>
              </a:extLst>
            </p:cNvPr>
            <p:cNvGrpSpPr>
              <a:grpSpLocks/>
            </p:cNvGrpSpPr>
            <p:nvPr/>
          </p:nvGrpSpPr>
          <p:grpSpPr bwMode="auto">
            <a:xfrm>
              <a:off x="252945" y="1881193"/>
              <a:ext cx="790575" cy="657225"/>
              <a:chOff x="2166297" y="4501361"/>
              <a:chExt cx="792000" cy="658801"/>
            </a:xfrm>
            <a:solidFill>
              <a:srgbClr val="F58305"/>
            </a:solidFill>
          </p:grpSpPr>
          <p:sp>
            <p:nvSpPr>
              <p:cNvPr id="12" name="Oval 11">
                <a:extLst>
                  <a:ext uri="{FF2B5EF4-FFF2-40B4-BE49-F238E27FC236}">
                    <a16:creationId xmlns:a16="http://schemas.microsoft.com/office/drawing/2014/main" xmlns="" id="{E635A8BA-6CEE-4C0B-8CA7-4DC3E7DF9331}"/>
                  </a:ext>
                </a:extLst>
              </p:cNvPr>
              <p:cNvSpPr/>
              <p:nvPr/>
            </p:nvSpPr>
            <p:spPr>
              <a:xfrm>
                <a:off x="2166297" y="4501361"/>
                <a:ext cx="792000" cy="658801"/>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3" name="Picture 65" descr="A close up of a logo&#10;&#10;Description automatically generated">
                <a:extLst>
                  <a:ext uri="{FF2B5EF4-FFF2-40B4-BE49-F238E27FC236}">
                    <a16:creationId xmlns:a16="http://schemas.microsoft.com/office/drawing/2014/main" xmlns="" id="{A592D605-39DF-47F7-98AE-80AA66445C03}"/>
                  </a:ext>
                </a:extLst>
              </p:cNvPr>
              <p:cNvPicPr>
                <a:picLocks noChangeAspect="1" noChangeArrowheads="1"/>
              </p:cNvPicPr>
              <p:nvPr/>
            </p:nvPicPr>
            <p:blipFill>
              <a:blip r:embed="rId5"/>
              <a:srcRect/>
              <a:stretch>
                <a:fillRect/>
              </a:stretch>
            </p:blipFill>
            <p:spPr bwMode="auto">
              <a:xfrm>
                <a:off x="2300353" y="4638395"/>
                <a:ext cx="538192" cy="384731"/>
              </a:xfrm>
              <a:prstGeom prst="rect">
                <a:avLst/>
              </a:prstGeom>
              <a:noFill/>
              <a:ln>
                <a:noFill/>
              </a:ln>
            </p:spPr>
          </p:pic>
        </p:grpSp>
      </p:grpSp>
    </p:spTree>
    <p:extLst>
      <p:ext uri="{BB962C8B-B14F-4D97-AF65-F5344CB8AC3E}">
        <p14:creationId xmlns:p14="http://schemas.microsoft.com/office/powerpoint/2010/main" val="306480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
            </a:r>
            <a:r>
              <a:rPr lang="en-GB" dirty="0"/>
              <a:t>as the force used necessary?</a:t>
            </a:r>
          </a:p>
        </p:txBody>
      </p:sp>
      <p:sp>
        <p:nvSpPr>
          <p:cNvPr id="4" name="Rounded Rectangle 3"/>
          <p:cNvSpPr/>
          <p:nvPr/>
        </p:nvSpPr>
        <p:spPr>
          <a:xfrm>
            <a:off x="256361" y="1462831"/>
            <a:ext cx="8636119" cy="783193"/>
          </a:xfrm>
          <a:prstGeom prst="roundRect">
            <a:avLst/>
          </a:prstGeom>
          <a:solidFill>
            <a:srgbClr val="ABE9FF"/>
          </a:solid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a:ea typeface="+mn-ea"/>
                <a:cs typeface="Arial"/>
              </a:rPr>
              <a:t>This</a:t>
            </a:r>
            <a:r>
              <a:rPr kumimoji="0" lang="en-GB" sz="2000" b="1" i="0" u="none" strike="noStrike" kern="1200" cap="none" spc="0" normalizeH="0" noProof="0" dirty="0">
                <a:ln>
                  <a:noFill/>
                </a:ln>
                <a:solidFill>
                  <a:srgbClr val="000000"/>
                </a:solidFill>
                <a:effectLst/>
                <a:uLnTx/>
                <a:uFillTx/>
                <a:latin typeface="Arial"/>
                <a:ea typeface="+mn-ea"/>
                <a:cs typeface="Arial"/>
              </a:rPr>
              <a:t> is a matter of opinion.</a:t>
            </a:r>
            <a:r>
              <a:rPr kumimoji="0" lang="en-GB" sz="2000" b="1" i="0" u="none" strike="noStrike" kern="1200" cap="none" spc="0" normalizeH="0" baseline="0" noProof="0" dirty="0">
                <a:ln>
                  <a:noFill/>
                </a:ln>
                <a:solidFill>
                  <a:srgbClr val="000000"/>
                </a:solidFill>
                <a:effectLst/>
                <a:uLnTx/>
                <a:uFillTx/>
                <a:latin typeface="Arial"/>
                <a:ea typeface="+mn-ea"/>
                <a:cs typeface="Arial"/>
              </a:rPr>
              <a:t> Questions</a:t>
            </a:r>
            <a:r>
              <a:rPr kumimoji="0" lang="en-GB" sz="2000" b="1" i="0" u="none" strike="noStrike" kern="1200" cap="none" spc="0" normalizeH="0" noProof="0" dirty="0">
                <a:ln>
                  <a:noFill/>
                </a:ln>
                <a:solidFill>
                  <a:srgbClr val="000000"/>
                </a:solidFill>
                <a:effectLst/>
                <a:uLnTx/>
                <a:uFillTx/>
                <a:latin typeface="Arial"/>
                <a:ea typeface="+mn-ea"/>
                <a:cs typeface="Arial"/>
              </a:rPr>
              <a:t> </a:t>
            </a:r>
            <a:r>
              <a:rPr kumimoji="0" lang="en-GB" sz="2000" b="1" i="0" u="none" strike="noStrike" kern="1200" cap="none" spc="0" normalizeH="0" baseline="0" noProof="0" dirty="0">
                <a:ln>
                  <a:noFill/>
                </a:ln>
                <a:solidFill>
                  <a:srgbClr val="000000"/>
                </a:solidFill>
                <a:effectLst/>
                <a:uLnTx/>
                <a:uFillTx/>
                <a:latin typeface="Arial"/>
                <a:ea typeface="+mn-ea"/>
                <a:cs typeface="Arial"/>
              </a:rPr>
              <a:t>that are likely to be </a:t>
            </a:r>
            <a:br>
              <a:rPr kumimoji="0" lang="en-GB" sz="2000" b="1" i="0" u="none" strike="noStrike" kern="1200" cap="none" spc="0" normalizeH="0" baseline="0" noProof="0" dirty="0">
                <a:ln>
                  <a:noFill/>
                </a:ln>
                <a:solidFill>
                  <a:srgbClr val="000000"/>
                </a:solidFill>
                <a:effectLst/>
                <a:uLnTx/>
                <a:uFillTx/>
                <a:latin typeface="Arial"/>
                <a:ea typeface="+mn-ea"/>
                <a:cs typeface="Arial"/>
              </a:rPr>
            </a:br>
            <a:r>
              <a:rPr kumimoji="0" lang="en-GB" sz="2000" b="1" i="0" u="none" strike="noStrike" kern="1200" cap="none" spc="0" normalizeH="0" baseline="0" noProof="0" dirty="0">
                <a:ln>
                  <a:noFill/>
                </a:ln>
                <a:solidFill>
                  <a:srgbClr val="000000"/>
                </a:solidFill>
                <a:effectLst/>
                <a:uLnTx/>
                <a:uFillTx/>
                <a:latin typeface="Arial"/>
                <a:ea typeface="+mn-ea"/>
                <a:cs typeface="Arial"/>
              </a:rPr>
              <a:t>asked about any use of force are:</a:t>
            </a:r>
          </a:p>
        </p:txBody>
      </p:sp>
      <p:sp>
        <p:nvSpPr>
          <p:cNvPr id="5" name="Rounded Rectangle 4"/>
          <p:cNvSpPr/>
          <p:nvPr/>
        </p:nvSpPr>
        <p:spPr>
          <a:xfrm>
            <a:off x="256361" y="2420888"/>
            <a:ext cx="8567936" cy="3111460"/>
          </a:xfrm>
          <a:prstGeom prst="roundRect">
            <a:avLst>
              <a:gd name="adj" fmla="val 13806"/>
            </a:avLst>
          </a:prstGeom>
          <a:noFill/>
        </p:spPr>
        <p:txBody>
          <a:bodyPr wrap="square" anchor="ctr">
            <a:spAutoFit/>
          </a:bodyPr>
          <a:lstStyle/>
          <a:p>
            <a:pPr marL="457200" marR="0" lvl="0" indent="-457200" algn="l" defTabSz="914400" rtl="0" eaLnBrk="1" fontAlgn="auto" latinLnBrk="0" hangingPunct="1">
              <a:lnSpc>
                <a:spcPct val="100000"/>
              </a:lnSpc>
              <a:spcBef>
                <a:spcPts val="0"/>
              </a:spcBef>
              <a:spcAft>
                <a:spcPts val="0"/>
              </a:spcAft>
              <a:buClr>
                <a:srgbClr val="00B0F0"/>
              </a:buClr>
              <a:buSzTx/>
              <a:buFontTx/>
              <a:buAutoNum type="arabicPeriod"/>
              <a:tabLst/>
              <a:defRPr/>
            </a:pPr>
            <a:r>
              <a:rPr kumimoji="0" lang="en-GB" sz="2000" b="1" i="1" u="none" strike="noStrike" kern="1200" cap="none" spc="0" normalizeH="0" baseline="0" noProof="0" dirty="0">
                <a:ln>
                  <a:noFill/>
                </a:ln>
                <a:solidFill>
                  <a:schemeClr val="tx1"/>
                </a:solidFill>
                <a:effectLst/>
                <a:uLnTx/>
                <a:uFillTx/>
                <a:latin typeface="Arial"/>
                <a:ea typeface="+mn-ea"/>
                <a:cs typeface="Arial"/>
              </a:rPr>
              <a:t>Was there a need to use the force?</a:t>
            </a:r>
          </a:p>
          <a:p>
            <a:pPr marL="457200" indent="-457200" fontAlgn="auto">
              <a:spcBef>
                <a:spcPts val="0"/>
              </a:spcBef>
              <a:spcAft>
                <a:spcPts val="0"/>
              </a:spcAft>
              <a:buClr>
                <a:srgbClr val="00B0F0"/>
              </a:buClr>
              <a:buFontTx/>
              <a:buAutoNum type="arabicPeriod"/>
              <a:defRPr/>
            </a:pPr>
            <a:r>
              <a:rPr lang="en-GB" sz="2000" i="1" dirty="0">
                <a:solidFill>
                  <a:schemeClr val="tx1"/>
                </a:solidFill>
                <a:latin typeface="Arial"/>
                <a:cs typeface="Arial"/>
              </a:rPr>
              <a:t>Was the amount of force used reasonable?</a:t>
            </a:r>
          </a:p>
          <a:p>
            <a:pPr marL="457200" indent="-457200" fontAlgn="auto">
              <a:spcBef>
                <a:spcPts val="0"/>
              </a:spcBef>
              <a:spcAft>
                <a:spcPts val="0"/>
              </a:spcAft>
              <a:buClr>
                <a:srgbClr val="00B0F0"/>
              </a:buClr>
              <a:buFontTx/>
              <a:buAutoNum type="arabicPeriod"/>
              <a:defRPr/>
            </a:pPr>
            <a:r>
              <a:rPr lang="en-GB" sz="2000" i="1" dirty="0">
                <a:solidFill>
                  <a:schemeClr val="tx1"/>
                </a:solidFill>
                <a:latin typeface="Arial"/>
                <a:cs typeface="Arial"/>
              </a:rPr>
              <a:t>What was the extent of the injuries compared to the amount </a:t>
            </a:r>
            <a:br>
              <a:rPr lang="en-GB" sz="2000" i="1" dirty="0">
                <a:solidFill>
                  <a:schemeClr val="tx1"/>
                </a:solidFill>
                <a:latin typeface="Arial"/>
                <a:cs typeface="Arial"/>
              </a:rPr>
            </a:br>
            <a:r>
              <a:rPr lang="en-GB" sz="2000" i="1" dirty="0">
                <a:solidFill>
                  <a:schemeClr val="tx1"/>
                </a:solidFill>
                <a:latin typeface="Arial"/>
                <a:cs typeface="Arial"/>
              </a:rPr>
              <a:t>of resistance given?</a:t>
            </a:r>
          </a:p>
          <a:p>
            <a:pPr marL="457200" indent="-457200" fontAlgn="auto">
              <a:spcBef>
                <a:spcPts val="0"/>
              </a:spcBef>
              <a:spcAft>
                <a:spcPts val="0"/>
              </a:spcAft>
              <a:buClr>
                <a:srgbClr val="00B0F0"/>
              </a:buClr>
              <a:buFontTx/>
              <a:buAutoNum type="arabicPeriod"/>
              <a:defRPr/>
            </a:pPr>
            <a:r>
              <a:rPr lang="en-GB" sz="2000" i="1" dirty="0">
                <a:solidFill>
                  <a:schemeClr val="tx1"/>
                </a:solidFill>
                <a:latin typeface="Arial"/>
                <a:cs typeface="Arial"/>
              </a:rPr>
              <a:t>What was the size and build of the injured party compared </a:t>
            </a:r>
            <a:br>
              <a:rPr lang="en-GB" sz="2000" i="1" dirty="0">
                <a:solidFill>
                  <a:schemeClr val="tx1"/>
                </a:solidFill>
                <a:latin typeface="Arial"/>
                <a:cs typeface="Arial"/>
              </a:rPr>
            </a:br>
            <a:r>
              <a:rPr lang="en-GB" sz="2000" i="1" dirty="0">
                <a:solidFill>
                  <a:schemeClr val="tx1"/>
                </a:solidFill>
                <a:latin typeface="Arial"/>
                <a:cs typeface="Arial"/>
              </a:rPr>
              <a:t>to the door supervisor?</a:t>
            </a:r>
          </a:p>
          <a:p>
            <a:pPr marL="457200" lvl="0" indent="-457200" fontAlgn="auto">
              <a:spcBef>
                <a:spcPts val="0"/>
              </a:spcBef>
              <a:spcAft>
                <a:spcPts val="0"/>
              </a:spcAft>
              <a:buClr>
                <a:srgbClr val="00B0F0"/>
              </a:buClr>
              <a:buFontTx/>
              <a:buAutoNum type="arabicPeriod"/>
              <a:defRPr/>
            </a:pPr>
            <a:r>
              <a:rPr lang="en-GB" sz="2000" i="1" dirty="0">
                <a:solidFill>
                  <a:schemeClr val="tx1"/>
                </a:solidFill>
                <a:latin typeface="Arial"/>
                <a:cs typeface="Arial"/>
              </a:rPr>
              <a:t>Were any weapons used or threatened by the other party?</a:t>
            </a:r>
          </a:p>
          <a:p>
            <a:pPr marL="457200" lvl="0" indent="-457200" fontAlgn="auto">
              <a:spcBef>
                <a:spcPts val="0"/>
              </a:spcBef>
              <a:spcAft>
                <a:spcPts val="0"/>
              </a:spcAft>
              <a:buClr>
                <a:srgbClr val="00B0F0"/>
              </a:buClr>
              <a:buFontTx/>
              <a:buAutoNum type="arabicPeriod"/>
              <a:defRPr/>
            </a:pPr>
            <a:r>
              <a:rPr lang="en-GB" sz="2000" i="1" dirty="0">
                <a:solidFill>
                  <a:schemeClr val="tx1"/>
                </a:solidFill>
                <a:latin typeface="Arial"/>
                <a:cs typeface="Arial"/>
              </a:rPr>
              <a:t>At what stage did the security operative stop using the force?</a:t>
            </a:r>
          </a:p>
          <a:p>
            <a:pPr marL="457200" lvl="0" indent="-457200" fontAlgn="auto">
              <a:spcBef>
                <a:spcPts val="0"/>
              </a:spcBef>
              <a:spcAft>
                <a:spcPts val="0"/>
              </a:spcAft>
              <a:buClr>
                <a:srgbClr val="00B0F0"/>
              </a:buClr>
              <a:buFontTx/>
              <a:buAutoNum type="arabicPeriod"/>
              <a:defRPr/>
            </a:pPr>
            <a:r>
              <a:rPr lang="en-GB" sz="2000" i="1" dirty="0">
                <a:solidFill>
                  <a:schemeClr val="tx1"/>
                </a:solidFill>
                <a:latin typeface="Arial"/>
                <a:cs typeface="Arial"/>
              </a:rPr>
              <a:t>Was the force applied in good faith or in a malicious way?</a:t>
            </a:r>
            <a:endParaRPr kumimoji="0" lang="en-GB" sz="2000" b="1" i="1" u="none" strike="noStrike" kern="1200" cap="none" spc="0" normalizeH="0" baseline="0" noProof="0" dirty="0">
              <a:ln>
                <a:noFill/>
              </a:ln>
              <a:solidFill>
                <a:schemeClr val="tx1"/>
              </a:solidFill>
              <a:effectLst/>
              <a:uLnTx/>
              <a:uFillTx/>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D6AA7B4D-951D-BE49-9248-591CDAACEA1D}"/>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D0E913FA-6694-0647-9FE2-82DEB103F4DE}"/>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C35A1012-DD82-4742-BCA2-0A163E7714EB}"/>
              </a:ext>
            </a:extLst>
          </p:cNvPr>
          <p:cNvSpPr txBox="1"/>
          <p:nvPr/>
        </p:nvSpPr>
        <p:spPr>
          <a:xfrm>
            <a:off x="902644" y="2260022"/>
            <a:ext cx="7977518" cy="430887"/>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Explain what is meant by the term ‘arrest’.</a:t>
            </a:r>
            <a:endParaRPr lang="en-US" sz="2200" dirty="0">
              <a:solidFill>
                <a:srgbClr val="000000"/>
              </a:solidFill>
            </a:endParaRPr>
          </a:p>
        </p:txBody>
      </p:sp>
      <p:sp>
        <p:nvSpPr>
          <p:cNvPr id="14" name="Oval 13">
            <a:extLst>
              <a:ext uri="{FF2B5EF4-FFF2-40B4-BE49-F238E27FC236}">
                <a16:creationId xmlns:a16="http://schemas.microsoft.com/office/drawing/2014/main" xmlns="" id="{F36F56B1-F446-904B-8E66-9FB677ED552B}"/>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5" name="Rounded Rectangle 4">
            <a:extLst>
              <a:ext uri="{FF2B5EF4-FFF2-40B4-BE49-F238E27FC236}">
                <a16:creationId xmlns:a16="http://schemas.microsoft.com/office/drawing/2014/main" xmlns="" id="{7E7A7029-69EA-114D-BEFC-43C20B27F38B}"/>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732D55AD-BDA3-E948-BB78-F1F7CA5EF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03D86024-948D-8E48-9B7F-91D6084CEA2F}"/>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3</a:t>
            </a:r>
          </a:p>
        </p:txBody>
      </p:sp>
    </p:spTree>
    <p:extLst>
      <p:ext uri="{BB962C8B-B14F-4D97-AF65-F5344CB8AC3E}">
        <p14:creationId xmlns:p14="http://schemas.microsoft.com/office/powerpoint/2010/main" val="54353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D6AA7B4D-951D-BE49-9248-591CDAACEA1D}"/>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D0E913FA-6694-0647-9FE2-82DEB103F4DE}"/>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C35A1012-DD82-4742-BCA2-0A163E7714EB}"/>
              </a:ext>
            </a:extLst>
          </p:cNvPr>
          <p:cNvSpPr txBox="1"/>
          <p:nvPr/>
        </p:nvSpPr>
        <p:spPr>
          <a:xfrm>
            <a:off x="902644" y="2260022"/>
            <a:ext cx="7977518" cy="430887"/>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Explain what is meant by the term ‘arrest’.</a:t>
            </a:r>
            <a:endParaRPr lang="en-US" sz="2200" dirty="0">
              <a:solidFill>
                <a:srgbClr val="000000"/>
              </a:solidFill>
            </a:endParaRPr>
          </a:p>
        </p:txBody>
      </p:sp>
      <p:sp>
        <p:nvSpPr>
          <p:cNvPr id="14" name="Oval 13">
            <a:extLst>
              <a:ext uri="{FF2B5EF4-FFF2-40B4-BE49-F238E27FC236}">
                <a16:creationId xmlns:a16="http://schemas.microsoft.com/office/drawing/2014/main" xmlns="" id="{F36F56B1-F446-904B-8E66-9FB677ED552B}"/>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1</a:t>
            </a:r>
          </a:p>
        </p:txBody>
      </p:sp>
      <p:sp>
        <p:nvSpPr>
          <p:cNvPr id="15" name="Rounded Rectangle 4">
            <a:extLst>
              <a:ext uri="{FF2B5EF4-FFF2-40B4-BE49-F238E27FC236}">
                <a16:creationId xmlns:a16="http://schemas.microsoft.com/office/drawing/2014/main" xmlns="" id="{7E7A7029-69EA-114D-BEFC-43C20B27F38B}"/>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732D55AD-BDA3-E948-BB78-F1F7CA5EF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03D86024-948D-8E48-9B7F-91D6084CEA2F}"/>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3</a:t>
            </a:r>
          </a:p>
        </p:txBody>
      </p:sp>
      <p:sp>
        <p:nvSpPr>
          <p:cNvPr id="10" name="TextBox 9">
            <a:extLst>
              <a:ext uri="{FF2B5EF4-FFF2-40B4-BE49-F238E27FC236}">
                <a16:creationId xmlns:a16="http://schemas.microsoft.com/office/drawing/2014/main" xmlns="" id="{724B11CB-27E4-6B48-89EC-506381F388A3}"/>
              </a:ext>
            </a:extLst>
          </p:cNvPr>
          <p:cNvSpPr txBox="1"/>
          <p:nvPr/>
        </p:nvSpPr>
        <p:spPr>
          <a:xfrm>
            <a:off x="436988" y="3071942"/>
            <a:ext cx="8055896" cy="871970"/>
          </a:xfrm>
          <a:prstGeom prst="rect">
            <a:avLst/>
          </a:prstGeom>
          <a:noFill/>
        </p:spPr>
        <p:txBody>
          <a:bodyPr wrap="square" rtlCol="0">
            <a:spAutoFit/>
          </a:bodyPr>
          <a:lstStyle/>
          <a:p>
            <a:pPr>
              <a:lnSpc>
                <a:spcPct val="150000"/>
              </a:lnSpc>
              <a:spcBef>
                <a:spcPts val="600"/>
              </a:spcBef>
              <a:buClr>
                <a:srgbClr val="00B0F0"/>
              </a:buClr>
            </a:pPr>
            <a:r>
              <a:rPr lang="en-US" sz="1800" dirty="0">
                <a:solidFill>
                  <a:srgbClr val="FF0000"/>
                </a:solidFill>
              </a:rPr>
              <a:t>The taking or restraint of a person from their liberty in order that they shall be forthcoming to answer an alleged crime or offence.</a:t>
            </a:r>
          </a:p>
        </p:txBody>
      </p:sp>
    </p:spTree>
    <p:extLst>
      <p:ext uri="{BB962C8B-B14F-4D97-AF65-F5344CB8AC3E}">
        <p14:creationId xmlns:p14="http://schemas.microsoft.com/office/powerpoint/2010/main" val="410593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1841F34A-0CA0-0D4B-83AA-8B027F9DEABA}"/>
              </a:ext>
            </a:extLst>
          </p:cNvPr>
          <p:cNvSpPr txBox="1"/>
          <p:nvPr/>
        </p:nvSpPr>
        <p:spPr>
          <a:xfrm>
            <a:off x="902644" y="1397519"/>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Provide SIX examples of offences for </a:t>
            </a:r>
            <a:br>
              <a:rPr lang="en-GB" sz="2200" kern="0" dirty="0">
                <a:solidFill>
                  <a:schemeClr val="tx1"/>
                </a:solidFill>
                <a:latin typeface="Arial"/>
                <a:cs typeface="Arial"/>
              </a:rPr>
            </a:br>
            <a:r>
              <a:rPr lang="en-GB" sz="2200" kern="0" dirty="0">
                <a:solidFill>
                  <a:schemeClr val="tx1"/>
                </a:solidFill>
                <a:latin typeface="Arial"/>
                <a:cs typeface="Arial"/>
              </a:rPr>
              <a:t>which a security operative can make an arrest.</a:t>
            </a:r>
            <a:endParaRPr lang="en-US" sz="2200" dirty="0">
              <a:solidFill>
                <a:srgbClr val="000000"/>
              </a:solidFill>
            </a:endParaRPr>
          </a:p>
        </p:txBody>
      </p:sp>
      <p:sp>
        <p:nvSpPr>
          <p:cNvPr id="19" name="Oval 18">
            <a:extLst>
              <a:ext uri="{FF2B5EF4-FFF2-40B4-BE49-F238E27FC236}">
                <a16:creationId xmlns:a16="http://schemas.microsoft.com/office/drawing/2014/main" xmlns="" id="{3811A1EF-4360-3D49-B786-6AF92699ECD5}"/>
              </a:ext>
            </a:extLst>
          </p:cNvPr>
          <p:cNvSpPr/>
          <p:nvPr/>
        </p:nvSpPr>
        <p:spPr bwMode="auto">
          <a:xfrm>
            <a:off x="251520" y="153024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20" name="Rounded Rectangle 4">
            <a:extLst>
              <a:ext uri="{FF2B5EF4-FFF2-40B4-BE49-F238E27FC236}">
                <a16:creationId xmlns:a16="http://schemas.microsoft.com/office/drawing/2014/main" xmlns="" id="{2BCAE223-E3DE-E34A-91A6-7E6C0EB25DB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1" name="Picture 20">
            <a:extLst>
              <a:ext uri="{FF2B5EF4-FFF2-40B4-BE49-F238E27FC236}">
                <a16:creationId xmlns:a16="http://schemas.microsoft.com/office/drawing/2014/main" xmlns="" id="{E6F0B989-6205-4140-9E5B-ABF31737B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2" name="TextBox 21">
            <a:extLst>
              <a:ext uri="{FF2B5EF4-FFF2-40B4-BE49-F238E27FC236}">
                <a16:creationId xmlns:a16="http://schemas.microsoft.com/office/drawing/2014/main" xmlns="" id="{9E11840A-509A-B34A-A55C-B56400F98029}"/>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3</a:t>
            </a:r>
          </a:p>
        </p:txBody>
      </p:sp>
      <p:sp>
        <p:nvSpPr>
          <p:cNvPr id="23" name="Rounded Rectangle 22">
            <a:extLst>
              <a:ext uri="{FF2B5EF4-FFF2-40B4-BE49-F238E27FC236}">
                <a16:creationId xmlns:a16="http://schemas.microsoft.com/office/drawing/2014/main" xmlns="" id="{B7A48675-E1B5-894C-9B08-DEFBC6E807E8}"/>
              </a:ext>
            </a:extLst>
          </p:cNvPr>
          <p:cNvSpPr/>
          <p:nvPr/>
        </p:nvSpPr>
        <p:spPr bwMode="auto">
          <a:xfrm>
            <a:off x="251520" y="2300751"/>
            <a:ext cx="8640960" cy="2568409"/>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4" name="Group 23">
            <a:extLst>
              <a:ext uri="{FF2B5EF4-FFF2-40B4-BE49-F238E27FC236}">
                <a16:creationId xmlns:a16="http://schemas.microsoft.com/office/drawing/2014/main" xmlns="" id="{6BD28A44-A449-D84E-8F55-C568445AFB2F}"/>
              </a:ext>
            </a:extLst>
          </p:cNvPr>
          <p:cNvGrpSpPr/>
          <p:nvPr/>
        </p:nvGrpSpPr>
        <p:grpSpPr>
          <a:xfrm>
            <a:off x="395536" y="2514139"/>
            <a:ext cx="8323794" cy="2066989"/>
            <a:chOff x="395536" y="2843918"/>
            <a:chExt cx="8323794" cy="2066989"/>
          </a:xfrm>
        </p:grpSpPr>
        <p:sp>
          <p:nvSpPr>
            <p:cNvPr id="25" name="Rounded Rectangle 24">
              <a:extLst>
                <a:ext uri="{FF2B5EF4-FFF2-40B4-BE49-F238E27FC236}">
                  <a16:creationId xmlns:a16="http://schemas.microsoft.com/office/drawing/2014/main" xmlns="" id="{22B34398-038F-7445-A88A-6563B44DCC3B}"/>
                </a:ext>
              </a:extLst>
            </p:cNvPr>
            <p:cNvSpPr/>
            <p:nvPr/>
          </p:nvSpPr>
          <p:spPr bwMode="auto">
            <a:xfrm>
              <a:off x="395536" y="2843918"/>
              <a:ext cx="8323794" cy="2066989"/>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6" name="Rounded Rectangle 25">
              <a:extLst>
                <a:ext uri="{FF2B5EF4-FFF2-40B4-BE49-F238E27FC236}">
                  <a16:creationId xmlns:a16="http://schemas.microsoft.com/office/drawing/2014/main" xmlns="" id="{1E5C8875-E353-D949-B9EE-B55ECAAE06D2}"/>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7" name="Rounded Rectangle 26">
              <a:extLst>
                <a:ext uri="{FF2B5EF4-FFF2-40B4-BE49-F238E27FC236}">
                  <a16:creationId xmlns:a16="http://schemas.microsoft.com/office/drawing/2014/main" xmlns="" id="{11BDF0CE-3B5F-4841-9C68-5F8B7AE82358}"/>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8" name="Rounded Rectangle 27">
              <a:extLst>
                <a:ext uri="{FF2B5EF4-FFF2-40B4-BE49-F238E27FC236}">
                  <a16:creationId xmlns:a16="http://schemas.microsoft.com/office/drawing/2014/main" xmlns="" id="{611F3171-281D-DE47-A419-08623464B0A3}"/>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grpSp>
      <p:grpSp>
        <p:nvGrpSpPr>
          <p:cNvPr id="32" name="Group 31">
            <a:extLst>
              <a:ext uri="{FF2B5EF4-FFF2-40B4-BE49-F238E27FC236}">
                <a16:creationId xmlns:a16="http://schemas.microsoft.com/office/drawing/2014/main" xmlns="" id="{B57BB69D-9F84-194B-806A-6EF35A0B525D}"/>
              </a:ext>
            </a:extLst>
          </p:cNvPr>
          <p:cNvGrpSpPr/>
          <p:nvPr/>
        </p:nvGrpSpPr>
        <p:grpSpPr>
          <a:xfrm>
            <a:off x="4266943" y="2551460"/>
            <a:ext cx="4231207" cy="2066989"/>
            <a:chOff x="395536" y="2843918"/>
            <a:chExt cx="4231207" cy="2066989"/>
          </a:xfrm>
        </p:grpSpPr>
        <p:sp>
          <p:nvSpPr>
            <p:cNvPr id="33" name="Rounded Rectangle 32">
              <a:extLst>
                <a:ext uri="{FF2B5EF4-FFF2-40B4-BE49-F238E27FC236}">
                  <a16:creationId xmlns:a16="http://schemas.microsoft.com/office/drawing/2014/main" xmlns="" id="{49BB223D-F89B-874F-A366-5668A607D046}"/>
                </a:ext>
              </a:extLst>
            </p:cNvPr>
            <p:cNvSpPr/>
            <p:nvPr/>
          </p:nvSpPr>
          <p:spPr bwMode="auto">
            <a:xfrm>
              <a:off x="395536" y="2843918"/>
              <a:ext cx="4231207" cy="2066989"/>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4" name="Rounded Rectangle 33">
              <a:extLst>
                <a:ext uri="{FF2B5EF4-FFF2-40B4-BE49-F238E27FC236}">
                  <a16:creationId xmlns:a16="http://schemas.microsoft.com/office/drawing/2014/main" xmlns="" id="{4D2D38AC-1D89-FE43-82BD-DB477B5AF6A3}"/>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35" name="Rounded Rectangle 34">
              <a:extLst>
                <a:ext uri="{FF2B5EF4-FFF2-40B4-BE49-F238E27FC236}">
                  <a16:creationId xmlns:a16="http://schemas.microsoft.com/office/drawing/2014/main" xmlns="" id="{EE6CA658-F781-754E-A3B2-66AAABE7B052}"/>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sp>
          <p:nvSpPr>
            <p:cNvPr id="36" name="Rounded Rectangle 35">
              <a:extLst>
                <a:ext uri="{FF2B5EF4-FFF2-40B4-BE49-F238E27FC236}">
                  <a16:creationId xmlns:a16="http://schemas.microsoft.com/office/drawing/2014/main" xmlns="" id="{B1006928-E445-9942-9ECE-55AB3391FDF9}"/>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6</a:t>
              </a:r>
            </a:p>
          </p:txBody>
        </p:sp>
      </p:grpSp>
    </p:spTree>
    <p:extLst>
      <p:ext uri="{BB962C8B-B14F-4D97-AF65-F5344CB8AC3E}">
        <p14:creationId xmlns:p14="http://schemas.microsoft.com/office/powerpoint/2010/main" val="81303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1841F34A-0CA0-0D4B-83AA-8B027F9DEABA}"/>
              </a:ext>
            </a:extLst>
          </p:cNvPr>
          <p:cNvSpPr txBox="1"/>
          <p:nvPr/>
        </p:nvSpPr>
        <p:spPr>
          <a:xfrm>
            <a:off x="902644" y="1397519"/>
            <a:ext cx="7977518" cy="769441"/>
          </a:xfrm>
          <a:prstGeom prst="rect">
            <a:avLst/>
          </a:prstGeom>
          <a:noFill/>
        </p:spPr>
        <p:txBody>
          <a:bodyPr wrap="square" rtlCol="0">
            <a:spAutoFit/>
          </a:bodyPr>
          <a:lstStyle/>
          <a:p>
            <a:pPr>
              <a:spcBef>
                <a:spcPts val="600"/>
              </a:spcBef>
              <a:buClr>
                <a:srgbClr val="00B0F0"/>
              </a:buClr>
              <a:tabLst>
                <a:tab pos="304800" algn="l"/>
              </a:tabLst>
            </a:pPr>
            <a:r>
              <a:rPr lang="en-GB" sz="2200" kern="0" dirty="0">
                <a:solidFill>
                  <a:schemeClr val="tx1"/>
                </a:solidFill>
                <a:latin typeface="Arial"/>
                <a:cs typeface="Arial"/>
              </a:rPr>
              <a:t>Provide SIX examples of offences for </a:t>
            </a:r>
            <a:br>
              <a:rPr lang="en-GB" sz="2200" kern="0" dirty="0">
                <a:solidFill>
                  <a:schemeClr val="tx1"/>
                </a:solidFill>
                <a:latin typeface="Arial"/>
                <a:cs typeface="Arial"/>
              </a:rPr>
            </a:br>
            <a:r>
              <a:rPr lang="en-GB" sz="2200" kern="0" dirty="0">
                <a:solidFill>
                  <a:schemeClr val="tx1"/>
                </a:solidFill>
                <a:latin typeface="Arial"/>
                <a:cs typeface="Arial"/>
              </a:rPr>
              <a:t>which a security operative can make an arrest.</a:t>
            </a:r>
            <a:endParaRPr lang="en-US" sz="2200" dirty="0">
              <a:solidFill>
                <a:srgbClr val="000000"/>
              </a:solidFill>
            </a:endParaRPr>
          </a:p>
        </p:txBody>
      </p:sp>
      <p:sp>
        <p:nvSpPr>
          <p:cNvPr id="19" name="Oval 18">
            <a:extLst>
              <a:ext uri="{FF2B5EF4-FFF2-40B4-BE49-F238E27FC236}">
                <a16:creationId xmlns:a16="http://schemas.microsoft.com/office/drawing/2014/main" xmlns="" id="{3811A1EF-4360-3D49-B786-6AF92699ECD5}"/>
              </a:ext>
            </a:extLst>
          </p:cNvPr>
          <p:cNvSpPr/>
          <p:nvPr/>
        </p:nvSpPr>
        <p:spPr bwMode="auto">
          <a:xfrm>
            <a:off x="251520" y="1530240"/>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2</a:t>
            </a:r>
          </a:p>
        </p:txBody>
      </p:sp>
      <p:sp>
        <p:nvSpPr>
          <p:cNvPr id="20" name="Rounded Rectangle 4">
            <a:extLst>
              <a:ext uri="{FF2B5EF4-FFF2-40B4-BE49-F238E27FC236}">
                <a16:creationId xmlns:a16="http://schemas.microsoft.com/office/drawing/2014/main" xmlns="" id="{2BCAE223-E3DE-E34A-91A6-7E6C0EB25DB7}"/>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21" name="Picture 20">
            <a:extLst>
              <a:ext uri="{FF2B5EF4-FFF2-40B4-BE49-F238E27FC236}">
                <a16:creationId xmlns:a16="http://schemas.microsoft.com/office/drawing/2014/main" xmlns="" id="{E6F0B989-6205-4140-9E5B-ABF31737B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22" name="TextBox 21">
            <a:extLst>
              <a:ext uri="{FF2B5EF4-FFF2-40B4-BE49-F238E27FC236}">
                <a16:creationId xmlns:a16="http://schemas.microsoft.com/office/drawing/2014/main" xmlns="" id="{9E11840A-509A-B34A-A55C-B56400F98029}"/>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3</a:t>
            </a:r>
          </a:p>
        </p:txBody>
      </p:sp>
      <p:sp>
        <p:nvSpPr>
          <p:cNvPr id="23" name="Rounded Rectangle 22">
            <a:extLst>
              <a:ext uri="{FF2B5EF4-FFF2-40B4-BE49-F238E27FC236}">
                <a16:creationId xmlns:a16="http://schemas.microsoft.com/office/drawing/2014/main" xmlns="" id="{B7A48675-E1B5-894C-9B08-DEFBC6E807E8}"/>
              </a:ext>
            </a:extLst>
          </p:cNvPr>
          <p:cNvSpPr/>
          <p:nvPr/>
        </p:nvSpPr>
        <p:spPr bwMode="auto">
          <a:xfrm>
            <a:off x="251520" y="2300752"/>
            <a:ext cx="8640960" cy="315973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grpSp>
        <p:nvGrpSpPr>
          <p:cNvPr id="24" name="Group 23">
            <a:extLst>
              <a:ext uri="{FF2B5EF4-FFF2-40B4-BE49-F238E27FC236}">
                <a16:creationId xmlns:a16="http://schemas.microsoft.com/office/drawing/2014/main" xmlns="" id="{6BD28A44-A449-D84E-8F55-C568445AFB2F}"/>
              </a:ext>
            </a:extLst>
          </p:cNvPr>
          <p:cNvGrpSpPr/>
          <p:nvPr/>
        </p:nvGrpSpPr>
        <p:grpSpPr>
          <a:xfrm>
            <a:off x="395536" y="2514139"/>
            <a:ext cx="8323794" cy="2643053"/>
            <a:chOff x="395536" y="2843918"/>
            <a:chExt cx="8323794" cy="2643053"/>
          </a:xfrm>
        </p:grpSpPr>
        <p:sp>
          <p:nvSpPr>
            <p:cNvPr id="25" name="Rounded Rectangle 24">
              <a:extLst>
                <a:ext uri="{FF2B5EF4-FFF2-40B4-BE49-F238E27FC236}">
                  <a16:creationId xmlns:a16="http://schemas.microsoft.com/office/drawing/2014/main" xmlns="" id="{22B34398-038F-7445-A88A-6563B44DCC3B}"/>
                </a:ext>
              </a:extLst>
            </p:cNvPr>
            <p:cNvSpPr/>
            <p:nvPr/>
          </p:nvSpPr>
          <p:spPr bwMode="auto">
            <a:xfrm>
              <a:off x="395536" y="2843918"/>
              <a:ext cx="8323794" cy="2643053"/>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26" name="Rounded Rectangle 25">
              <a:extLst>
                <a:ext uri="{FF2B5EF4-FFF2-40B4-BE49-F238E27FC236}">
                  <a16:creationId xmlns:a16="http://schemas.microsoft.com/office/drawing/2014/main" xmlns="" id="{1E5C8875-E353-D949-B9EE-B55ECAAE06D2}"/>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1</a:t>
              </a:r>
            </a:p>
          </p:txBody>
        </p:sp>
        <p:sp>
          <p:nvSpPr>
            <p:cNvPr id="27" name="Rounded Rectangle 26">
              <a:extLst>
                <a:ext uri="{FF2B5EF4-FFF2-40B4-BE49-F238E27FC236}">
                  <a16:creationId xmlns:a16="http://schemas.microsoft.com/office/drawing/2014/main" xmlns="" id="{11BDF0CE-3B5F-4841-9C68-5F8B7AE82358}"/>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2</a:t>
              </a:r>
            </a:p>
          </p:txBody>
        </p:sp>
        <p:sp>
          <p:nvSpPr>
            <p:cNvPr id="28" name="Rounded Rectangle 27">
              <a:extLst>
                <a:ext uri="{FF2B5EF4-FFF2-40B4-BE49-F238E27FC236}">
                  <a16:creationId xmlns:a16="http://schemas.microsoft.com/office/drawing/2014/main" xmlns="" id="{611F3171-281D-DE47-A419-08623464B0A3}"/>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3</a:t>
              </a:r>
            </a:p>
          </p:txBody>
        </p:sp>
      </p:grpSp>
      <p:sp>
        <p:nvSpPr>
          <p:cNvPr id="31" name="TextBox 30">
            <a:extLst>
              <a:ext uri="{FF2B5EF4-FFF2-40B4-BE49-F238E27FC236}">
                <a16:creationId xmlns:a16="http://schemas.microsoft.com/office/drawing/2014/main" xmlns="" id="{C9924A4D-86A4-754C-BAB1-9D15874E7180}"/>
              </a:ext>
            </a:extLst>
          </p:cNvPr>
          <p:cNvSpPr txBox="1"/>
          <p:nvPr/>
        </p:nvSpPr>
        <p:spPr>
          <a:xfrm>
            <a:off x="1233350" y="2525571"/>
            <a:ext cx="2978610" cy="2376228"/>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Murder </a:t>
            </a:r>
          </a:p>
          <a:p>
            <a:pPr>
              <a:lnSpc>
                <a:spcPct val="200000"/>
              </a:lnSpc>
              <a:spcBef>
                <a:spcPts val="600"/>
              </a:spcBef>
              <a:buClr>
                <a:srgbClr val="00B0F0"/>
              </a:buClr>
            </a:pPr>
            <a:r>
              <a:rPr lang="en-US" sz="1800" dirty="0">
                <a:solidFill>
                  <a:srgbClr val="FF0000"/>
                </a:solidFill>
              </a:rPr>
              <a:t>Rape</a:t>
            </a:r>
          </a:p>
          <a:p>
            <a:pPr>
              <a:lnSpc>
                <a:spcPct val="200000"/>
              </a:lnSpc>
              <a:spcBef>
                <a:spcPts val="600"/>
              </a:spcBef>
              <a:buClr>
                <a:srgbClr val="00B0F0"/>
              </a:buClr>
            </a:pPr>
            <a:r>
              <a:rPr lang="en-US" sz="1800" dirty="0">
                <a:solidFill>
                  <a:srgbClr val="FF0000"/>
                </a:solidFill>
              </a:rPr>
              <a:t>Assault (ABH, GBH </a:t>
            </a:r>
            <a:br>
              <a:rPr lang="en-US" sz="1800" dirty="0">
                <a:solidFill>
                  <a:srgbClr val="FF0000"/>
                </a:solidFill>
              </a:rPr>
            </a:br>
            <a:r>
              <a:rPr lang="en-US" sz="1800" dirty="0">
                <a:solidFill>
                  <a:srgbClr val="FF0000"/>
                </a:solidFill>
              </a:rPr>
              <a:t>and GBH w/</a:t>
            </a:r>
            <a:r>
              <a:rPr lang="en-US" sz="1800" dirty="0" err="1">
                <a:solidFill>
                  <a:srgbClr val="FF0000"/>
                </a:solidFill>
              </a:rPr>
              <a:t>i</a:t>
            </a:r>
            <a:r>
              <a:rPr lang="en-US" sz="1800" dirty="0">
                <a:solidFill>
                  <a:srgbClr val="FF0000"/>
                </a:solidFill>
              </a:rPr>
              <a:t>)   </a:t>
            </a:r>
          </a:p>
        </p:txBody>
      </p:sp>
      <p:grpSp>
        <p:nvGrpSpPr>
          <p:cNvPr id="32" name="Group 31">
            <a:extLst>
              <a:ext uri="{FF2B5EF4-FFF2-40B4-BE49-F238E27FC236}">
                <a16:creationId xmlns:a16="http://schemas.microsoft.com/office/drawing/2014/main" xmlns="" id="{B57BB69D-9F84-194B-806A-6EF35A0B525D}"/>
              </a:ext>
            </a:extLst>
          </p:cNvPr>
          <p:cNvGrpSpPr/>
          <p:nvPr/>
        </p:nvGrpSpPr>
        <p:grpSpPr>
          <a:xfrm>
            <a:off x="4266943" y="2551460"/>
            <a:ext cx="4231207" cy="2066989"/>
            <a:chOff x="395536" y="2843918"/>
            <a:chExt cx="4231207" cy="2066989"/>
          </a:xfrm>
        </p:grpSpPr>
        <p:sp>
          <p:nvSpPr>
            <p:cNvPr id="33" name="Rounded Rectangle 32">
              <a:extLst>
                <a:ext uri="{FF2B5EF4-FFF2-40B4-BE49-F238E27FC236}">
                  <a16:creationId xmlns:a16="http://schemas.microsoft.com/office/drawing/2014/main" xmlns="" id="{49BB223D-F89B-874F-A366-5668A607D046}"/>
                </a:ext>
              </a:extLst>
            </p:cNvPr>
            <p:cNvSpPr/>
            <p:nvPr/>
          </p:nvSpPr>
          <p:spPr bwMode="auto">
            <a:xfrm>
              <a:off x="395536" y="2843918"/>
              <a:ext cx="4231207" cy="2066989"/>
            </a:xfrm>
            <a:prstGeom prst="roundRect">
              <a:avLst>
                <a:gd name="adj" fmla="val 10514"/>
              </a:avLst>
            </a:prstGeom>
            <a:noFill/>
            <a:ln w="317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20000">
                <a:lnSpc>
                  <a:spcPct val="200000"/>
                </a:lnSpc>
                <a:spcBef>
                  <a:spcPts val="1200"/>
                </a:spcBef>
                <a:buClr>
                  <a:srgbClr val="189049"/>
                </a:buClr>
              </a:pPr>
              <a:r>
                <a:rPr lang="en-GB" sz="2000" dirty="0">
                  <a:solidFill>
                    <a:srgbClr val="00B0F0"/>
                  </a:solidFill>
                </a:rPr>
                <a:t>….......................................</a:t>
              </a:r>
              <a:br>
                <a:rPr lang="en-GB" sz="2000" dirty="0">
                  <a:solidFill>
                    <a:srgbClr val="00B0F0"/>
                  </a:solidFill>
                </a:rPr>
              </a:br>
              <a:r>
                <a:rPr lang="en-GB" sz="2000" dirty="0">
                  <a:solidFill>
                    <a:srgbClr val="00B0F0"/>
                  </a:solidFill>
                </a:rPr>
                <a:t>.…......................................</a:t>
              </a:r>
              <a:br>
                <a:rPr lang="en-GB" sz="2000" dirty="0">
                  <a:solidFill>
                    <a:srgbClr val="00B0F0"/>
                  </a:solidFill>
                </a:rPr>
              </a:br>
              <a:r>
                <a:rPr lang="en-GB" sz="2000" dirty="0">
                  <a:solidFill>
                    <a:srgbClr val="00B0F0"/>
                  </a:solidFill>
                </a:rPr>
                <a:t>...…....................................</a:t>
              </a:r>
              <a:endParaRPr lang="en-GB" sz="2000" b="1" dirty="0">
                <a:solidFill>
                  <a:srgbClr val="00B0F0"/>
                </a:solidFill>
              </a:endParaRPr>
            </a:p>
          </p:txBody>
        </p:sp>
        <p:sp>
          <p:nvSpPr>
            <p:cNvPr id="34" name="Rounded Rectangle 33">
              <a:extLst>
                <a:ext uri="{FF2B5EF4-FFF2-40B4-BE49-F238E27FC236}">
                  <a16:creationId xmlns:a16="http://schemas.microsoft.com/office/drawing/2014/main" xmlns="" id="{4D2D38AC-1D89-FE43-82BD-DB477B5AF6A3}"/>
                </a:ext>
              </a:extLst>
            </p:cNvPr>
            <p:cNvSpPr/>
            <p:nvPr/>
          </p:nvSpPr>
          <p:spPr bwMode="auto">
            <a:xfrm>
              <a:off x="611560" y="2957731"/>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4</a:t>
              </a:r>
            </a:p>
          </p:txBody>
        </p:sp>
        <p:sp>
          <p:nvSpPr>
            <p:cNvPr id="35" name="Rounded Rectangle 34">
              <a:extLst>
                <a:ext uri="{FF2B5EF4-FFF2-40B4-BE49-F238E27FC236}">
                  <a16:creationId xmlns:a16="http://schemas.microsoft.com/office/drawing/2014/main" xmlns="" id="{EE6CA658-F781-754E-A3B2-66AAABE7B052}"/>
                </a:ext>
              </a:extLst>
            </p:cNvPr>
            <p:cNvSpPr/>
            <p:nvPr/>
          </p:nvSpPr>
          <p:spPr bwMode="auto">
            <a:xfrm>
              <a:off x="611560" y="3566934"/>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5</a:t>
              </a:r>
            </a:p>
          </p:txBody>
        </p:sp>
        <p:sp>
          <p:nvSpPr>
            <p:cNvPr id="36" name="Rounded Rectangle 35">
              <a:extLst>
                <a:ext uri="{FF2B5EF4-FFF2-40B4-BE49-F238E27FC236}">
                  <a16:creationId xmlns:a16="http://schemas.microsoft.com/office/drawing/2014/main" xmlns="" id="{B1006928-E445-9942-9ECE-55AB3391FDF9}"/>
                </a:ext>
              </a:extLst>
            </p:cNvPr>
            <p:cNvSpPr/>
            <p:nvPr/>
          </p:nvSpPr>
          <p:spPr bwMode="auto">
            <a:xfrm>
              <a:off x="611560" y="4176070"/>
              <a:ext cx="468000" cy="468000"/>
            </a:xfrm>
            <a:prstGeom prst="roundRect">
              <a:avLst/>
            </a:prstGeom>
            <a:solidFill>
              <a:srgbClr val="0070C0"/>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20000"/>
                </a:spcBef>
                <a:spcAft>
                  <a:spcPct val="0"/>
                </a:spcAft>
                <a:buClr>
                  <a:srgbClr val="189049"/>
                </a:buClr>
              </a:pPr>
              <a:r>
                <a:rPr lang="en-GB" sz="2000" b="1" dirty="0">
                  <a:solidFill>
                    <a:schemeClr val="bg1"/>
                  </a:solidFill>
                </a:rPr>
                <a:t>6</a:t>
              </a:r>
            </a:p>
          </p:txBody>
        </p:sp>
      </p:grpSp>
      <p:sp>
        <p:nvSpPr>
          <p:cNvPr id="37" name="TextBox 36">
            <a:extLst>
              <a:ext uri="{FF2B5EF4-FFF2-40B4-BE49-F238E27FC236}">
                <a16:creationId xmlns:a16="http://schemas.microsoft.com/office/drawing/2014/main" xmlns="" id="{73F94CFD-8F43-8F46-A669-D4E233EE9AA2}"/>
              </a:ext>
            </a:extLst>
          </p:cNvPr>
          <p:cNvSpPr txBox="1"/>
          <p:nvPr/>
        </p:nvSpPr>
        <p:spPr>
          <a:xfrm>
            <a:off x="5092118" y="2525571"/>
            <a:ext cx="2978610" cy="1822230"/>
          </a:xfrm>
          <a:prstGeom prst="rect">
            <a:avLst/>
          </a:prstGeom>
          <a:noFill/>
        </p:spPr>
        <p:txBody>
          <a:bodyPr wrap="square" rtlCol="0">
            <a:spAutoFit/>
          </a:bodyPr>
          <a:lstStyle/>
          <a:p>
            <a:pPr>
              <a:lnSpc>
                <a:spcPct val="200000"/>
              </a:lnSpc>
              <a:spcBef>
                <a:spcPts val="600"/>
              </a:spcBef>
              <a:buClr>
                <a:srgbClr val="00B0F0"/>
              </a:buClr>
            </a:pPr>
            <a:r>
              <a:rPr lang="en-US" sz="1800" dirty="0">
                <a:solidFill>
                  <a:srgbClr val="FF0000"/>
                </a:solidFill>
              </a:rPr>
              <a:t>Sexual assault</a:t>
            </a:r>
          </a:p>
          <a:p>
            <a:pPr>
              <a:lnSpc>
                <a:spcPct val="200000"/>
              </a:lnSpc>
              <a:spcBef>
                <a:spcPts val="600"/>
              </a:spcBef>
              <a:buClr>
                <a:srgbClr val="00B0F0"/>
              </a:buClr>
            </a:pPr>
            <a:r>
              <a:rPr lang="en-US" sz="1800" dirty="0">
                <a:solidFill>
                  <a:srgbClr val="FF0000"/>
                </a:solidFill>
              </a:rPr>
              <a:t>Drug offence</a:t>
            </a:r>
          </a:p>
          <a:p>
            <a:pPr>
              <a:lnSpc>
                <a:spcPct val="200000"/>
              </a:lnSpc>
              <a:spcBef>
                <a:spcPts val="600"/>
              </a:spcBef>
              <a:buClr>
                <a:srgbClr val="00B0F0"/>
              </a:buClr>
            </a:pPr>
            <a:r>
              <a:rPr lang="en-US" sz="1800" dirty="0">
                <a:solidFill>
                  <a:srgbClr val="FF0000"/>
                </a:solidFill>
              </a:rPr>
              <a:t>Robbery.</a:t>
            </a:r>
          </a:p>
        </p:txBody>
      </p:sp>
    </p:spTree>
    <p:extLst>
      <p:ext uri="{BB962C8B-B14F-4D97-AF65-F5344CB8AC3E}">
        <p14:creationId xmlns:p14="http://schemas.microsoft.com/office/powerpoint/2010/main" val="268502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603E2E3D-2F3D-524D-82DB-99721B076860}"/>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6C0CFA74-FACD-4743-A441-FEFC4C775363}"/>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95ACA70B-F1A5-0B4D-95BF-E99B31A56F39}"/>
              </a:ext>
            </a:extLst>
          </p:cNvPr>
          <p:cNvSpPr txBox="1"/>
          <p:nvPr/>
        </p:nvSpPr>
        <p:spPr>
          <a:xfrm>
            <a:off x="902644" y="2059967"/>
            <a:ext cx="7977518" cy="830997"/>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Explain the procedures a security operative should follow after an arrest.</a:t>
            </a:r>
            <a:endParaRPr lang="en-US" sz="2200" dirty="0">
              <a:solidFill>
                <a:srgbClr val="000000"/>
              </a:solidFill>
            </a:endParaRPr>
          </a:p>
        </p:txBody>
      </p:sp>
      <p:sp>
        <p:nvSpPr>
          <p:cNvPr id="14" name="Oval 13">
            <a:extLst>
              <a:ext uri="{FF2B5EF4-FFF2-40B4-BE49-F238E27FC236}">
                <a16:creationId xmlns:a16="http://schemas.microsoft.com/office/drawing/2014/main" xmlns="" id="{04A366CF-03A7-6245-8B3D-95366A80298D}"/>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5" name="Rounded Rectangle 4">
            <a:extLst>
              <a:ext uri="{FF2B5EF4-FFF2-40B4-BE49-F238E27FC236}">
                <a16:creationId xmlns:a16="http://schemas.microsoft.com/office/drawing/2014/main" xmlns="" id="{888A1336-1BEB-0E43-A3CF-A86598D18838}"/>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EB433328-5E35-4E48-961A-839DBC0A8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6DA627B4-52D9-8842-8645-2952DF98350D}"/>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3</a:t>
            </a:r>
          </a:p>
        </p:txBody>
      </p:sp>
    </p:spTree>
    <p:extLst>
      <p:ext uri="{BB962C8B-B14F-4D97-AF65-F5344CB8AC3E}">
        <p14:creationId xmlns:p14="http://schemas.microsoft.com/office/powerpoint/2010/main" val="153196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xmlns="" id="{603E2E3D-2F3D-524D-82DB-99721B076860}"/>
              </a:ext>
            </a:extLst>
          </p:cNvPr>
          <p:cNvSpPr/>
          <p:nvPr/>
        </p:nvSpPr>
        <p:spPr bwMode="auto">
          <a:xfrm>
            <a:off x="239202" y="3023942"/>
            <a:ext cx="8640960" cy="1672010"/>
          </a:xfrm>
          <a:prstGeom prst="roundRect">
            <a:avLst>
              <a:gd name="adj" fmla="val 9543"/>
            </a:avLst>
          </a:prstGeom>
          <a:solidFill>
            <a:srgbClr val="A8DB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pPr>
            <a:endParaRPr kumimoji="0" lang="en-GB" sz="20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xmlns="" id="{6C0CFA74-FACD-4743-A441-FEFC4C775363}"/>
              </a:ext>
            </a:extLst>
          </p:cNvPr>
          <p:cNvSpPr/>
          <p:nvPr/>
        </p:nvSpPr>
        <p:spPr bwMode="auto">
          <a:xfrm>
            <a:off x="383218" y="3212976"/>
            <a:ext cx="8323794" cy="1293942"/>
          </a:xfrm>
          <a:prstGeom prst="roundRect">
            <a:avLst>
              <a:gd name="adj" fmla="val 10514"/>
            </a:avLst>
          </a:prstGeom>
          <a:solidFill>
            <a:schemeClr val="bg1"/>
          </a:solidFill>
          <a:ln w="317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ct val="20000"/>
              </a:spcBef>
              <a:buClr>
                <a:srgbClr val="189049"/>
              </a:buClr>
            </a:pPr>
            <a:r>
              <a:rPr kumimoji="0" lang="en-GB" sz="2000" b="1" i="0" u="none" strike="noStrike" cap="none" normalizeH="0" baseline="0" dirty="0">
                <a:ln>
                  <a:noFill/>
                </a:ln>
                <a:solidFill>
                  <a:srgbClr val="00B0F0"/>
                </a:solidFill>
                <a:effectLst/>
                <a:latin typeface="Arial" charset="0"/>
              </a:rPr>
              <a:t>...................................................................................................................</a:t>
            </a:r>
          </a:p>
          <a:p>
            <a:pPr>
              <a:spcBef>
                <a:spcPct val="20000"/>
              </a:spcBef>
              <a:buClr>
                <a:srgbClr val="189049"/>
              </a:buClr>
            </a:pPr>
            <a:r>
              <a:rPr lang="en-GB" sz="2000" dirty="0">
                <a:solidFill>
                  <a:srgbClr val="00B0F0"/>
                </a:solidFill>
              </a:rPr>
              <a:t>................................................................................................................... </a:t>
            </a:r>
          </a:p>
          <a:p>
            <a:pPr>
              <a:spcBef>
                <a:spcPct val="20000"/>
              </a:spcBef>
              <a:buClr>
                <a:srgbClr val="189049"/>
              </a:buClr>
            </a:pPr>
            <a:r>
              <a:rPr lang="en-GB" sz="2000" dirty="0">
                <a:solidFill>
                  <a:srgbClr val="00B0F0"/>
                </a:solidFill>
              </a:rPr>
              <a:t>...................................................................................................................</a:t>
            </a:r>
            <a:endParaRPr kumimoji="0" lang="en-GB" sz="2000" b="1" i="0" u="none" strike="noStrike" cap="none" normalizeH="0" baseline="0" dirty="0">
              <a:ln>
                <a:noFill/>
              </a:ln>
              <a:solidFill>
                <a:srgbClr val="00B0F0"/>
              </a:solidFill>
              <a:effectLst/>
              <a:latin typeface="Arial" charset="0"/>
            </a:endParaRPr>
          </a:p>
        </p:txBody>
      </p:sp>
      <p:sp>
        <p:nvSpPr>
          <p:cNvPr id="13" name="TextBox 12">
            <a:extLst>
              <a:ext uri="{FF2B5EF4-FFF2-40B4-BE49-F238E27FC236}">
                <a16:creationId xmlns:a16="http://schemas.microsoft.com/office/drawing/2014/main" xmlns="" id="{95ACA70B-F1A5-0B4D-95BF-E99B31A56F39}"/>
              </a:ext>
            </a:extLst>
          </p:cNvPr>
          <p:cNvSpPr txBox="1"/>
          <p:nvPr/>
        </p:nvSpPr>
        <p:spPr>
          <a:xfrm>
            <a:off x="902644" y="2059967"/>
            <a:ext cx="7977518" cy="830997"/>
          </a:xfrm>
          <a:prstGeom prst="rect">
            <a:avLst/>
          </a:prstGeom>
          <a:noFill/>
        </p:spPr>
        <p:txBody>
          <a:bodyPr wrap="square" rtlCol="0">
            <a:spAutoFit/>
          </a:bodyPr>
          <a:lstStyle/>
          <a:p>
            <a:pPr>
              <a:spcBef>
                <a:spcPts val="600"/>
              </a:spcBef>
              <a:buClr>
                <a:srgbClr val="00B0F0"/>
              </a:buClr>
              <a:tabLst>
                <a:tab pos="304800" algn="l"/>
              </a:tabLst>
            </a:pPr>
            <a:r>
              <a:rPr lang="en-GB" kern="0" dirty="0">
                <a:solidFill>
                  <a:schemeClr val="tx1"/>
                </a:solidFill>
                <a:latin typeface="Arial"/>
                <a:cs typeface="Arial"/>
              </a:rPr>
              <a:t>Explain the procedures a security operative should follow after an arrest.</a:t>
            </a:r>
            <a:endParaRPr lang="en-US" sz="2200" dirty="0">
              <a:solidFill>
                <a:srgbClr val="000000"/>
              </a:solidFill>
            </a:endParaRPr>
          </a:p>
        </p:txBody>
      </p:sp>
      <p:sp>
        <p:nvSpPr>
          <p:cNvPr id="14" name="Oval 13">
            <a:extLst>
              <a:ext uri="{FF2B5EF4-FFF2-40B4-BE49-F238E27FC236}">
                <a16:creationId xmlns:a16="http://schemas.microsoft.com/office/drawing/2014/main" xmlns="" id="{04A366CF-03A7-6245-8B3D-95366A80298D}"/>
              </a:ext>
            </a:extLst>
          </p:cNvPr>
          <p:cNvSpPr/>
          <p:nvPr/>
        </p:nvSpPr>
        <p:spPr bwMode="auto">
          <a:xfrm>
            <a:off x="251520" y="2223466"/>
            <a:ext cx="504000" cy="504000"/>
          </a:xfrm>
          <a:prstGeom prst="ellipse">
            <a:avLst/>
          </a:prstGeom>
          <a:solidFill>
            <a:schemeClr val="bg1"/>
          </a:solidFill>
          <a:ln w="38100" cap="flat" cmpd="sng" algn="ctr">
            <a:solidFill>
              <a:srgbClr val="A8DBF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189049"/>
              </a:buClr>
              <a:buSzTx/>
              <a:tabLst/>
            </a:pPr>
            <a:r>
              <a:rPr kumimoji="0" lang="en-GB" sz="2800" b="1" i="0" u="none" strike="noStrike" cap="none" normalizeH="0" baseline="0" dirty="0">
                <a:ln>
                  <a:noFill/>
                </a:ln>
                <a:solidFill>
                  <a:schemeClr val="tx1"/>
                </a:solidFill>
                <a:effectLst/>
                <a:latin typeface="Arial" charset="0"/>
              </a:rPr>
              <a:t>3</a:t>
            </a:r>
          </a:p>
        </p:txBody>
      </p:sp>
      <p:sp>
        <p:nvSpPr>
          <p:cNvPr id="15" name="Rounded Rectangle 4">
            <a:extLst>
              <a:ext uri="{FF2B5EF4-FFF2-40B4-BE49-F238E27FC236}">
                <a16:creationId xmlns:a16="http://schemas.microsoft.com/office/drawing/2014/main" xmlns="" id="{888A1336-1BEB-0E43-A3CF-A86598D18838}"/>
              </a:ext>
            </a:extLst>
          </p:cNvPr>
          <p:cNvSpPr/>
          <p:nvPr/>
        </p:nvSpPr>
        <p:spPr bwMode="auto">
          <a:xfrm>
            <a:off x="6300193" y="305249"/>
            <a:ext cx="2592287" cy="1291808"/>
          </a:xfrm>
          <a:prstGeom prst="roundRect">
            <a:avLst>
              <a:gd name="adj" fmla="val 13065"/>
            </a:avLst>
          </a:prstGeom>
          <a:solidFill>
            <a:schemeClr val="bg1"/>
          </a:solidFill>
          <a:ln w="698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20000"/>
              </a:spcBef>
              <a:spcAft>
                <a:spcPct val="0"/>
              </a:spcAft>
              <a:buClr>
                <a:srgbClr val="189049"/>
              </a:buClr>
              <a:buFont typeface="Arial" charset="0"/>
              <a:buChar char="●"/>
            </a:pPr>
            <a:endParaRPr lang="en-GB" sz="2000">
              <a:solidFill>
                <a:srgbClr val="000000"/>
              </a:solidFill>
            </a:endParaRPr>
          </a:p>
        </p:txBody>
      </p:sp>
      <p:pic>
        <p:nvPicPr>
          <p:cNvPr id="16" name="Picture 15">
            <a:extLst>
              <a:ext uri="{FF2B5EF4-FFF2-40B4-BE49-F238E27FC236}">
                <a16:creationId xmlns:a16="http://schemas.microsoft.com/office/drawing/2014/main" xmlns="" id="{EB433328-5E35-4E48-961A-839DBC0A8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672" y="469005"/>
            <a:ext cx="2274658" cy="990692"/>
          </a:xfrm>
          <a:prstGeom prst="rect">
            <a:avLst/>
          </a:prstGeom>
        </p:spPr>
      </p:pic>
      <p:sp>
        <p:nvSpPr>
          <p:cNvPr id="17" name="TextBox 16">
            <a:extLst>
              <a:ext uri="{FF2B5EF4-FFF2-40B4-BE49-F238E27FC236}">
                <a16:creationId xmlns:a16="http://schemas.microsoft.com/office/drawing/2014/main" xmlns="" id="{6DA627B4-52D9-8842-8645-2952DF98350D}"/>
              </a:ext>
            </a:extLst>
          </p:cNvPr>
          <p:cNvSpPr txBox="1"/>
          <p:nvPr/>
        </p:nvSpPr>
        <p:spPr>
          <a:xfrm>
            <a:off x="6806579" y="720000"/>
            <a:ext cx="1368152" cy="369332"/>
          </a:xfrm>
          <a:prstGeom prst="rect">
            <a:avLst/>
          </a:prstGeom>
          <a:noFill/>
        </p:spPr>
        <p:txBody>
          <a:bodyPr wrap="square" rtlCol="0" anchor="ctr">
            <a:spAutoFit/>
          </a:bodyPr>
          <a:lstStyle/>
          <a:p>
            <a:pPr algn="r"/>
            <a:r>
              <a:rPr lang="en-GB" sz="1800" b="1" dirty="0">
                <a:solidFill>
                  <a:srgbClr val="A8DBFE"/>
                </a:solidFill>
              </a:rPr>
              <a:t>Key Task </a:t>
            </a:r>
            <a:r>
              <a:rPr lang="en-GB" sz="1800" b="1" dirty="0">
                <a:solidFill>
                  <a:srgbClr val="FFFFFF"/>
                </a:solidFill>
              </a:rPr>
              <a:t>3</a:t>
            </a:r>
          </a:p>
        </p:txBody>
      </p:sp>
      <p:sp>
        <p:nvSpPr>
          <p:cNvPr id="9" name="TextBox 8">
            <a:extLst>
              <a:ext uri="{FF2B5EF4-FFF2-40B4-BE49-F238E27FC236}">
                <a16:creationId xmlns:a16="http://schemas.microsoft.com/office/drawing/2014/main" xmlns="" id="{46B0B124-2463-D741-A67D-4DB1C1921994}"/>
              </a:ext>
            </a:extLst>
          </p:cNvPr>
          <p:cNvSpPr txBox="1"/>
          <p:nvPr/>
        </p:nvSpPr>
        <p:spPr>
          <a:xfrm>
            <a:off x="436988" y="3071942"/>
            <a:ext cx="8055896" cy="871970"/>
          </a:xfrm>
          <a:prstGeom prst="rect">
            <a:avLst/>
          </a:prstGeom>
          <a:noFill/>
        </p:spPr>
        <p:txBody>
          <a:bodyPr wrap="square" rtlCol="0">
            <a:spAutoFit/>
          </a:bodyPr>
          <a:lstStyle/>
          <a:p>
            <a:pPr>
              <a:lnSpc>
                <a:spcPct val="150000"/>
              </a:lnSpc>
              <a:spcBef>
                <a:spcPts val="600"/>
              </a:spcBef>
              <a:buClr>
                <a:srgbClr val="00B0F0"/>
              </a:buClr>
            </a:pPr>
            <a:r>
              <a:rPr lang="en-US" sz="1800" dirty="0">
                <a:solidFill>
                  <a:srgbClr val="FF0000"/>
                </a:solidFill>
              </a:rPr>
              <a:t>You are responsible for the suspects welfare and safe custody until </a:t>
            </a:r>
            <a:br>
              <a:rPr lang="en-US" sz="1800" dirty="0">
                <a:solidFill>
                  <a:srgbClr val="FF0000"/>
                </a:solidFill>
              </a:rPr>
            </a:br>
            <a:r>
              <a:rPr lang="en-US" sz="1800" dirty="0">
                <a:solidFill>
                  <a:srgbClr val="FF0000"/>
                </a:solidFill>
              </a:rPr>
              <a:t>the arrival of the police.</a:t>
            </a:r>
          </a:p>
        </p:txBody>
      </p:sp>
    </p:spTree>
    <p:extLst>
      <p:ext uri="{BB962C8B-B14F-4D97-AF65-F5344CB8AC3E}">
        <p14:creationId xmlns:p14="http://schemas.microsoft.com/office/powerpoint/2010/main" val="31222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p:cNvSpPr>
          <p:nvPr/>
        </p:nvSpPr>
        <p:spPr>
          <a:xfrm>
            <a:off x="18654" y="4599304"/>
            <a:ext cx="9144000" cy="1350144"/>
          </a:xfrm>
          <a:prstGeom prst="rect">
            <a:avLst/>
          </a:prstGeom>
        </p:spPr>
        <p:txBody>
          <a:bodyPr lIns="1260000" rIns="1260000" anchor="ctr"/>
          <a:lstStyle>
            <a:lvl1pPr algn="ctr" defTabSz="914400" rtl="0" eaLnBrk="1" latinLnBrk="0" hangingPunct="1">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Health and safety </a:t>
            </a:r>
          </a:p>
        </p:txBody>
      </p:sp>
      <p:grpSp>
        <p:nvGrpSpPr>
          <p:cNvPr id="6" name="Group 5">
            <a:extLst>
              <a:ext uri="{FF2B5EF4-FFF2-40B4-BE49-F238E27FC236}">
                <a16:creationId xmlns:a16="http://schemas.microsoft.com/office/drawing/2014/main" xmlns="" id="{70A5A3AB-36E4-48BD-862E-EB9DA622FECC}"/>
              </a:ext>
            </a:extLst>
          </p:cNvPr>
          <p:cNvGrpSpPr/>
          <p:nvPr/>
        </p:nvGrpSpPr>
        <p:grpSpPr>
          <a:xfrm>
            <a:off x="7148569" y="4455358"/>
            <a:ext cx="1976777" cy="1638035"/>
            <a:chOff x="7221769" y="4437151"/>
            <a:chExt cx="1976777" cy="1638035"/>
          </a:xfrm>
        </p:grpSpPr>
        <p:sp>
          <p:nvSpPr>
            <p:cNvPr id="7" name="Oval 5">
              <a:hlinkClick r:id="" action="ppaction://noaction"/>
              <a:extLst>
                <a:ext uri="{FF2B5EF4-FFF2-40B4-BE49-F238E27FC236}">
                  <a16:creationId xmlns:a16="http://schemas.microsoft.com/office/drawing/2014/main" xmlns="" id="{ABB8B0C2-1EF7-4167-B302-B9753FE5CD55}"/>
                </a:ext>
              </a:extLst>
            </p:cNvPr>
            <p:cNvSpPr>
              <a:spLocks noChangeArrowheads="1"/>
            </p:cNvSpPr>
            <p:nvPr/>
          </p:nvSpPr>
          <p:spPr bwMode="auto">
            <a:xfrm>
              <a:off x="7400159" y="4455186"/>
              <a:ext cx="1620000" cy="1620000"/>
            </a:xfrm>
            <a:prstGeom prst="ellipse">
              <a:avLst/>
            </a:prstGeom>
            <a:solidFill>
              <a:srgbClr val="00B0F0"/>
            </a:solidFill>
            <a:ln w="57150">
              <a:solidFill>
                <a:schemeClr val="bg1"/>
              </a:solidFill>
              <a:round/>
              <a:headEnd/>
              <a:tailEnd/>
            </a:ln>
          </p:spPr>
          <p:txBody>
            <a:bodyPr wrap="none" lIns="180000" tIns="180000" rIns="180000" bIns="180000" anchor="t"/>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6600" b="1" dirty="0">
                  <a:solidFill>
                    <a:prstClr val="white"/>
                  </a:solidFill>
                  <a:ea typeface="MS PGothic" pitchFamily="34" charset="-128"/>
                </a:rPr>
                <a:t>1:4</a:t>
              </a:r>
            </a:p>
          </p:txBody>
        </p:sp>
        <p:pic>
          <p:nvPicPr>
            <p:cNvPr id="8" name="Picture 7">
              <a:extLst>
                <a:ext uri="{FF2B5EF4-FFF2-40B4-BE49-F238E27FC236}">
                  <a16:creationId xmlns:a16="http://schemas.microsoft.com/office/drawing/2014/main" xmlns="" id="{AE17D19D-4B7B-4923-8334-7F0404F9A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769" y="4437151"/>
              <a:ext cx="1976777" cy="73964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xmlns="" id="{6BAF1EB6-4778-4021-A08B-500AD01C59EE}"/>
              </a:ext>
            </a:extLst>
          </p:cNvPr>
          <p:cNvSpPr/>
          <p:nvPr/>
        </p:nvSpPr>
        <p:spPr>
          <a:xfrm>
            <a:off x="251520" y="1453363"/>
            <a:ext cx="7515284" cy="1440000"/>
          </a:xfrm>
          <a:prstGeom prst="roundRect">
            <a:avLst/>
          </a:prstGeom>
          <a:solidFill>
            <a:srgbClr val="ABE9FF"/>
          </a:solidFill>
          <a:ln w="38100">
            <a:noFill/>
          </a:ln>
        </p:spPr>
        <p:txBody>
          <a:bodyPr wrap="square" anchor="ctr">
            <a:spAutoFit/>
          </a:bodyPr>
          <a:lstStyle/>
          <a:p>
            <a:pPr eaLnBrk="0" hangingPunct="0">
              <a:spcBef>
                <a:spcPct val="20000"/>
              </a:spcBef>
              <a:buClr>
                <a:srgbClr val="00B0F0"/>
              </a:buClr>
              <a:defRPr/>
            </a:pPr>
            <a:r>
              <a:rPr lang="en-GB" sz="2200" kern="0" dirty="0">
                <a:solidFill>
                  <a:srgbClr val="000000"/>
                </a:solidFill>
                <a:latin typeface="Arial"/>
                <a:cs typeface="Arial"/>
              </a:rPr>
              <a:t>Every year, thousands of people have time </a:t>
            </a:r>
            <a:br>
              <a:rPr lang="en-GB" sz="2200" kern="0" dirty="0">
                <a:solidFill>
                  <a:srgbClr val="000000"/>
                </a:solidFill>
                <a:latin typeface="Arial"/>
                <a:cs typeface="Arial"/>
              </a:rPr>
            </a:br>
            <a:r>
              <a:rPr lang="en-GB" sz="2200" kern="0" dirty="0">
                <a:solidFill>
                  <a:srgbClr val="000000"/>
                </a:solidFill>
                <a:latin typeface="Arial"/>
                <a:cs typeface="Arial"/>
              </a:rPr>
              <a:t>off work due to sustaining injuries that could </a:t>
            </a:r>
            <a:br>
              <a:rPr lang="en-GB" sz="2200" kern="0" dirty="0">
                <a:solidFill>
                  <a:srgbClr val="000000"/>
                </a:solidFill>
                <a:latin typeface="Arial"/>
                <a:cs typeface="Arial"/>
              </a:rPr>
            </a:br>
            <a:r>
              <a:rPr lang="en-GB" sz="2200" kern="0" dirty="0">
                <a:solidFill>
                  <a:srgbClr val="000000"/>
                </a:solidFill>
                <a:latin typeface="Arial"/>
                <a:cs typeface="Arial"/>
              </a:rPr>
              <a:t>have been avoided</a:t>
            </a:r>
            <a:endParaRPr kumimoji="0" lang="en-GB" sz="2200" b="1"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p:nvPr>
        </p:nvSpPr>
        <p:spPr/>
        <p:txBody>
          <a:bodyPr/>
          <a:lstStyle/>
          <a:p>
            <a:r>
              <a:rPr lang="en-GB" dirty="0"/>
              <a:t>Health and safety in </a:t>
            </a:r>
            <a:br>
              <a:rPr lang="en-GB" dirty="0"/>
            </a:br>
            <a:r>
              <a:rPr lang="en-GB" dirty="0"/>
              <a:t>the workplace</a:t>
            </a:r>
          </a:p>
        </p:txBody>
      </p:sp>
      <p:grpSp>
        <p:nvGrpSpPr>
          <p:cNvPr id="3" name="Group 2">
            <a:extLst>
              <a:ext uri="{FF2B5EF4-FFF2-40B4-BE49-F238E27FC236}">
                <a16:creationId xmlns:a16="http://schemas.microsoft.com/office/drawing/2014/main" xmlns="" id="{269E5183-DE7D-4DC8-987B-CF5BC967D838}"/>
              </a:ext>
            </a:extLst>
          </p:cNvPr>
          <p:cNvGrpSpPr/>
          <p:nvPr/>
        </p:nvGrpSpPr>
        <p:grpSpPr>
          <a:xfrm>
            <a:off x="251520" y="3744918"/>
            <a:ext cx="5989958" cy="1340266"/>
            <a:chOff x="251520" y="3744918"/>
            <a:chExt cx="5989958" cy="1340266"/>
          </a:xfrm>
        </p:grpSpPr>
        <p:sp>
          <p:nvSpPr>
            <p:cNvPr id="10" name="Rounded Rectangle 9"/>
            <p:cNvSpPr>
              <a:spLocks noChangeArrowheads="1"/>
            </p:cNvSpPr>
            <p:nvPr/>
          </p:nvSpPr>
          <p:spPr bwMode="auto">
            <a:xfrm>
              <a:off x="251520" y="3937568"/>
              <a:ext cx="5989958" cy="1147616"/>
            </a:xfrm>
            <a:prstGeom prst="roundRect">
              <a:avLst>
                <a:gd name="adj" fmla="val 16667"/>
              </a:avLst>
            </a:prstGeom>
            <a:noFill/>
            <a:ln w="38100">
              <a:solidFill>
                <a:srgbClr val="00B0F0"/>
              </a:solid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t>Health and safety procedures are there </a:t>
              </a:r>
              <a:b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t>to keep </a:t>
              </a:r>
              <a:r>
                <a:rPr kumimoji="0" lang="en-GB" altLang="en-US" sz="2200" b="1" i="0" u="sng" strike="noStrike" kern="1200" cap="none" spc="0" normalizeH="0" baseline="0" noProof="0" dirty="0">
                  <a:ln>
                    <a:noFill/>
                  </a:ln>
                  <a:solidFill>
                    <a:srgbClr val="000000"/>
                  </a:solidFill>
                  <a:effectLst/>
                  <a:uLnTx/>
                  <a:uFillTx/>
                  <a:latin typeface="Arial" charset="0"/>
                  <a:ea typeface="+mn-ea"/>
                  <a:cs typeface="Arial" charset="0"/>
                </a:rPr>
                <a:t>everyone</a:t>
              </a:r>
              <a:r>
                <a:rPr kumimoji="0" lang="en-GB" altLang="en-US" sz="2200" b="1" i="0" u="none" strike="noStrike" kern="1200" cap="none" spc="0" normalizeH="0" baseline="0" noProof="0" dirty="0">
                  <a:ln>
                    <a:noFill/>
                  </a:ln>
                  <a:solidFill>
                    <a:srgbClr val="000000"/>
                  </a:solidFill>
                  <a:effectLst/>
                  <a:uLnTx/>
                  <a:uFillTx/>
                  <a:latin typeface="Arial" charset="0"/>
                  <a:ea typeface="+mn-ea"/>
                  <a:cs typeface="Arial" charset="0"/>
                </a:rPr>
                <a:t> safe.</a:t>
              </a:r>
            </a:p>
          </p:txBody>
        </p:sp>
        <p:sp>
          <p:nvSpPr>
            <p:cNvPr id="13" name="Rounded Rectangle 38">
              <a:extLst>
                <a:ext uri="{FF2B5EF4-FFF2-40B4-BE49-F238E27FC236}">
                  <a16:creationId xmlns:a16="http://schemas.microsoft.com/office/drawing/2014/main" xmlns="" id="{43D45794-72D4-450D-8937-0A776A666295}"/>
                </a:ext>
              </a:extLst>
            </p:cNvPr>
            <p:cNvSpPr/>
            <p:nvPr/>
          </p:nvSpPr>
          <p:spPr bwMode="auto">
            <a:xfrm>
              <a:off x="424045" y="3744918"/>
              <a:ext cx="1422206" cy="385298"/>
            </a:xfrm>
            <a:prstGeom prst="roundRect">
              <a:avLst/>
            </a:prstGeom>
            <a:solidFill>
              <a:srgbClr val="00B0F0"/>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89049"/>
                </a:buClr>
                <a:buSzTx/>
                <a:buFontTx/>
                <a:buNone/>
                <a:tabLst/>
                <a:defRPr/>
              </a:pPr>
              <a:r>
                <a:rPr kumimoji="0" lang="en-GB" sz="1700" b="1" i="0" u="none" strike="noStrike" kern="1200" cap="none" spc="0" normalizeH="0" baseline="0" noProof="0" dirty="0">
                  <a:ln>
                    <a:noFill/>
                  </a:ln>
                  <a:solidFill>
                    <a:srgbClr val="FFFFFF"/>
                  </a:solidFill>
                  <a:effectLst/>
                  <a:uLnTx/>
                  <a:uFillTx/>
                  <a:latin typeface="Arial"/>
                  <a:ea typeface="+mn-ea"/>
                  <a:cs typeface="Arial"/>
                </a:rPr>
                <a:t>KEY POINT</a:t>
              </a:r>
            </a:p>
          </p:txBody>
        </p:sp>
      </p:grpSp>
    </p:spTree>
    <p:extLst>
      <p:ext uri="{BB962C8B-B14F-4D97-AF65-F5344CB8AC3E}">
        <p14:creationId xmlns:p14="http://schemas.microsoft.com/office/powerpoint/2010/main" val="240838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Health and Safety at Work etc. Act</a:t>
            </a:r>
          </a:p>
        </p:txBody>
      </p:sp>
      <p:sp>
        <p:nvSpPr>
          <p:cNvPr id="14" name="Rounded Rectangle 5">
            <a:extLst>
              <a:ext uri="{FF2B5EF4-FFF2-40B4-BE49-F238E27FC236}">
                <a16:creationId xmlns:a16="http://schemas.microsoft.com/office/drawing/2014/main" xmlns="" id="{87C3EA2F-2D0C-4852-88F4-4CEBEB877E93}"/>
              </a:ext>
            </a:extLst>
          </p:cNvPr>
          <p:cNvSpPr/>
          <p:nvPr/>
        </p:nvSpPr>
        <p:spPr>
          <a:xfrm>
            <a:off x="251520" y="1556792"/>
            <a:ext cx="7632848" cy="3909155"/>
          </a:xfrm>
          <a:prstGeom prst="roundRect">
            <a:avLst>
              <a:gd name="adj" fmla="val 13915"/>
            </a:avLst>
          </a:prstGeom>
          <a:solidFill>
            <a:srgbClr val="ABE9FF"/>
          </a:solidFill>
          <a:ln w="38100">
            <a:noFill/>
          </a:ln>
        </p:spPr>
        <p:txBody>
          <a:bodyPr wrap="square">
            <a:spAutoFit/>
          </a:bodyPr>
          <a:lstStyle/>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Covers:</a:t>
            </a:r>
          </a:p>
          <a:p>
            <a:pPr marL="0" marR="0" lvl="0" indent="0" algn="l" defTabSz="914400" rtl="0" eaLnBrk="0" fontAlgn="base" latinLnBrk="0" hangingPunct="0">
              <a:lnSpc>
                <a:spcPct val="100000"/>
              </a:lnSpc>
              <a:spcBef>
                <a:spcPct val="20000"/>
              </a:spcBef>
              <a:spcAft>
                <a:spcPct val="0"/>
              </a:spcAft>
              <a:buClr>
                <a:srgbClr val="00B0F0"/>
              </a:buClr>
              <a:buSzTx/>
              <a:buFontTx/>
              <a:buNone/>
              <a:tabLst/>
              <a:defRPr/>
            </a:pPr>
            <a:endParaRPr kumimoji="0" lang="en-GB" sz="1100" b="1" i="0" u="none" strike="noStrike" kern="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employers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employers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the self-employed</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subcontractors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Suppliers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people who control premises</a:t>
            </a:r>
          </a:p>
          <a:p>
            <a:pPr marL="342900" marR="0" lvl="0" indent="-342900" algn="l" defTabSz="914400" rtl="0" eaLnBrk="0" fontAlgn="base" latinLnBrk="0" hangingPunct="0">
              <a:lnSpc>
                <a:spcPct val="100000"/>
              </a:lnSpc>
              <a:spcBef>
                <a:spcPct val="20000"/>
              </a:spcBef>
              <a:spcAft>
                <a:spcPct val="0"/>
              </a:spcAft>
              <a:buClr>
                <a:srgbClr val="00B0F0"/>
              </a:buClr>
              <a:buSzTx/>
              <a:buFont typeface="Arial" panose="020B0604020202020204" pitchFamily="34" charset="0"/>
              <a:buChar char="●"/>
              <a:tabLst/>
              <a:defRPr/>
            </a:pPr>
            <a:r>
              <a:rPr kumimoji="0" lang="en-GB" sz="2200" b="1" i="0" u="none" strike="noStrike" kern="0" cap="none" spc="0" normalizeH="0" baseline="0" noProof="0" dirty="0">
                <a:ln>
                  <a:noFill/>
                </a:ln>
                <a:solidFill>
                  <a:srgbClr val="000000"/>
                </a:solidFill>
                <a:effectLst/>
                <a:uLnTx/>
                <a:uFillTx/>
                <a:latin typeface="Arial"/>
                <a:ea typeface="+mn-ea"/>
                <a:cs typeface="Arial"/>
              </a:rPr>
              <a:t>visitors/customers on the site.</a:t>
            </a:r>
          </a:p>
        </p:txBody>
      </p:sp>
    </p:spTree>
    <p:extLst>
      <p:ext uri="{BB962C8B-B14F-4D97-AF65-F5344CB8AC3E}">
        <p14:creationId xmlns:p14="http://schemas.microsoft.com/office/powerpoint/2010/main" val="57006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2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7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8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9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0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1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2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3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4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5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4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5_FA Module 2">
  <a:themeElements>
    <a:clrScheme name="Custom 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00"/>
      </a:folHlink>
    </a:clrScheme>
    <a:fontScheme name="2_FA Module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189049"/>
          </a:buClr>
          <a:buSzTx/>
          <a:buFont typeface="Arial" charset="0"/>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2_FA Modul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FA Modul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FA Modul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FA Modul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FA Modul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FA Modul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FA Modul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FA Modul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FA Modul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FA Modul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FA Modul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FA Modul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TotalTime>
  <Words>24828</Words>
  <Application>Microsoft Office PowerPoint</Application>
  <PresentationFormat>On-screen Show (4:3)</PresentationFormat>
  <Paragraphs>3880</Paragraphs>
  <Slides>314</Slides>
  <Notes>314</Notes>
  <HiddenSlides>0</HiddenSlides>
  <MMClips>0</MMClips>
  <ScaleCrop>false</ScaleCrop>
  <HeadingPairs>
    <vt:vector size="4" baseType="variant">
      <vt:variant>
        <vt:lpstr>Theme</vt:lpstr>
      </vt:variant>
      <vt:variant>
        <vt:i4>25</vt:i4>
      </vt:variant>
      <vt:variant>
        <vt:lpstr>Slide Titles</vt:lpstr>
      </vt:variant>
      <vt:variant>
        <vt:i4>314</vt:i4>
      </vt:variant>
    </vt:vector>
  </HeadingPairs>
  <TitlesOfParts>
    <vt:vector size="339" baseType="lpstr">
      <vt:lpstr>9_Office Theme</vt:lpstr>
      <vt:lpstr>8_Custom Design</vt:lpstr>
      <vt:lpstr>3_Custom Design</vt:lpstr>
      <vt:lpstr>11_Custom Design</vt:lpstr>
      <vt:lpstr>4_Custom Design</vt:lpstr>
      <vt:lpstr>24_FA Module 2</vt:lpstr>
      <vt:lpstr>23_FA Module 2</vt:lpstr>
      <vt:lpstr>6_Custom Design</vt:lpstr>
      <vt:lpstr>25_FA Module 2</vt:lpstr>
      <vt:lpstr>22_FA Module 2</vt:lpstr>
      <vt:lpstr>26_FA Module 2</vt:lpstr>
      <vt:lpstr>27_FA Module 2</vt:lpstr>
      <vt:lpstr>5_Custom Design</vt:lpstr>
      <vt:lpstr>28_FA Module 2</vt:lpstr>
      <vt:lpstr>7_Custom Design</vt:lpstr>
      <vt:lpstr>29_FA Module 2</vt:lpstr>
      <vt:lpstr>30_FA Module 2</vt:lpstr>
      <vt:lpstr>9_Custom Design</vt:lpstr>
      <vt:lpstr>31_FA Module 2</vt:lpstr>
      <vt:lpstr>32_FA Module 2</vt:lpstr>
      <vt:lpstr>33_FA Module 2</vt:lpstr>
      <vt:lpstr>34_FA Module 2</vt:lpstr>
      <vt:lpstr>10_Custom Design</vt:lpstr>
      <vt:lpstr>35_FA Module 2</vt:lpstr>
      <vt:lpstr>3_Office Theme</vt:lpstr>
      <vt:lpstr>PowerPoint Presentation</vt:lpstr>
      <vt:lpstr>Why use MARKHOR?</vt:lpstr>
      <vt:lpstr>PowerPoint Presentation</vt:lpstr>
      <vt:lpstr>Key</vt:lpstr>
      <vt:lpstr>Module guide</vt:lpstr>
      <vt:lpstr>PowerPoint Presentation</vt:lpstr>
      <vt:lpstr>Learning outcomes</vt:lpstr>
      <vt:lpstr>PowerPoint Presentation</vt:lpstr>
      <vt:lpstr>What is security?</vt:lpstr>
      <vt:lpstr>Main aims of security</vt:lpstr>
      <vt:lpstr>Security provision</vt:lpstr>
      <vt:lpstr>SIA</vt:lpstr>
      <vt:lpstr>Approved Contractor Scheme (ACS)</vt:lpstr>
      <vt:lpstr>SIA</vt:lpstr>
      <vt:lpstr>Individual licensing</vt:lpstr>
      <vt:lpstr>Door supervisors</vt:lpstr>
      <vt:lpstr>Security officers: guarding</vt:lpstr>
      <vt:lpstr>Security officers: key holding</vt:lpstr>
      <vt:lpstr>Cash and valuables in transit (CVIT)</vt:lpstr>
      <vt:lpstr>CCTV</vt:lpstr>
      <vt:lpstr>Close protection</vt:lpstr>
      <vt:lpstr>Vehicle immobilisers</vt:lpstr>
      <vt:lpstr>Individual licensing</vt:lpstr>
      <vt:lpstr>Getting a licence</vt:lpstr>
      <vt:lpstr>Working without a licence</vt:lpstr>
      <vt:lpstr>Standards of behaviour</vt:lpstr>
      <vt:lpstr>Standards of behaviour cont.</vt:lpstr>
      <vt:lpstr>SIA Code of Behaviour</vt:lpstr>
      <vt:lpstr>Community safety initiatives</vt:lpstr>
      <vt:lpstr>Aims of crime reduction initiatives</vt:lpstr>
      <vt:lpstr>Assignment instructions  -  A.I.s</vt:lpstr>
      <vt:lpstr>A.I.s</vt:lpstr>
      <vt:lpstr>A.I.s cont.</vt:lpstr>
      <vt:lpstr>A.I.s cont.</vt:lpstr>
      <vt:lpstr>Benefits of using CCTV</vt:lpstr>
      <vt:lpstr>What are the legal implications  of using CCTV?</vt:lpstr>
      <vt:lpstr>Data protection legislation  when using CCTV</vt:lpstr>
      <vt:lpstr>Limitations of CCTV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Civil law</vt:lpstr>
      <vt:lpstr>Civil law cont.</vt:lpstr>
      <vt:lpstr>Trespass</vt:lpstr>
      <vt:lpstr>Trespass cont.</vt:lpstr>
      <vt:lpstr>Trespass cont.</vt:lpstr>
      <vt:lpstr>REACT</vt:lpstr>
      <vt:lpstr>Criminal law</vt:lpstr>
      <vt:lpstr>Serious crimes include:</vt:lpstr>
      <vt:lpstr>The Private Security Industry Act</vt:lpstr>
      <vt:lpstr>The Private Security Industry Act cont.</vt:lpstr>
      <vt:lpstr>The Equality Act</vt:lpstr>
      <vt:lpstr>The Equality Act cont.</vt:lpstr>
      <vt:lpstr>The Equality Act cont.</vt:lpstr>
      <vt:lpstr>Types of discrimination</vt:lpstr>
      <vt:lpstr>The Human Rights Act</vt:lpstr>
      <vt:lpstr>The Human Rights Act cont.</vt:lpstr>
      <vt:lpstr>Data Protection Act</vt:lpstr>
      <vt:lpstr>Data Protection Principles</vt:lpstr>
      <vt:lpstr>Data Protection Principles cont.</vt:lpstr>
      <vt:lpstr>Body-worn cameras (BWC)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Arrest</vt:lpstr>
      <vt:lpstr>Arrest is a last resort</vt:lpstr>
      <vt:lpstr>Indictable offences</vt:lpstr>
      <vt:lpstr>Arrest for indictable offences</vt:lpstr>
      <vt:lpstr>Arrest for indictable offences cont.</vt:lpstr>
      <vt:lpstr>Reasons to arrest</vt:lpstr>
      <vt:lpstr>Power of arrest</vt:lpstr>
      <vt:lpstr>Breach of the peace</vt:lpstr>
      <vt:lpstr>When to arrest</vt:lpstr>
      <vt:lpstr>How to arrest</vt:lpstr>
      <vt:lpstr>During an arrest</vt:lpstr>
      <vt:lpstr> The arrest</vt:lpstr>
      <vt:lpstr>Unlawful arrest</vt:lpstr>
      <vt:lpstr>Your safety</vt:lpstr>
      <vt:lpstr>Self-defence</vt:lpstr>
      <vt:lpstr>The use of force</vt:lpstr>
      <vt:lpstr>Criminal Law Act</vt:lpstr>
      <vt:lpstr>Was the force used necessary?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and safety in  the workplace</vt:lpstr>
      <vt:lpstr>The Health and Safety at Work etc. Act</vt:lpstr>
      <vt:lpstr>Breaches</vt:lpstr>
      <vt:lpstr>Other implications</vt:lpstr>
      <vt:lpstr>Duty of care</vt:lpstr>
      <vt:lpstr>What are the  employer’s responsibilities?</vt:lpstr>
      <vt:lpstr>What are the  employee’s responsibilities?</vt:lpstr>
      <vt:lpstr>Risks and hazards</vt:lpstr>
      <vt:lpstr>Risks and hazards cont.</vt:lpstr>
      <vt:lpstr>Minimising risks</vt:lpstr>
      <vt:lpstr>Minimising risks</vt:lpstr>
      <vt:lpstr>5 steps to risk assessment</vt:lpstr>
      <vt:lpstr>Personal protective equipment (PPE)</vt:lpstr>
      <vt:lpstr>Personal protective equipment (PPE) cont.</vt:lpstr>
      <vt:lpstr>Safe manual handling</vt:lpstr>
      <vt:lpstr>Using LITE</vt:lpstr>
      <vt:lpstr>Using LITE cont.</vt:lpstr>
      <vt:lpstr>Lifting techniques</vt:lpstr>
      <vt:lpstr>Lone working </vt:lpstr>
      <vt:lpstr>Safety signs and signals</vt:lpstr>
      <vt:lpstr>Reporting incidents and accidents</vt:lpstr>
      <vt:lpstr>Information required</vt:lpstr>
      <vt:lpstr>RIDDOR</vt:lpstr>
      <vt:lpstr>Keeping personal information safe</vt:lpstr>
      <vt:lpstr>Keeping personal  information safe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Fire safety measures</vt:lpstr>
      <vt:lpstr>Basic fire prevention</vt:lpstr>
      <vt:lpstr>Fire regulations</vt:lpstr>
      <vt:lpstr>The fire triangle</vt:lpstr>
      <vt:lpstr>The fire triangle cont.</vt:lpstr>
      <vt:lpstr>Classifications of fire</vt:lpstr>
      <vt:lpstr>Fire extinguishers</vt:lpstr>
      <vt:lpstr>Fire extinguishers cont.</vt:lpstr>
      <vt:lpstr>Fire extinguishers cont.</vt:lpstr>
      <vt:lpstr>Fire extinguishers cont.</vt:lpstr>
      <vt:lpstr>Discovering a fire</vt:lpstr>
      <vt:lpstr>Fire alarms</vt:lpstr>
      <vt:lpstr>Fire blankets</vt:lpstr>
      <vt:lpstr>Sprinklers</vt:lpstr>
      <vt:lpstr>Hose reels</vt:lpstr>
      <vt:lpstr>Dry and wet risers</vt:lpstr>
      <vt:lpstr>Flooding systems</vt:lpstr>
      <vt:lpstr>Fire doors and fire exits</vt:lpstr>
      <vt:lpstr>Fire alarm control panels</vt:lpstr>
      <vt:lpstr>Fire evacuation procedures</vt:lpstr>
      <vt:lpstr>Action to take</vt:lpstr>
      <vt:lpstr>Practising evacuations</vt:lpstr>
      <vt:lpstr>Fire wardens/marshals</vt:lpstr>
      <vt:lpstr>Fire warden/marshal duties</vt:lpstr>
      <vt:lpstr>Fire warden/marshal duties cont.</vt:lpstr>
      <vt:lpstr>Fire warden/marshal duties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Emergencies</vt:lpstr>
      <vt:lpstr>Emergencies cont.</vt:lpstr>
      <vt:lpstr>Emergencies cont. </vt:lpstr>
      <vt:lpstr>Types of emergencies</vt:lpstr>
      <vt:lpstr>Actions</vt:lpstr>
      <vt:lpstr>Actions – gas leak</vt:lpstr>
      <vt:lpstr>Actions – road traffic accidents</vt:lpstr>
      <vt:lpstr>Actions – bomb threats/suspect packages</vt:lpstr>
      <vt:lpstr>Actions - other</vt:lpstr>
      <vt:lpstr>Making emergency calls</vt:lpstr>
      <vt:lpstr>Fight or flight</vt:lpstr>
      <vt:lpstr>During fight or flight</vt:lpstr>
      <vt:lpstr>After fight or flight</vt:lpstr>
      <vt:lpstr>Shock</vt:lpstr>
      <vt:lpstr>Escalation procedure</vt:lpstr>
      <vt:lpstr>First aid</vt:lpstr>
      <vt:lpstr>First-aid aims</vt:lpstr>
      <vt:lpstr>Person injury responses</vt:lpstr>
      <vt:lpstr>First aid actions</vt:lpstr>
      <vt:lpstr>First aid actions cont.</vt:lpstr>
      <vt:lpstr>Recording first-aid incidents</vt:lpstr>
      <vt:lpstr>Evacuation</vt:lpstr>
      <vt:lpstr>Invacuation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vt:lpstr>
      <vt:lpstr>How we communicate</vt:lpstr>
      <vt:lpstr>Communication</vt:lpstr>
      <vt:lpstr>Types of communication</vt:lpstr>
      <vt:lpstr>Types of communication cont.</vt:lpstr>
      <vt:lpstr>Importance of effective  communication</vt:lpstr>
      <vt:lpstr>Importance of effective  communication cont.</vt:lpstr>
      <vt:lpstr>Communicating in a team</vt:lpstr>
      <vt:lpstr>Effective communication in a team </vt:lpstr>
      <vt:lpstr>Diverse customer needs</vt:lpstr>
      <vt:lpstr>Customers with particular needs</vt:lpstr>
      <vt:lpstr>The principles of customer service </vt:lpstr>
      <vt:lpstr>The principles of customer service cont. </vt:lpstr>
      <vt:lpstr>Dealing with problems</vt:lpstr>
      <vt:lpstr>Different types of customer </vt:lpstr>
      <vt:lpstr>Customers</vt:lpstr>
      <vt:lpstr>Phonetic alphabet</vt:lpstr>
      <vt:lpstr>Phonetic alphabet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accurate record-keeping important?</vt:lpstr>
      <vt:lpstr>Reports/Records</vt:lpstr>
      <vt:lpstr>Incident reports</vt:lpstr>
      <vt:lpstr>Using notebooks</vt:lpstr>
      <vt:lpstr>Notebook rules</vt:lpstr>
      <vt:lpstr>Reporting procedures</vt:lpstr>
      <vt:lpstr>Statements </vt:lpstr>
      <vt:lpstr>Statements cont. </vt:lpstr>
      <vt:lpstr>Use of force in statements </vt:lpstr>
      <vt:lpstr>Use of force in statements cont. </vt:lpstr>
      <vt:lpstr>Use of force in statements cont.  </vt:lpstr>
      <vt:lpstr>Identification in statements </vt:lpstr>
      <vt:lpstr>Identification in statements cont. </vt:lpstr>
      <vt:lpstr>Attending court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Terrorism</vt:lpstr>
      <vt:lpstr>Terrorism cont.</vt:lpstr>
      <vt:lpstr>National threat levels</vt:lpstr>
      <vt:lpstr>Counterterrorism </vt:lpstr>
      <vt:lpstr>Planning phase </vt:lpstr>
      <vt:lpstr>Attack methods </vt:lpstr>
      <vt:lpstr>Actions to take  </vt:lpstr>
      <vt:lpstr>Run </vt:lpstr>
      <vt:lpstr>Hide</vt:lpstr>
      <vt:lpstr>Tell</vt:lpstr>
      <vt:lpstr>Following procedures </vt:lpstr>
      <vt:lpstr>Following procedures cont. </vt:lpstr>
      <vt:lpstr>Following procedures </vt:lpstr>
      <vt:lpstr>Suspicious packages </vt:lpstr>
      <vt:lpstr>Suspicious packages cont.  </vt:lpstr>
      <vt:lpstr>Suspicious packages cont.  </vt:lpstr>
      <vt:lpstr>Suspicious packages cont. </vt:lpstr>
      <vt:lpstr>Suspicious packages cont.</vt:lpstr>
      <vt:lpstr>Suspicious packages cont. </vt:lpstr>
      <vt:lpstr>Suspicious activity </vt:lpstr>
      <vt:lpstr>Suspicious activity cont.</vt:lpstr>
      <vt:lpstr>Suspicious behaviour</vt:lpstr>
      <vt:lpstr>Responding to suspicious behaviour </vt:lpstr>
      <vt:lpstr>Reporting</vt:lpstr>
      <vt:lpstr>Responding to suspicious behaviour </vt:lpstr>
      <vt:lpstr>Current initiatives </vt:lpstr>
      <vt:lpstr>Counterterrorism experts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Vulnerable people</vt:lpstr>
      <vt:lpstr>Vulnerable people cont.</vt:lpstr>
      <vt:lpstr>Vulnerable people</vt:lpstr>
      <vt:lpstr>Actions towards vulnerable people</vt:lpstr>
      <vt:lpstr>Indicators of child sexual exploitation</vt:lpstr>
      <vt:lpstr>Sexual predators</vt:lpstr>
      <vt:lpstr>Sexual predators cont.</vt:lpstr>
      <vt:lpstr>What behaviours might indicate a sexual predator?</vt:lpstr>
      <vt:lpstr>What behaviours might indicate abuse?</vt:lpstr>
      <vt:lpstr>Allegations of sexual assault</vt:lpstr>
      <vt:lpstr>What is anti-social behaviour?</vt:lpstr>
      <vt:lpstr>How to deal with anti-social behaviour</vt:lpstr>
      <vt:lpstr>How to deal with anti-social  behaviour cont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Post-incident</vt:lpstr>
      <vt:lpstr>Accessing help and support</vt:lpstr>
      <vt:lpstr>Responses to incidents </vt:lpstr>
      <vt:lpstr>Typical effects</vt:lpstr>
      <vt:lpstr>Post-incident support </vt:lpstr>
      <vt:lpstr>Post-incident support cont. </vt:lpstr>
      <vt:lpstr> Reflecting on and learning from conflict </vt:lpstr>
      <vt:lpstr> Reflecting on and learning  from conflict cont. </vt:lpstr>
      <vt:lpstr> Reflecting on and learning  from conflict cont. </vt:lpstr>
      <vt:lpstr> Reflecting on and learning  from conflict cont. </vt:lpstr>
      <vt:lpstr> Reflecting on and learning  from conflict cont. </vt:lpstr>
      <vt:lpstr> Reflecting on and learning  from conflict cont. </vt:lpstr>
      <vt:lpstr> Reflecting on and learning  from conflict cont. </vt:lpstr>
      <vt:lpstr>Debriefing</vt:lpstr>
      <vt:lpstr>Improving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Shahzad</cp:lastModifiedBy>
  <cp:revision>4</cp:revision>
  <dcterms:modified xsi:type="dcterms:W3CDTF">2023-05-16T22:47:09Z</dcterms:modified>
</cp:coreProperties>
</file>